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7" r:id="rId4"/>
    <p:sldId id="260" r:id="rId5"/>
    <p:sldId id="268" r:id="rId6"/>
    <p:sldId id="269" r:id="rId7"/>
    <p:sldId id="271" r:id="rId8"/>
    <p:sldId id="259" r:id="rId9"/>
    <p:sldId id="258" r:id="rId10"/>
    <p:sldId id="262" r:id="rId11"/>
    <p:sldId id="272" r:id="rId12"/>
    <p:sldId id="263" r:id="rId13"/>
    <p:sldId id="264" r:id="rId14"/>
    <p:sldId id="273" r:id="rId15"/>
    <p:sldId id="274" r:id="rId16"/>
    <p:sldId id="261" r:id="rId17"/>
    <p:sldId id="270" r:id="rId18"/>
    <p:sldId id="265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1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7"/>
          <p:cNvSpPr/>
          <p:nvPr/>
        </p:nvSpPr>
        <p:spPr>
          <a:xfrm>
            <a:off x="-1588" y="-1588"/>
            <a:ext cx="9145588" cy="6859588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29F40-860F-4832-A1E3-F34D20349E34}" type="datetimeFigureOut">
              <a:rPr lang="en-US"/>
              <a:pPr>
                <a:defRPr/>
              </a:pPr>
              <a:t>11/14/2013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285ACC-330E-4841-B3B0-65365BC1BC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028E1F-719B-474E-9EBD-452A5A85953C}" type="datetimeFigureOut">
              <a:rPr lang="en-US"/>
              <a:pPr>
                <a:defRPr/>
              </a:pPr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3A6FA7-AFEB-446B-80E4-0614F2A09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C1425-710B-4103-9E7C-D952FF901EC6}" type="datetimeFigureOut">
              <a:rPr lang="en-US"/>
              <a:pPr>
                <a:defRPr/>
              </a:pPr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AE77D4-6CCA-49E0-A1B7-0B8912FD49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325" y="365125"/>
            <a:ext cx="7521575" cy="5492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822325" y="1100138"/>
            <a:ext cx="7521575" cy="3579812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9140000">
            <a:off x="201613" y="5870575"/>
            <a:ext cx="2176462" cy="2016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7542FF-3E9B-4FB7-86DE-C68ADD51002F}" type="datetimeFigureOut">
              <a:rPr lang="en-US"/>
              <a:pPr>
                <a:defRPr/>
              </a:pPr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17900" y="6284913"/>
            <a:ext cx="4724400" cy="274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01050" y="6170613"/>
            <a:ext cx="503238" cy="5032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F33116-EC09-4E3E-A46B-B7E77DE184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592D0B-D721-4064-A66A-FE85D3C4DB45}" type="datetimeFigureOut">
              <a:rPr lang="en-US"/>
              <a:pPr>
                <a:defRPr/>
              </a:pPr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857558-2F01-40AA-8021-22F1E99724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/>
          <p:nvPr/>
        </p:nvSpPr>
        <p:spPr>
          <a:xfrm>
            <a:off x="-1588" y="-1588"/>
            <a:ext cx="9145588" cy="6859588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6E7F18-96B9-4624-88FA-B81FD371EA9A}" type="datetimeFigureOut">
              <a:rPr lang="en-US"/>
              <a:pPr>
                <a:defRPr/>
              </a:pPr>
              <a:t>11/14/2013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41287-7B78-4E23-B0E0-65043ECE3B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9DFC3C-C8D7-4FE2-8029-457068351FA8}" type="datetimeFigureOut">
              <a:rPr lang="en-US"/>
              <a:pPr>
                <a:defRPr/>
              </a:pPr>
              <a:t>11/14/2013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798645-01A6-4D1A-ADDC-D50D5ABC3D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1C91D2-EC52-4FFD-A91B-DD2AF4934267}" type="datetimeFigureOut">
              <a:rPr lang="en-US"/>
              <a:pPr>
                <a:defRPr/>
              </a:pPr>
              <a:t>11/14/2013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37FB91-E257-40CC-B7C5-3E20282895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4C7E0-3F81-406A-A06F-559C3EFD6FD0}" type="datetimeFigureOut">
              <a:rPr lang="en-US"/>
              <a:pPr>
                <a:defRPr/>
              </a:pPr>
              <a:t>11/14/2013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FB87D-0F2F-4ED0-8AD8-7273267672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CF3EF-183F-40F5-9BCC-758194CBB330}" type="datetimeFigureOut">
              <a:rPr lang="en-US"/>
              <a:pPr>
                <a:defRPr/>
              </a:pPr>
              <a:t>11/14/2013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96BB7F-FBAC-4A3C-B008-345E52A427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17"/>
          <p:cNvSpPr/>
          <p:nvPr/>
        </p:nvSpPr>
        <p:spPr>
          <a:xfrm rot="5400000">
            <a:off x="433388" y="-433388"/>
            <a:ext cx="6858000" cy="7724775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6667FA-9F6E-4443-9B55-3AB46C8648FC}" type="datetimeFigureOut">
              <a:rPr lang="en-US"/>
              <a:pPr>
                <a:defRPr/>
              </a:pPr>
              <a:t>11/14/2013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85FD2BF-9D21-44C0-A9C4-8316A9E84B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rtlCol="0" anchor="ctr">
            <a:normAutofit/>
          </a:bodyPr>
          <a:lstStyle>
            <a:lvl1pPr algn="r"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7715F-005F-4C02-A5E3-065365A3104F}" type="datetimeFigureOut">
              <a:rPr lang="en-US"/>
              <a:pPr>
                <a:defRPr/>
              </a:pPr>
              <a:t>11/14/2013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9B3F72-5156-4B1E-8AF1-2A5CC0645B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3175" y="5051425"/>
            <a:ext cx="3575050" cy="1806575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588" y="5051425"/>
            <a:ext cx="9145588" cy="180657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325" y="365125"/>
            <a:ext cx="7521575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22325" y="1100138"/>
            <a:ext cx="7521575" cy="3579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613" y="5870575"/>
            <a:ext cx="2176462" cy="201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1B35CBCD-E3E7-4E87-B652-6B5A701A7A9F}" type="datetimeFigureOut">
              <a:rPr lang="en-US"/>
              <a:pPr>
                <a:defRPr/>
              </a:pPr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900" y="6284913"/>
            <a:ext cx="4724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cap="all" spc="200" baseline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50" y="6170613"/>
            <a:ext cx="503238" cy="503237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5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E626BA5B-DBEE-45CE-A4D3-22E7241A77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1" r:id="rId2"/>
    <p:sldLayoutId id="2147483674" r:id="rId3"/>
    <p:sldLayoutId id="2147483670" r:id="rId4"/>
    <p:sldLayoutId id="2147483669" r:id="rId5"/>
    <p:sldLayoutId id="2147483668" r:id="rId6"/>
    <p:sldLayoutId id="2147483667" r:id="rId7"/>
    <p:sldLayoutId id="2147483675" r:id="rId8"/>
    <p:sldLayoutId id="2147483676" r:id="rId9"/>
    <p:sldLayoutId id="2147483666" r:id="rId10"/>
    <p:sldLayoutId id="2147483665" r:id="rId11"/>
    <p:sldLayoutId id="2147483672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2800" kern="1200" cap="all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9pPr>
    </p:titleStyle>
    <p:bodyStyle>
      <a:lvl1pPr marL="342900" indent="-342900" algn="l" rtl="0" fontAlgn="base">
        <a:spcBef>
          <a:spcPts val="800"/>
        </a:spcBef>
        <a:spcAft>
          <a:spcPct val="0"/>
        </a:spcAft>
        <a:buFont typeface="Arial" charset="0"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038" indent="-173038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1638" indent="-163513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238" indent="-163513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8838" indent="-173038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google.com/imgres?imgurl=http://whatscookingamerica.net/Eggs/DeviledEggs.jpg&amp;imgrefurl=http://whatscookingamerica.net/eggs.htm&amp;h=180&amp;w=240&amp;sz=6&amp;tbnid=MEX27lt-04NPVM:&amp;tbnh=83&amp;tbnw=110&amp;prev=/search?q=eggs&amp;tbm=isch&amp;tbo=u&amp;zoom=1&amp;q=eggs&amp;hl=en&amp;usg=__K0SfTH_dFtjmxS2LHWoZ-JJPx1A=&amp;sa=X&amp;ei=nfXcTt_-GOHL0QHBurSMDQ&amp;ved=0CDUQ9QEwBw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hyperlink" Target="http://www.google.com/imgres?imgurl=http://upload.wikimedia.org/wikipedia/commons/thumb/0/02/Fried_egg,_sunny_side_up.jpg/220px-Fried_egg,_sunny_side_up.jpg&amp;imgrefurl=http://en.wikipedia.org/wiki/Egg_(food)&amp;h=190&amp;w=220&amp;sz=6&amp;tbnid=OBbjRx9xHRrYOM:&amp;tbnh=92&amp;tbnw=107&amp;prev=/search?q=eggs&amp;tbm=isch&amp;tbo=u&amp;zoom=1&amp;q=eggs&amp;hl=en&amp;usg=__6CVdvbHIIT3ifnqmGTM7t1S3wnU=&amp;sa=X&amp;ei=nfXcTt_-GOHL0QHBurSMDQ&amp;ved=0CDEQ9QEwBQ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www.google.com/imgres?imgurl=http://1.bp.blogspot.com/-0CBm6-ww9m0/Tn5oRKBteII/AAAAAAAAAI8/yh11Mfi7-wU/s1600/Hard+Boiled+Eggs+cooked+-+4.jpg&amp;imgrefurl=http://copperlanterncooking.blogspot.com/2011/09/hard-boiled-eggs.html&amp;usg=__-8iVdFfgigoI4rFTwziZEPAyVX8=&amp;h=853&amp;w=1280&amp;sz=748&amp;hl=en&amp;start=13&amp;zoom=1&amp;tbnid=5M2OOMlW13R11M:&amp;tbnh=100&amp;tbnw=150&amp;ei=PvbcTtPDAsj00gHu1vHwDQ&amp;prev=/search?q=bad+hard+boiled+egg&amp;um=1&amp;hl=en&amp;sa=N&amp;gbv=2&amp;tbm=isch&amp;um=1&amp;itbs=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hyperlink" Target="http://www.google.com/imgres?imgurl=http://www.egullet.com/imgs/egci/eggs/hc3.jpg&amp;imgrefurl=http://forums.egullet.org/index.php?/topic/36902-hard-cooked-eggs/&amp;usg=__1x8tA3b0xN17nDHjq-zDBektzlk=&amp;h=450&amp;w=600&amp;sz=57&amp;hl=en&amp;start=29&amp;zoom=1&amp;tbnid=-CNxLcd7XMkTvM:&amp;tbnh=101&amp;tbnw=135&amp;ei=uvbcTviXFano0QHg4tXbDQ&amp;prev=/search?q=hard+boiled+egg+cooked+too+long+green+yolk&amp;start=21&amp;um=1&amp;hl=en&amp;sa=N&amp;gbv=2&amp;tbm=isch&amp;um=1&amp;itbs=1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7" Type="http://schemas.openxmlformats.org/officeDocument/2006/relationships/image" Target="../media/image15.jpeg"/><Relationship Id="rId2" Type="http://schemas.openxmlformats.org/officeDocument/2006/relationships/hyperlink" Target="http://www.google.com/imgres?imgurl=http://farm2.static.flickr.com/1240/542494032_17d278b53e.jpg&amp;imgrefurl=http://madteaparty.wordpress.com/2007/06/12/a-piece-of-cake/&amp;usg=__JfrIV8HmWGpZqI5OT2eK7ujQ7cQ=&amp;h=375&amp;w=500&amp;sz=99&amp;hl=en&amp;start=21&amp;zoom=1&amp;tbnid=BegJCVVjnifGpM:&amp;tbnh=98&amp;tbnw=130&amp;ei=BffcTrv3G-je0QHgv9SqCw&amp;prev=/images?q=beaten+egg+whites&amp;um=1&amp;hl=en&amp;gbv=2&amp;tbm=isch&amp;um=1&amp;itbs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om/imgres?imgurl=http://static.flickr.com/106/315377672_099ae534fb.jpg&amp;imgrefurl=http://bestofla.blogspot.com/2006/12/baking-banana-chiffon-cake-for-holidays.html&amp;usg=__UargTGyvrGZmiSabPMoxT6rfiz0=&amp;h=402&amp;w=500&amp;sz=78&amp;hl=en&amp;start=9&amp;zoom=1&amp;tbnid=oGZ_vFlDCkGN2M:&amp;tbnh=105&amp;tbnw=130&amp;ei=U_fcTqavJOPY0QGlodiADg&amp;prev=/images?q=soft+peak+beaten+egg+whites&amp;um=1&amp;hl=en&amp;gbv=2&amp;tbm=isch&amp;um=1&amp;itbs=1" TargetMode="External"/><Relationship Id="rId5" Type="http://schemas.openxmlformats.org/officeDocument/2006/relationships/image" Target="../media/image14.jpeg"/><Relationship Id="rId4" Type="http://schemas.openxmlformats.org/officeDocument/2006/relationships/hyperlink" Target="http://www.google.com/imgres?imgurl=http://www.exclusivelyfood.com.au/uploaded_images/friands1-701136.JPG&amp;imgrefurl=http://www.exclusivelyfood.com.au/2008/01/blueberry-friand-recipe.html&amp;usg=__RGx5TzECH_PA6t3E4WmOsgwgpb4=&amp;h=283&amp;w=356&amp;sz=97&amp;hl=en&amp;start=6&amp;zoom=1&amp;tbnid=RX5900ozp63UMM:&amp;tbnh=96&amp;tbnw=121&amp;ei=PvfcTq_ZM7KQ0QGTxNnmDQ&amp;prev=/images?q=foamy+beaten+egg+whites&amp;um=1&amp;hl=en&amp;gbv=2&amp;tbm=isch&amp;um=1&amp;itbs=1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563" y="1730375"/>
            <a:ext cx="5648325" cy="12049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PROTEIN-Eggs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850" y="2470150"/>
            <a:ext cx="6510338" cy="330200"/>
          </a:xfrm>
        </p:spPr>
        <p:txBody>
          <a:bodyPr rtlCol="0"/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cap="none" smtClean="0"/>
              <a:t>Purchasing Eggs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z="2000" smtClean="0"/>
              <a:t>Grading</a:t>
            </a:r>
          </a:p>
          <a:p>
            <a:r>
              <a:rPr lang="en-US" sz="2000" smtClean="0"/>
              <a:t>• The best-quality eggs are graded USDA</a:t>
            </a:r>
          </a:p>
          <a:p>
            <a:r>
              <a:rPr lang="en-US" sz="2000" smtClean="0"/>
              <a:t>Grade AA, followed by USDA Grade A.</a:t>
            </a:r>
          </a:p>
          <a:p>
            <a:r>
              <a:rPr lang="en-US" sz="2000" smtClean="0"/>
              <a:t>– The grades sold at supermarkets.</a:t>
            </a:r>
          </a:p>
          <a:p>
            <a:r>
              <a:rPr lang="en-US" sz="2000" smtClean="0"/>
              <a:t>• USDA Grade B, the lowest grade.</a:t>
            </a:r>
          </a:p>
          <a:p>
            <a:r>
              <a:rPr lang="en-US" sz="2000" smtClean="0"/>
              <a:t>– Available to food service establishments and</a:t>
            </a:r>
          </a:p>
          <a:p>
            <a:r>
              <a:rPr lang="en-US" sz="2000" smtClean="0"/>
              <a:t>not sold directly to consumers.</a:t>
            </a:r>
          </a:p>
          <a:p>
            <a:endParaRPr lang="en-US" sz="200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95" name="Rectangle 27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cap="none" smtClean="0"/>
              <a:t>Differences between grades of eggs</a:t>
            </a:r>
          </a:p>
        </p:txBody>
      </p:sp>
      <p:graphicFrame>
        <p:nvGraphicFramePr>
          <p:cNvPr id="32794" name="Group 26"/>
          <p:cNvGraphicFramePr>
            <a:graphicFrameLocks noGrp="1"/>
          </p:cNvGraphicFramePr>
          <p:nvPr>
            <p:ph idx="1"/>
          </p:nvPr>
        </p:nvGraphicFramePr>
        <p:xfrm>
          <a:off x="822325" y="1100138"/>
          <a:ext cx="7521575" cy="3579814"/>
        </p:xfrm>
        <a:graphic>
          <a:graphicData uri="http://schemas.openxmlformats.org/drawingml/2006/table">
            <a:tbl>
              <a:tblPr/>
              <a:tblGrid>
                <a:gridCol w="1881188"/>
                <a:gridCol w="1879600"/>
                <a:gridCol w="1881187"/>
                <a:gridCol w="1879600"/>
              </a:tblGrid>
              <a:tr h="1192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White/yolk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shell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Use in recipe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95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Grade AA/A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thick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perfect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Fried, poached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92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Grade B/C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thin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Pale in color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Baking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Characteristics of Fresh/High</a:t>
            </a:r>
            <a:br>
              <a:rPr lang="en-US" dirty="0"/>
            </a:br>
            <a:r>
              <a:rPr lang="en-US" dirty="0"/>
              <a:t>Quality Eggs</a:t>
            </a:r>
            <a:br>
              <a:rPr lang="en-US" dirty="0"/>
            </a:br>
            <a:endParaRPr lang="en-US" dirty="0"/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0" y="1295400"/>
            <a:ext cx="56388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Franklin Gothic Book" pitchFamily="34" charset="0"/>
              </a:rPr>
              <a:t>• Yolk is high &amp; firm above the white</a:t>
            </a:r>
          </a:p>
          <a:p>
            <a:r>
              <a:rPr lang="en-US">
                <a:latin typeface="Franklin Gothic Book" pitchFamily="34" charset="0"/>
              </a:rPr>
              <a:t>• Small yolk diameter</a:t>
            </a:r>
          </a:p>
          <a:p>
            <a:r>
              <a:rPr lang="en-US">
                <a:latin typeface="Franklin Gothic Book" pitchFamily="34" charset="0"/>
              </a:rPr>
              <a:t>• Yolk is centered in white</a:t>
            </a:r>
          </a:p>
          <a:p>
            <a:r>
              <a:rPr lang="en-US">
                <a:latin typeface="Franklin Gothic Book" pitchFamily="34" charset="0"/>
              </a:rPr>
              <a:t>• High ratio of thick to thin white</a:t>
            </a:r>
          </a:p>
          <a:p>
            <a:r>
              <a:rPr lang="en-US">
                <a:latin typeface="Franklin Gothic Book" pitchFamily="34" charset="0"/>
              </a:rPr>
              <a:t>• High standing thick white</a:t>
            </a:r>
          </a:p>
        </p:txBody>
      </p:sp>
      <p:pic>
        <p:nvPicPr>
          <p:cNvPr id="21509" name="Picture 5" descr="egggrad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57600" y="304800"/>
            <a:ext cx="5486400" cy="6553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Preparation of Eggs</a:t>
            </a:r>
            <a:br>
              <a:rPr lang="en-US" dirty="0"/>
            </a:br>
            <a:endParaRPr lang="en-US" dirty="0"/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>
          <a:xfrm>
            <a:off x="822325" y="1100138"/>
            <a:ext cx="7521575" cy="4767262"/>
          </a:xfrm>
        </p:spPr>
        <p:txBody>
          <a:bodyPr/>
          <a:lstStyle/>
          <a:p>
            <a:endParaRPr lang="en-US" smtClean="0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1143000" y="1028700"/>
            <a:ext cx="5715000" cy="396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>
              <a:latin typeface="Franklin Gothic Book" pitchFamily="34" charset="0"/>
            </a:endParaRPr>
          </a:p>
          <a:p>
            <a:r>
              <a:rPr lang="en-US">
                <a:latin typeface="Franklin Gothic Book" pitchFamily="34" charset="0"/>
              </a:rPr>
              <a:t>• </a:t>
            </a:r>
            <a:r>
              <a:rPr lang="en-US" sz="2000">
                <a:latin typeface="Franklin Gothic Book" pitchFamily="34" charset="0"/>
              </a:rPr>
              <a:t>Dry Heat</a:t>
            </a:r>
          </a:p>
          <a:p>
            <a:r>
              <a:rPr lang="en-US" sz="2000">
                <a:latin typeface="Franklin Gothic Book" pitchFamily="34" charset="0"/>
              </a:rPr>
              <a:t>– Fried</a:t>
            </a:r>
          </a:p>
          <a:p>
            <a:r>
              <a:rPr lang="en-US" sz="2000">
                <a:latin typeface="Franklin Gothic Book" pitchFamily="34" charset="0"/>
              </a:rPr>
              <a:t>– Scrambled</a:t>
            </a:r>
          </a:p>
          <a:p>
            <a:r>
              <a:rPr lang="en-US" sz="2000">
                <a:latin typeface="Franklin Gothic Book" pitchFamily="34" charset="0"/>
              </a:rPr>
              <a:t>– omelets</a:t>
            </a:r>
          </a:p>
          <a:p>
            <a:r>
              <a:rPr lang="en-US" sz="2000">
                <a:latin typeface="Franklin Gothic Book" pitchFamily="34" charset="0"/>
              </a:rPr>
              <a:t>• Moist heat</a:t>
            </a:r>
          </a:p>
          <a:p>
            <a:r>
              <a:rPr lang="en-US" sz="2000">
                <a:latin typeface="Franklin Gothic Book" pitchFamily="34" charset="0"/>
              </a:rPr>
              <a:t>– “Boiled” eggs</a:t>
            </a:r>
          </a:p>
          <a:p>
            <a:r>
              <a:rPr lang="en-US" sz="2000">
                <a:latin typeface="Franklin Gothic Book" pitchFamily="34" charset="0"/>
              </a:rPr>
              <a:t>–prepared in a cup</a:t>
            </a:r>
          </a:p>
          <a:p>
            <a:r>
              <a:rPr lang="en-US" sz="2000">
                <a:latin typeface="Franklin Gothic Book" pitchFamily="34" charset="0"/>
              </a:rPr>
              <a:t>– Poached eggs</a:t>
            </a:r>
          </a:p>
          <a:p>
            <a:r>
              <a:rPr lang="en-US" sz="2000">
                <a:latin typeface="Franklin Gothic Book" pitchFamily="34" charset="0"/>
              </a:rPr>
              <a:t>– A variety of</a:t>
            </a:r>
          </a:p>
          <a:p>
            <a:r>
              <a:rPr lang="en-US" sz="2000">
                <a:latin typeface="Franklin Gothic Book" pitchFamily="34" charset="0"/>
              </a:rPr>
              <a:t>custards</a:t>
            </a:r>
          </a:p>
          <a:p>
            <a:r>
              <a:rPr lang="en-US">
                <a:latin typeface="Franklin Gothic Book" pitchFamily="34" charset="0"/>
              </a:rPr>
              <a:t> </a:t>
            </a:r>
          </a:p>
          <a:p>
            <a:r>
              <a:rPr lang="en-US">
                <a:latin typeface="Franklin Gothic Book" pitchFamily="34" charset="0"/>
              </a:rPr>
              <a:t> </a:t>
            </a:r>
          </a:p>
        </p:txBody>
      </p:sp>
      <p:pic>
        <p:nvPicPr>
          <p:cNvPr id="22534" name="Picture 6" descr="ANd9GcRa_6Y7c-Zcio8y4bTvx3GAJ7WUc8W_DKYA0oZn0nucwhz6QZTKA62rI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8200" y="914400"/>
            <a:ext cx="1981200" cy="1485900"/>
          </a:xfrm>
          <a:prstGeom prst="rect">
            <a:avLst/>
          </a:prstGeom>
          <a:noFill/>
        </p:spPr>
      </p:pic>
      <p:pic>
        <p:nvPicPr>
          <p:cNvPr id="22536" name="Picture 8" descr="ANd9GcS93XrDZzzrC6k7VEmrItcCTCUKN94xcF7tgglH6j240mX-Z8Vxbba6lGw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143375" y="3057525"/>
            <a:ext cx="2409825" cy="20891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sz="2400" cap="none" smtClean="0"/>
              <a:t>What is responsible for the dark ring around the cooked egg yolks? </a:t>
            </a:r>
          </a:p>
        </p:txBody>
      </p:sp>
      <p:sp>
        <p:nvSpPr>
          <p:cNvPr id="3481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34821" name="Picture 5" descr="ANd9GcT_No7eWmJMP7uERAaNBD7d7iotTZcIAWO4-brzU-wVqmSbZPxikwJWQn9n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2438400"/>
            <a:ext cx="2571750" cy="1714500"/>
          </a:xfrm>
          <a:prstGeom prst="rect">
            <a:avLst/>
          </a:prstGeom>
          <a:noFill/>
        </p:spPr>
      </p:pic>
      <p:pic>
        <p:nvPicPr>
          <p:cNvPr id="34823" name="Picture 7" descr="ANd9GcQJDtBfGfOyrZ4xyL1gU1-J3Of0Q62JpWJePgdQXhmMjuOdfUMh0DzBaTk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953000" y="2286000"/>
            <a:ext cx="2657475" cy="19891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cap="none" smtClean="0"/>
              <a:t>Stages of beaten egg whites</a:t>
            </a:r>
          </a:p>
        </p:txBody>
      </p:sp>
      <p:sp>
        <p:nvSpPr>
          <p:cNvPr id="3584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35845" name="Picture 5" descr="ANd9GcRHCSJFlLsgqRVjeTVrR105FUryEkkwy6XldK8tclGfJTAMIZKpuEY7CuWV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38800" y="3505200"/>
            <a:ext cx="2228850" cy="1679575"/>
          </a:xfrm>
          <a:prstGeom prst="rect">
            <a:avLst/>
          </a:prstGeom>
          <a:noFill/>
        </p:spPr>
      </p:pic>
      <p:pic>
        <p:nvPicPr>
          <p:cNvPr id="35847" name="Picture 7" descr="ANd9GcTUClNOPiOF11R9830-dsEHH4XvsaPio02GzRQLnnMrDgv8_SDUHsychA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14400" y="1143000"/>
            <a:ext cx="2219325" cy="1760538"/>
          </a:xfrm>
          <a:prstGeom prst="rect">
            <a:avLst/>
          </a:prstGeom>
          <a:noFill/>
        </p:spPr>
      </p:pic>
      <p:pic>
        <p:nvPicPr>
          <p:cNvPr id="35849" name="Picture 9" descr="ANd9GcTKGlwuIBF_gp52NC8pD6NiyTa95076GB1R4QHjCDDFm0tLx19g-nrHRg0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124200" y="2514600"/>
            <a:ext cx="2143125" cy="17303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sz="2100" cap="none" smtClean="0"/>
              <a:t>Inspection</a:t>
            </a:r>
            <a:br>
              <a:rPr lang="en-US" sz="2100" cap="none" smtClean="0"/>
            </a:br>
            <a:endParaRPr lang="en-US" sz="2100" cap="none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500" smtClean="0"/>
              <a:t>• </a:t>
            </a:r>
            <a:r>
              <a:rPr lang="en-US" sz="2400" smtClean="0"/>
              <a:t>The Egg Products Inspection Act of 1970 requires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that egg processing plants be inspected and that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their eggs and egg products be: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– Wholesome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– Unadulterated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– Truthfully labeled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• This law is enforced by the USDA Poultry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Division and applies to all eggs, whether imported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or shipped intra- or interstate.</a:t>
            </a:r>
          </a:p>
          <a:p>
            <a:pPr>
              <a:lnSpc>
                <a:spcPct val="90000"/>
              </a:lnSpc>
            </a:pPr>
            <a:r>
              <a:rPr lang="en-US" sz="1500" smtClean="0"/>
              <a:t> </a:t>
            </a:r>
          </a:p>
          <a:p>
            <a:pPr>
              <a:lnSpc>
                <a:spcPct val="90000"/>
              </a:lnSpc>
            </a:pPr>
            <a:endParaRPr lang="en-US" sz="150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endParaRPr lang="en-US" cap="none" smtClean="0"/>
          </a:p>
        </p:txBody>
      </p:sp>
      <p:sp>
        <p:nvSpPr>
          <p:cNvPr id="3072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Egg Safety Tips</a:t>
            </a:r>
            <a:br>
              <a:rPr lang="en-US" dirty="0"/>
            </a:br>
            <a:endParaRPr lang="en-US" dirty="0"/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>
          <a:xfrm>
            <a:off x="822325" y="1100138"/>
            <a:ext cx="7521575" cy="4005262"/>
          </a:xfrm>
        </p:spPr>
        <p:txBody>
          <a:bodyPr/>
          <a:lstStyle/>
          <a:p>
            <a:endParaRPr lang="en-US" smtClean="0"/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990600" y="1371600"/>
            <a:ext cx="7391400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latin typeface="Franklin Gothic Book" pitchFamily="34" charset="0"/>
              </a:rPr>
              <a:t>1. Inspect before buying and discard any</a:t>
            </a:r>
          </a:p>
          <a:p>
            <a:r>
              <a:rPr lang="en-US" sz="2400" b="1">
                <a:latin typeface="Franklin Gothic Book" pitchFamily="34" charset="0"/>
              </a:rPr>
              <a:t>broken eggs</a:t>
            </a:r>
          </a:p>
          <a:p>
            <a:r>
              <a:rPr lang="en-US" sz="2400" b="1">
                <a:latin typeface="Franklin Gothic Book" pitchFamily="34" charset="0"/>
              </a:rPr>
              <a:t>2. Refrigerate immediately at or below 40 F</a:t>
            </a:r>
          </a:p>
          <a:p>
            <a:r>
              <a:rPr lang="en-US" sz="2400" b="1">
                <a:latin typeface="Franklin Gothic Book" pitchFamily="34" charset="0"/>
              </a:rPr>
              <a:t>3. Keep in cartons</a:t>
            </a:r>
          </a:p>
          <a:p>
            <a:r>
              <a:rPr lang="en-US" sz="2400" b="1">
                <a:latin typeface="Franklin Gothic Book" pitchFamily="34" charset="0"/>
              </a:rPr>
              <a:t>4. Cook until the whites are coagulated &amp; yolks</a:t>
            </a:r>
          </a:p>
          <a:p>
            <a:r>
              <a:rPr lang="en-US" sz="2400" b="1">
                <a:latin typeface="Franklin Gothic Book" pitchFamily="34" charset="0"/>
              </a:rPr>
              <a:t>begin to thicken to kill the salmonella</a:t>
            </a:r>
          </a:p>
          <a:p>
            <a:r>
              <a:rPr lang="en-US" sz="2400" b="1">
                <a:latin typeface="Franklin Gothic Book" pitchFamily="34" charset="0"/>
              </a:rPr>
              <a:t>bacteria</a:t>
            </a:r>
          </a:p>
          <a:p>
            <a:r>
              <a:rPr lang="en-US" sz="2400" b="1">
                <a:latin typeface="Franklin Gothic Book" pitchFamily="34" charset="0"/>
              </a:rPr>
              <a:t>5. Egg dishes should not be kept out &gt;1hour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cap="none" smtClean="0"/>
              <a:t>Facts-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521575" cy="3579813"/>
          </a:xfrm>
        </p:spPr>
        <p:txBody>
          <a:bodyPr>
            <a:normAutofit/>
          </a:bodyPr>
          <a:lstStyle/>
          <a:p>
            <a:pPr marL="0" indent="0"/>
            <a:r>
              <a:rPr lang="en-US" sz="2400" smtClean="0"/>
              <a:t>• A hen requires 24-26 hours to produce an egg. Thirty</a:t>
            </a:r>
          </a:p>
          <a:p>
            <a:pPr marL="0" indent="0"/>
            <a:r>
              <a:rPr lang="en-US" sz="2400" smtClean="0"/>
              <a:t>minutes later she starts all over again.</a:t>
            </a:r>
          </a:p>
          <a:p>
            <a:pPr marL="0" indent="0"/>
            <a:r>
              <a:rPr lang="en-US" sz="2400" smtClean="0"/>
              <a:t>• If an egg is accidentally dropped on the floor, sprinkle it heavily with salt for easy clean up.</a:t>
            </a:r>
          </a:p>
          <a:p>
            <a:pPr marL="0" indent="0"/>
            <a:r>
              <a:rPr lang="en-US" sz="2400" smtClean="0"/>
              <a:t>• Egg yolks are one of the few foods that naturally contain vitamin D.</a:t>
            </a:r>
          </a:p>
          <a:p>
            <a:pPr marL="0" indent="0"/>
            <a:r>
              <a:rPr lang="en-US" sz="2400" smtClean="0"/>
              <a:t>• Yolk color depends on the diet of the hen. Natural yellow-orange</a:t>
            </a:r>
          </a:p>
          <a:p>
            <a:pPr marL="0" indent="0"/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7411" name="AutoShape 2" descr="data:image/jpeg;base64,/9j/4AAQSkZJRgABAQAAAQABAAD/2wBDAAkGBwgHBgkIBwgKCgkLDRYPDQwMDRsUFRAWIB0iIiAdHx8kKDQsJCYxJx8fLT0tMTU3Ojo6Iys/RD84QzQ5Ojf/2wBDAQoKCg0MDRoPDxo3JR8lNzc3Nzc3Nzc3Nzc3Nzc3Nzc3Nzc3Nzc3Nzc3Nzc3Nzc3Nzc3Nzc3Nzc3Nzc3Nzc3Nzf/wAARCACDAMYDASIAAhEBAxEB/8QAGwAAAQUBAQAAAAAAAAAAAAAAAAECAwQFBgf/xAA+EAACAQMDAQYEAgYIBwAAAAABAgMABBEFEiExBhMiQVFhMnGBkRRSM0JiobHBFRYjJDRy0eFDU2ODorLw/8QAGgEBAAIDAQAAAAAAAAAAAAAAAAEDAgQFBv/EACcRAQACAgECBQQDAAAAAAAAAAABAgMRBCExBRJBUXETIjKxYYHR/9oADAMBAAIRAxEAPwD3GiiigKKKQnFAtFZ51rThfvYG8iF0hVWiJ8QLfD98HHyq5NNHDE8srqkcalnZjgKB1JNBJRVSy1G0vgTaXCSgAE7T0GSOfTlWH0NPW8t2uGt1lUzKcFM8jgH+BFBYooooCsnX9Vl0sWZitTOLm4W34z4GboTgHC8HJ8uK1qhubaO5EYlziNxIMHzHSg5yftnYhRNbjfAjATO3BQFocHHmCkwce2K6aJg8auAQGAPPWuZTsvorTzaasE2yONJGXvPCysQFTHoBAg+Q9zXTxoI0VASQoABJ5oHUUUUBRUF9eW1hbNc3syQwqQGdzgAk4H3JAotrqC6jL200cqg43I2R0B/gR96CeiqUWq2EonMd5bsIFLTFZAe7AZlJPpgo4+an0qWG9tp5jDDPG8gjWUorAkI2drY9Dg4PsaCxRUU9xFbxNLPIsca9WY4A8qk3e1AtFJmgHOKBaKKKAooooCiiig5LW+zl3qGr39yohaC4SzVVZj/wmmZsjH/UXH1pLHSLrT4NbfU5IZ0uwVRbiUd1JuZtqN4cgeJUzk5+grrqiuoIrm3kgnjWSKRSjowyGB6g0HEv2a1mQxy95GJERoge+3OYsThEZiPEfHHknOSMnOOdTQdHvrC8hkmRe72AMe93FfABjoM4KgcAdfarulX4tJ10fUJ/74p227SHxXMeCQw9WAUhvcE8ZFa8kqRrukYKPUmgfRVNrt5OLeFj6M/hH+tHc3Mn6ScqPMRjH76C2SB1IHzqJ7q3Thp4wf8AMKiFhDnMmXPq5z/GpVt4k4VFA9qDMhvLb+n7w98vNrB5/tS1oi9tjx36fU4qjCkY7QXnC/4SD/2lrR7uI+S0Dkmif4JEb5MDT81Waztn57pM+uKYbR4/0E7p7Z3D7Ggh7QWkl7pckMEZkk3Ky7Ze7ZSGBDK3qMZweDjB4rlrzs1rM0U5Vwks7o8xgmCbyEK5GQQMEgjjy9a64XE8HFzHuH54/wDSrMU0cy7o2DD2oOQ0ns3qFmuuJIIj+MhmSFlfglp7iQZ9OJl+ufasy37E6rZu7LctJuFuhZJ9h7uNJkVcsD8O9Gz1JBNejGsW7nl1e4ksbGR47WM7bu6QkEnzjjPr+Zv1eg8XKhz0nZjUJLefBjmaUyE7p2IYNI7YyenBQe2APIVK/Z7VxbzbAplkmhK5nP8AZokYGBngYbPQZPXrgjsbaCK2gjgt41jijUKiKMBQOgAqWg4aPszq0d7bSd6/crM8kipc+Z7rxcg/kkHGPi9zjouy9ndWGkRW17jvUZsEHJK5O3cehbHUgAE5OBnFa9FAUUUUCHpXLS9o7+0hs7u5toZbS6mYDuOHijw2C25sEjC5x6nA4zXUnkVkDs1pQaVvwgJlYs2ZGOM54HPA8THA4yT60Gae2UZuJxHbEx2wkWVTIgYuGiC4bdtwRJnrny9qkn7Y20Cu8tnOIllhj7zvI8HvBuBA3ZyFwSuM+IcU+87MabBbGS001pnVxIY0uGRjjb0OcZGxMAkDwjkU2y0fQdSEjQLKxSRe+haeRTE4UABkJ8PGOMc4B54oNLRNYi1iGWWCKWNY5Nn9oPiGAQwI6jBHy5B5FaR6c9Kp2NjbadFItsCkZbe25y2PueAB0HQCoZpTcDLZEAPhXzf3PtQZ9/pOnX2t2esRQKt/Zs2y76cMpUrj9YYY1eAXduJLv+Z+ft6UE7j7DoPSlUUEqSOvQ04zuBkuB9KiJ2jP2pACTlutc3neI1432V62/XyzrTzHmeRvhJ+tNJdurkfKnAU7bXEtyeVmndrzHx0WxFYc5bSap/XG8ie0QWItImF2JCS3ifChcdeWyc9APXjfww6H7ipcUhFTbJn6TW0xr+UahGJMcEEfXipBI4HDGmkUzlTx09K2uN4telvJn6x7otj32TG4fGCAfmKgx4+8Ru7k/MOh9iPOnDDDPrSEV6GtotEWr2lSxzr1xqmuXGgQxT23dKpmvEUleRlkRgMBsFeT0z64rpbW3htoEgt41jijG1EUYAFUCCwCq211OUb0NX7WbvotxGGBwy+hqRNRRRQFFFFAUUUUBRRRQFUL/TIbqRZ0ZoLxBiO5i4dR6HyZfY5FX6Q+tBzkupzwTLZ60qIibd13F+ilJ6A+aHI6HI5GCaul953eR6U2TEts28BlnJLKRkEeh+lZaWNzpvi0tjLbDk2MjcL1J7tzyv8AlPh4AG3zDYAp68VQstTtLsFUk7uVX2PDMNkiN5AqeecHB6EcgkVbkb9VeT5+wqvNk+njtefSNpiNzo4eJix+nyqRRTEqVa8Vjm2a83tO5lsz0jRwWnhaRRUiiuzgwxKuZN200ipttNYVsZOPqGMSgYUxhUzComrj8nHELayiXwsR5N/GnNTJOBkeXNBcD4xs+fQ/Wur4Jnm+O2K0/j+pV5Y67I3TNSxExXiN+rMNrfMdKYBuOKddeGHcB+jZW/fXbVNIdKKKKAooooCiiigKKKKApD0xS0h6UGOB/dovbKn2NKKlmj2TyRHpITJGffzFRLQZWvaFa6w1tLPNPBPbPvhlgcIysDxzg5HseD6VpoDs6ggEcqR/DFSilZA456+TeYqnk4vq4b4/eJhNZ1OzlqRahT36+dSqa8Xx5ms6nu2ZTLUi1Cpp4Nd3BliFVoS5pjUbqaTWzlzxMIiDWqJjT2NRsa4vJvCyqKU+E/KmSDLnazZA528D6mnkbmA8vOnEADAGB7VveBY51fJPr0Y5Z7QIyA4z0rG7T63c6XNa240qa5tro7PxEb5EJAydyhSegJBGc48q1yccipJAJJ4Yh5sHPsB/vivQKVq0ure7gWa1mSaI8B42DA1PWXdaTatcG7gZrO7dhungIUyHGAHHR+mOQceWKWzuNSjnS3vII54ypxeW5CrkeTITkE+xYcHOOMhp0VGsqsm9XVl55ByKcjq/KsCPY0DqKKKAooooCiiighuYe/jwDtdTlW9DWecszArtlX41/mPatasrXLkQpFHbx97fytttkU458yx8kA5J+gySAQxrnX4oO0Fpoi208lxcKXMoXEcaBWOSfU7SAPOttT0qnZWIsARcNuuZH7yS5I4mcjGf2eOAOgAxVvBUjcMUCuP1h9vWlRsgGhTSFeSVOCetcLn+GTa05sHf1hbXJ01KUGnZqDdt+IbaeG49q5Nctsc+W0alZraXdSE1HupC4A5OKytydmjiajZvL1oLE9B9T0pQuOepqzBws3LtvtX3/wARNoqEXA56nrSMaUmmnoSTgAck9BXqMOKuGkY6R0hRM76k4yS5wqjJPtVmxjYlrhxgvwo9F8qit4TckMQRbjkA9ZD6n2rRHFWocx24s7++trGLTrdpjBdrdv49uO68ajockttwOM46iotIstVNhqSO8tvJLBKtsjbVRGaSUhsDzwUzz6e+erxRj3oOIW11ItZQabYS6fYCF1lgEagO+0A7gDhfMA88jNb3ZaOWKwkSeGSJzMzBXXBwQD/98q2dtAFAtFFFAwyosiRs6iRwSqk8kDrgfUU+sXXdPnvZ7doR4FjkR/GVPiKdCOegPSuYj7N67EgJklcfh4o3UXbEvt7jI5PUhJec85560HeXNxDawPPcypFCgyzuwCqPUk1DBqdhcRd7Be28ke5U3LKpG5sbRnPU5GB55FZNjpN3Do+qQTSPJcXJk2M8pfIKBV9h9APWsVuzmrrq011EyKktzA5IlIyiJbA5HrmOX7j1oO0e5j7yaKN1kniQO0KsN4Bzt48s7TjPoay9LMcby3uo3UBvZm2OBINsAHPdL8s5J6kkngYAyuz+i6lZa7FdzRGO2/BCGRWumkYyBmO7nqOTx5buPOqUHZvVYUvFkt4ZBd3D3LiKTB3yBt4JJ44CDI+goO7ZQylWAKnqDVR7Nkz+HcKPyOMqf5iuQ/oDXJPw8Em8QBE7w/jGz+lhO3g5OERwTnnOOcmm2nZ3XIXAeWYpuLJtuy2wmGAZO7yLpLwPzZ4ySA7ATdz/AIi3KftKMr96nSSCUZUoR7VR7OWU2n6ZHbXG4uhPxSFz9ycnnNXpLSCQ5aMbvzLwf3UDu5jPQD6Gmm1iPUYqM2bL+iuJV9jhv40dzeL8NxGw/aTH86wvjpk/ON/KYmYO/CRftfesrX9W03s7ax3WpmdIXcRiSOBpAGPAB2g4z0yeK09t95NB++o57a5uImim/DsjdQQSKwrx8NZ3WsR/UHmk+0aC6to7iJg0cihlIYHg+44qR1hUHcce/pWVN2cWSR5re6ksrh8kzWahCSfNlOVY8D4gaatvqFlJ/eYE1OPJPeRtslAzxmMna3HUgj5eVXIWt4dyIVMp/Z4H1PSrEVpuIe5IYjoi/CP9aoXuthbCOTTYN08s626RXKNDtcjPiBGRgc9OarQ9rbSaztrmKGU95IiSj/lZUMST5gBh0oOl6UVkaT2hsdZZFsRK4ZC5baNqgHHJBxk+lZadqJre5SLVIIEWR5YkeBmIDrKkahsgcMzgeeMig6ujIrK0nXLfUt6Rq6yRIGfKnb05wfPFc/B24kktLW4bTWHfSlDGGJYDv1iUgY81ZX+v1oO1ornrntjpNrbS3EjTGKIMzMkefCock/ICNj9KVe1+lNN3IabvsNmPZ4gVLArj18DdOOOvIoOgoqtp17FqFnFd24YRyDIDjBHkQR86KCxgUYpaKBCOK8w1TtDr8M0H4e+fu7x5AO7iRu5/tJoRjKnOHe3PP5D6kV6hVODTrWBSsdumO8aQbhnBZt5x6eLn50HIJ2h1PuLuHvYu/tXYiUjh0MkijcMcECM9Kt6f2jvL7VLBTAscE15LbFRIDlRHI4JHJBBiA8vi9q6g2dud2beEhs7soPF16/c/c01NPtUuFnSBEdSzDYNoLNjJIHBPHXrQWcUbRS0UCYpaKKAooooCiiigKQgHrS0UFTUdPg1G27i43gBg6tG5VlYdCCOn+9Z8PZbS4TJ3aTBHZWMZmYqNoC8AnjIUA461t0UGFaJpGi3KW63JWcokKrLIWLAlioH2b6Cprns7p106PNHISkhkXEhHiMqyn/yRfpx0NZd3pd1N2jMyRy93HeRXO9JWjynctHjI4bDDlfQ1z/Z+0vIrnSQ0NyyLMyZcT8FBEHk8ajglH5bBOeM5oOqii0DT/wARAl5HG0qtFIDPhhyFOPQ5IHzIqB+zHZ9jHDETBu2PHHBOUAxtZSoHTmIHjrg+prPvuyWoT9pbvU4rhPw8rPsiJwArQBcH/uqGpsvZLUWtRDCYY3id2tpNxPcErMqsvpgyKcexoNOTstoFxPe2bCVmkiHfW/fthEdZE8IzgZDSdPP5Cr8fZvToppJY0lVpSxcCQ4YlmbJ+RdsfP5VndmNLurC+CXCSgR2rBi7BgS8rMFBCqMKB0A43AZPWupoILG0hsbVLa3BEaZwCc9Tn+dFT0UBRRRQFFFFAUUUUBRRRQFFFFAUUUUBRRRQFFFFAUUUUDRyo+VIf4CiigfRRRQIetLRRQFFFFB//2Q=="/>
          <p:cNvSpPr>
            <a:spLocks noChangeAspect="1" noChangeArrowheads="1"/>
          </p:cNvSpPr>
          <p:nvPr/>
        </p:nvSpPr>
        <p:spPr bwMode="auto">
          <a:xfrm>
            <a:off x="63500" y="-558800"/>
            <a:ext cx="17240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latin typeface="Franklin Gothic Book" pitchFamily="34" charset="0"/>
            </a:endParaRPr>
          </a:p>
        </p:txBody>
      </p:sp>
      <p:sp>
        <p:nvSpPr>
          <p:cNvPr id="17412" name="AutoShape 4" descr="data:image/jpeg;base64,/9j/4AAQSkZJRgABAQAAAQABAAD/2wBDAAkGBwgHBgkIBwgKCgkLDRYPDQwMDRsUFRAWIB0iIiAdHx8kKDQsJCYxJx8fLT0tMTU3Ojo6Iys/RD84QzQ5Ojf/2wBDAQoKCg0MDRoPDxo3JR8lNzc3Nzc3Nzc3Nzc3Nzc3Nzc3Nzc3Nzc3Nzc3Nzc3Nzc3Nzc3Nzc3Nzc3Nzc3Nzc3Nzf/wAARCACDAMYDASIAAhEBAxEB/8QAGwAAAQUBAQAAAAAAAAAAAAAAAAECAwQFBgf/xAA+EAACAQMDAQYEAgYIBwAAAAABAgMABBEFEiExBhMiQVFhMnGBkRRSM0JiobHBFRYjJDRy0eFDU2ODorLw/8QAGgEBAAIDAQAAAAAAAAAAAAAAAAEDAgQFBv/EACcRAQACAgECBQQDAAAAAAAAAAABAgMRBCExBRJBUXETIjKxYYHR/9oADAMBAAIRAxEAPwD3GiiigKKKQnFAtFZ51rThfvYG8iF0hVWiJ8QLfD98HHyq5NNHDE8srqkcalnZjgKB1JNBJRVSy1G0vgTaXCSgAE7T0GSOfTlWH0NPW8t2uGt1lUzKcFM8jgH+BFBYooooCsnX9Vl0sWZitTOLm4W34z4GboTgHC8HJ8uK1qhubaO5EYlziNxIMHzHSg5yftnYhRNbjfAjATO3BQFocHHmCkwce2K6aJg8auAQGAPPWuZTsvorTzaasE2yONJGXvPCysQFTHoBAg+Q9zXTxoI0VASQoABJ5oHUUUUBRUF9eW1hbNc3syQwqQGdzgAk4H3JAotrqC6jL200cqg43I2R0B/gR96CeiqUWq2EonMd5bsIFLTFZAe7AZlJPpgo4+an0qWG9tp5jDDPG8gjWUorAkI2drY9Dg4PsaCxRUU9xFbxNLPIsca9WY4A8qk3e1AtFJmgHOKBaKKKAooooCiiig5LW+zl3qGr39yohaC4SzVVZj/wmmZsjH/UXH1pLHSLrT4NbfU5IZ0uwVRbiUd1JuZtqN4cgeJUzk5+grrqiuoIrm3kgnjWSKRSjowyGB6g0HEv2a1mQxy95GJERoge+3OYsThEZiPEfHHknOSMnOOdTQdHvrC8hkmRe72AMe93FfABjoM4KgcAdfarulX4tJ10fUJ/74p227SHxXMeCQw9WAUhvcE8ZFa8kqRrukYKPUmgfRVNrt5OLeFj6M/hH+tHc3Mn6ScqPMRjH76C2SB1IHzqJ7q3Thp4wf8AMKiFhDnMmXPq5z/GpVt4k4VFA9qDMhvLb+n7w98vNrB5/tS1oi9tjx36fU4qjCkY7QXnC/4SD/2lrR7uI+S0Dkmif4JEb5MDT81Waztn57pM+uKYbR4/0E7p7Z3D7Ggh7QWkl7pckMEZkk3Ky7Ze7ZSGBDK3qMZweDjB4rlrzs1rM0U5Vwks7o8xgmCbyEK5GQQMEgjjy9a64XE8HFzHuH54/wDSrMU0cy7o2DD2oOQ0ns3qFmuuJIIj+MhmSFlfglp7iQZ9OJl+ufasy37E6rZu7LctJuFuhZJ9h7uNJkVcsD8O9Gz1JBNejGsW7nl1e4ksbGR47WM7bu6QkEnzjjPr+Zv1eg8XKhz0nZjUJLefBjmaUyE7p2IYNI7YyenBQe2APIVK/Z7VxbzbAplkmhK5nP8AZokYGBngYbPQZPXrgjsbaCK2gjgt41jijUKiKMBQOgAqWg4aPszq0d7bSd6/crM8kipc+Z7rxcg/kkHGPi9zjouy9ndWGkRW17jvUZsEHJK5O3cehbHUgAE5OBnFa9FAUUUUCHpXLS9o7+0hs7u5toZbS6mYDuOHijw2C25sEjC5x6nA4zXUnkVkDs1pQaVvwgJlYs2ZGOM54HPA8THA4yT60Gae2UZuJxHbEx2wkWVTIgYuGiC4bdtwRJnrny9qkn7Y20Cu8tnOIllhj7zvI8HvBuBA3ZyFwSuM+IcU+87MabBbGS001pnVxIY0uGRjjb0OcZGxMAkDwjkU2y0fQdSEjQLKxSRe+haeRTE4UABkJ8PGOMc4B54oNLRNYi1iGWWCKWNY5Nn9oPiGAQwI6jBHy5B5FaR6c9Kp2NjbadFItsCkZbe25y2PueAB0HQCoZpTcDLZEAPhXzf3PtQZ9/pOnX2t2esRQKt/Zs2y76cMpUrj9YYY1eAXduJLv+Z+ft6UE7j7DoPSlUUEqSOvQ04zuBkuB9KiJ2jP2pACTlutc3neI1432V62/XyzrTzHmeRvhJ+tNJdurkfKnAU7bXEtyeVmndrzHx0WxFYc5bSap/XG8ie0QWItImF2JCS3ifChcdeWyc9APXjfww6H7ipcUhFTbJn6TW0xr+UahGJMcEEfXipBI4HDGmkUzlTx09K2uN4telvJn6x7otj32TG4fGCAfmKgx4+8Ru7k/MOh9iPOnDDDPrSEV6GtotEWr2lSxzr1xqmuXGgQxT23dKpmvEUleRlkRgMBsFeT0z64rpbW3htoEgt41jijG1EUYAFUCCwCq211OUb0NX7WbvotxGGBwy+hqRNRRRQFFFFAUUUUBRRRQFUL/TIbqRZ0ZoLxBiO5i4dR6HyZfY5FX6Q+tBzkupzwTLZ60qIibd13F+ilJ6A+aHI6HI5GCaul953eR6U2TEts28BlnJLKRkEeh+lZaWNzpvi0tjLbDk2MjcL1J7tzyv8AlPh4AG3zDYAp68VQstTtLsFUk7uVX2PDMNkiN5AqeecHB6EcgkVbkb9VeT5+wqvNk+njtefSNpiNzo4eJix+nyqRRTEqVa8Vjm2a83tO5lsz0jRwWnhaRRUiiuzgwxKuZN200ipttNYVsZOPqGMSgYUxhUzComrj8nHELayiXwsR5N/GnNTJOBkeXNBcD4xs+fQ/Wur4Jnm+O2K0/j+pV5Y67I3TNSxExXiN+rMNrfMdKYBuOKddeGHcB+jZW/fXbVNIdKKKKAooooCiiigKKKKApD0xS0h6UGOB/dovbKn2NKKlmj2TyRHpITJGffzFRLQZWvaFa6w1tLPNPBPbPvhlgcIysDxzg5HseD6VpoDs6ggEcqR/DFSilZA456+TeYqnk4vq4b4/eJhNZ1OzlqRahT36+dSqa8Xx5ms6nu2ZTLUi1Cpp4Nd3BliFVoS5pjUbqaTWzlzxMIiDWqJjT2NRsa4vJvCyqKU+E/KmSDLnazZA528D6mnkbmA8vOnEADAGB7VveBY51fJPr0Y5Z7QIyA4z0rG7T63c6XNa240qa5tro7PxEb5EJAydyhSegJBGc48q1yccipJAJJ4Yh5sHPsB/vivQKVq0ure7gWa1mSaI8B42DA1PWXdaTatcG7gZrO7dhungIUyHGAHHR+mOQceWKWzuNSjnS3vII54ypxeW5CrkeTITkE+xYcHOOMhp0VGsqsm9XVl55ByKcjq/KsCPY0DqKKKAooooCiiighuYe/jwDtdTlW9DWecszArtlX41/mPatasrXLkQpFHbx97fytttkU458yx8kA5J+gySAQxrnX4oO0Fpoi208lxcKXMoXEcaBWOSfU7SAPOttT0qnZWIsARcNuuZH7yS5I4mcjGf2eOAOgAxVvBUjcMUCuP1h9vWlRsgGhTSFeSVOCetcLn+GTa05sHf1hbXJ01KUGnZqDdt+IbaeG49q5Nctsc+W0alZraXdSE1HupC4A5OKytydmjiajZvL1oLE9B9T0pQuOepqzBws3LtvtX3/wARNoqEXA56nrSMaUmmnoSTgAck9BXqMOKuGkY6R0hRM76k4yS5wqjJPtVmxjYlrhxgvwo9F8qit4TckMQRbjkA9ZD6n2rRHFWocx24s7++trGLTrdpjBdrdv49uO68ajockttwOM46iotIstVNhqSO8tvJLBKtsjbVRGaSUhsDzwUzz6e+erxRj3oOIW11ItZQabYS6fYCF1lgEagO+0A7gDhfMA88jNb3ZaOWKwkSeGSJzMzBXXBwQD/98q2dtAFAtFFFAwyosiRs6iRwSqk8kDrgfUU+sXXdPnvZ7doR4FjkR/GVPiKdCOegPSuYj7N67EgJklcfh4o3UXbEvt7jI5PUhJec85560HeXNxDawPPcypFCgyzuwCqPUk1DBqdhcRd7Be28ke5U3LKpG5sbRnPU5GB55FZNjpN3Do+qQTSPJcXJk2M8pfIKBV9h9APWsVuzmrrq011EyKktzA5IlIyiJbA5HrmOX7j1oO0e5j7yaKN1kniQO0KsN4Bzt48s7TjPoay9LMcby3uo3UBvZm2OBINsAHPdL8s5J6kkngYAyuz+i6lZa7FdzRGO2/BCGRWumkYyBmO7nqOTx5buPOqUHZvVYUvFkt4ZBd3D3LiKTB3yBt4JJ44CDI+goO7ZQylWAKnqDVR7Nkz+HcKPyOMqf5iuQ/oDXJPw8Em8QBE7w/jGz+lhO3g5OERwTnnOOcmm2nZ3XIXAeWYpuLJtuy2wmGAZO7yLpLwPzZ4ySA7ATdz/AIi3KftKMr96nSSCUZUoR7VR7OWU2n6ZHbXG4uhPxSFz9ycnnNXpLSCQ5aMbvzLwf3UDu5jPQD6Gmm1iPUYqM2bL+iuJV9jhv40dzeL8NxGw/aTH86wvjpk/ON/KYmYO/CRftfesrX9W03s7ax3WpmdIXcRiSOBpAGPAB2g4z0yeK09t95NB++o57a5uImim/DsjdQQSKwrx8NZ3WsR/UHmk+0aC6to7iJg0cihlIYHg+44qR1hUHcce/pWVN2cWSR5re6ksrh8kzWahCSfNlOVY8D4gaatvqFlJ/eYE1OPJPeRtslAzxmMna3HUgj5eVXIWt4dyIVMp/Z4H1PSrEVpuIe5IYjoi/CP9aoXuthbCOTTYN08s626RXKNDtcjPiBGRgc9OarQ9rbSaztrmKGU95IiSj/lZUMST5gBh0oOl6UVkaT2hsdZZFsRK4ZC5baNqgHHJBxk+lZadqJre5SLVIIEWR5YkeBmIDrKkahsgcMzgeeMig6ujIrK0nXLfUt6Rq6yRIGfKnb05wfPFc/B24kktLW4bTWHfSlDGGJYDv1iUgY81ZX+v1oO1ornrntjpNrbS3EjTGKIMzMkefCock/ICNj9KVe1+lNN3IabvsNmPZ4gVLArj18DdOOOvIoOgoqtp17FqFnFd24YRyDIDjBHkQR86KCxgUYpaKBCOK8w1TtDr8M0H4e+fu7x5AO7iRu5/tJoRjKnOHe3PP5D6kV6hVODTrWBSsdumO8aQbhnBZt5x6eLn50HIJ2h1PuLuHvYu/tXYiUjh0MkijcMcECM9Kt6f2jvL7VLBTAscE15LbFRIDlRHI4JHJBBiA8vi9q6g2dud2beEhs7soPF16/c/c01NPtUuFnSBEdSzDYNoLNjJIHBPHXrQWcUbRS0UCYpaKKAooooCiiigKQgHrS0UFTUdPg1G27i43gBg6tG5VlYdCCOn+9Z8PZbS4TJ3aTBHZWMZmYqNoC8AnjIUA461t0UGFaJpGi3KW63JWcokKrLIWLAlioH2b6Cprns7p106PNHISkhkXEhHiMqyn/yRfpx0NZd3pd1N2jMyRy93HeRXO9JWjynctHjI4bDDlfQ1z/Z+0vIrnSQ0NyyLMyZcT8FBEHk8ajglH5bBOeM5oOqii0DT/wARAl5HG0qtFIDPhhyFOPQ5IHzIqB+zHZ9jHDETBu2PHHBOUAxtZSoHTmIHjrg+prPvuyWoT9pbvU4rhPw8rPsiJwArQBcH/uqGpsvZLUWtRDCYY3id2tpNxPcErMqsvpgyKcexoNOTstoFxPe2bCVmkiHfW/fthEdZE8IzgZDSdPP5Cr8fZvToppJY0lVpSxcCQ4YlmbJ+RdsfP5VndmNLurC+CXCSgR2rBi7BgS8rMFBCqMKB0A43AZPWupoILG0hsbVLa3BEaZwCc9Tn+dFT0UBRRRQFFFFAUUUUBRRRQFFFFAUUUUBRRRQFFFFAUUUUDRyo+VIf4CiigfRRRQIetLRRQFFFFB//2Q=="/>
          <p:cNvSpPr>
            <a:spLocks noChangeAspect="1" noChangeArrowheads="1"/>
          </p:cNvSpPr>
          <p:nvPr/>
        </p:nvSpPr>
        <p:spPr bwMode="auto">
          <a:xfrm>
            <a:off x="215900" y="-406400"/>
            <a:ext cx="17240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latin typeface="Franklin Gothic Book" pitchFamily="34" charset="0"/>
            </a:endParaRPr>
          </a:p>
        </p:txBody>
      </p:sp>
      <p:pic>
        <p:nvPicPr>
          <p:cNvPr id="17413" name="Picture 6" descr="http://www.chefs.com/portals/0/content/199/egg-diagram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1447800"/>
            <a:ext cx="5843588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-1600200" y="304800"/>
            <a:ext cx="7521575" cy="54927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endParaRPr lang="en-US" cap="none" smtClean="0"/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7521575" cy="3579813"/>
          </a:xfrm>
        </p:spPr>
        <p:txBody>
          <a:bodyPr/>
          <a:lstStyle/>
          <a:p>
            <a:r>
              <a:rPr lang="en-US" smtClean="0"/>
              <a:t> </a:t>
            </a:r>
          </a:p>
          <a:p>
            <a:r>
              <a:rPr lang="en-US" smtClean="0"/>
              <a:t> </a:t>
            </a:r>
          </a:p>
          <a:p>
            <a:endParaRPr lang="en-US" smtClean="0"/>
          </a:p>
        </p:txBody>
      </p:sp>
      <p:pic>
        <p:nvPicPr>
          <p:cNvPr id="18437" name="Picture 5" descr="egg_composition_char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0"/>
            <a:ext cx="86106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cap="none" smtClean="0"/>
              <a:t>Sizes of Eggs</a:t>
            </a:r>
          </a:p>
        </p:txBody>
      </p:sp>
      <p:sp>
        <p:nvSpPr>
          <p:cNvPr id="2867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28677" name="Picture 5" descr="egg-siz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524000"/>
            <a:ext cx="8839200" cy="3505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cap="none" smtClean="0"/>
              <a:t>Storage of eggs:</a:t>
            </a:r>
          </a:p>
        </p:txBody>
      </p:sp>
      <p:sp>
        <p:nvSpPr>
          <p:cNvPr id="2969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29701" name="Picture 5" descr="samsung-refrigerato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90750" y="1047750"/>
            <a:ext cx="4762500" cy="4762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sz="2400" cap="none" smtClean="0"/>
              <a:t>Important things to remember when cooking eggs:</a:t>
            </a:r>
          </a:p>
        </p:txBody>
      </p:sp>
      <p:sp>
        <p:nvSpPr>
          <p:cNvPr id="3174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AutoNum type="arabicPeriod"/>
            </a:pPr>
            <a:r>
              <a:rPr lang="en-US" sz="2400" smtClean="0"/>
              <a:t>Low temperature</a:t>
            </a:r>
          </a:p>
          <a:p>
            <a:pPr>
              <a:buFont typeface="Arial" charset="0"/>
              <a:buAutoNum type="arabicPeriod"/>
            </a:pPr>
            <a:r>
              <a:rPr lang="en-US" sz="2400" smtClean="0"/>
              <a:t>Cook until desired firmness</a:t>
            </a:r>
          </a:p>
        </p:txBody>
      </p:sp>
      <p:pic>
        <p:nvPicPr>
          <p:cNvPr id="31749" name="Picture 5" descr="220px-Fried_egg,_sunny_side_u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24250" y="2524125"/>
            <a:ext cx="2419350" cy="2089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Composition &amp; Nutritional Value</a:t>
            </a:r>
            <a:br>
              <a:rPr lang="en-US" dirty="0"/>
            </a:br>
            <a:endParaRPr lang="en-US" dirty="0"/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smtClean="0"/>
              <a:t>1. One medium egg contains between 4-5 grams of fat</a:t>
            </a:r>
          </a:p>
          <a:p>
            <a:r>
              <a:rPr lang="en-US" sz="2400" smtClean="0"/>
              <a:t>2. High cholesterol</a:t>
            </a:r>
          </a:p>
          <a:p>
            <a:r>
              <a:rPr lang="en-US" sz="2400" smtClean="0"/>
              <a:t>	• ~200 mg/egg</a:t>
            </a:r>
          </a:p>
          <a:p>
            <a:r>
              <a:rPr lang="en-US" sz="2400" smtClean="0"/>
              <a:t>3. High in Complete Protein</a:t>
            </a:r>
          </a:p>
          <a:p>
            <a:r>
              <a:rPr lang="en-US" sz="2400" smtClean="0"/>
              <a:t>4. High in vitamins &amp; minerals</a:t>
            </a:r>
          </a:p>
          <a:p>
            <a:r>
              <a:rPr lang="en-US" sz="2400" smtClean="0"/>
              <a:t>	• Vitamins ADEK, some B vitamins, zinc, iron, copper</a:t>
            </a:r>
          </a:p>
          <a:p>
            <a:endParaRPr lang="en-US" sz="2000" smtClean="0"/>
          </a:p>
          <a:p>
            <a:endParaRPr lang="en-US" sz="200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325" y="228600"/>
            <a:ext cx="7521575" cy="762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Egg Functions</a:t>
            </a:r>
            <a:br>
              <a:rPr lang="en-US" dirty="0"/>
            </a:br>
            <a:endParaRPr lang="en-US" dirty="0"/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1219200" y="1371600"/>
            <a:ext cx="67056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>
                <a:latin typeface="Franklin Gothic Book" pitchFamily="34" charset="0"/>
              </a:rPr>
              <a:t>1. Flavor, color, nutrition</a:t>
            </a:r>
          </a:p>
          <a:p>
            <a:r>
              <a:rPr lang="en-US" sz="3600">
                <a:latin typeface="Franklin Gothic Book" pitchFamily="34" charset="0"/>
              </a:rPr>
              <a:t>2. Emulsifying agent</a:t>
            </a:r>
          </a:p>
          <a:p>
            <a:r>
              <a:rPr lang="en-US" sz="3600">
                <a:latin typeface="Franklin Gothic Book" pitchFamily="34" charset="0"/>
              </a:rPr>
              <a:t>3. Aids in thickening/structure</a:t>
            </a:r>
          </a:p>
          <a:p>
            <a:r>
              <a:rPr lang="en-US" sz="3600">
                <a:latin typeface="Franklin Gothic Book" pitchFamily="34" charset="0"/>
              </a:rPr>
              <a:t>4. Binding/coating agent</a:t>
            </a:r>
          </a:p>
          <a:p>
            <a:r>
              <a:rPr lang="en-US" sz="3600">
                <a:latin typeface="Franklin Gothic Book" pitchFamily="34" charset="0"/>
              </a:rPr>
              <a:t>5. Leavening agent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861</TotalTime>
  <Words>407</Words>
  <Application>Microsoft Office PowerPoint</Application>
  <PresentationFormat>On-screen Show (4:3)</PresentationFormat>
  <Paragraphs>90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Angles</vt:lpstr>
      <vt:lpstr>PROTEIN-Eggs</vt:lpstr>
      <vt:lpstr>Facts-</vt:lpstr>
      <vt:lpstr>PowerPoint Presentation</vt:lpstr>
      <vt:lpstr>PowerPoint Presentation</vt:lpstr>
      <vt:lpstr>Sizes of Eggs</vt:lpstr>
      <vt:lpstr>Storage of eggs:</vt:lpstr>
      <vt:lpstr>Important things to remember when cooking eggs:</vt:lpstr>
      <vt:lpstr>Composition &amp; Nutritional Value </vt:lpstr>
      <vt:lpstr>Egg Functions </vt:lpstr>
      <vt:lpstr>Purchasing Eggs</vt:lpstr>
      <vt:lpstr>Differences between grades of eggs</vt:lpstr>
      <vt:lpstr>Characteristics of Fresh/High Quality Eggs </vt:lpstr>
      <vt:lpstr>Preparation of Eggs </vt:lpstr>
      <vt:lpstr>What is responsible for the dark ring around the cooked egg yolks? </vt:lpstr>
      <vt:lpstr>Stages of beaten egg whites</vt:lpstr>
      <vt:lpstr>Inspection </vt:lpstr>
      <vt:lpstr>PowerPoint Presentation</vt:lpstr>
      <vt:lpstr>Egg Safety Tips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Eggs</dc:title>
  <dc:creator>1</dc:creator>
  <cp:lastModifiedBy>1</cp:lastModifiedBy>
  <cp:revision>6</cp:revision>
  <dcterms:created xsi:type="dcterms:W3CDTF">2011-12-05T13:21:38Z</dcterms:created>
  <dcterms:modified xsi:type="dcterms:W3CDTF">2013-11-14T19:45:20Z</dcterms:modified>
</cp:coreProperties>
</file>