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70" r:id="rId8"/>
    <p:sldId id="271" r:id="rId9"/>
    <p:sldId id="272" r:id="rId10"/>
    <p:sldId id="264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0" d="100"/>
          <a:sy n="80" d="100"/>
        </p:scale>
        <p:origin x="90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938D-B2CF-456A-B7C6-F71D1F2944C8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FE957-4B40-4098-B2EE-77B0538C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0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3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6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5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0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2F9F-97AA-44BF-A0C0-91A2FBDEC69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285D-92F0-49D6-9588-45EAF28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8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Linear Perspective</a:t>
            </a:r>
            <a:br>
              <a:rPr lang="en-US" dirty="0" smtClean="0"/>
            </a:br>
            <a:r>
              <a:rPr lang="en-US" sz="1800" dirty="0" smtClean="0"/>
              <a:t>Ms. Brassard	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“Perspective is the rein and rudder of painting" </a:t>
            </a:r>
          </a:p>
          <a:p>
            <a:endParaRPr lang="en-US" dirty="0" smtClean="0"/>
          </a:p>
          <a:p>
            <a:r>
              <a:rPr lang="en-US" dirty="0" smtClean="0"/>
              <a:t>Leonardo da Vinci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i="1" dirty="0" smtClean="0"/>
              <a:t>Relativity</a:t>
            </a:r>
            <a:br>
              <a:rPr lang="en-US" sz="1800" i="1" dirty="0" smtClean="0"/>
            </a:br>
            <a:r>
              <a:rPr lang="en-US" sz="1800" dirty="0" smtClean="0"/>
              <a:t>M.C. Escher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1953</a:t>
            </a:r>
            <a:endParaRPr lang="en-US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70" y="1600200"/>
            <a:ext cx="48614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16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Van </a:t>
            </a:r>
            <a:r>
              <a:rPr lang="en-US" sz="1800" dirty="0" smtClean="0"/>
              <a:t>Gogh</a:t>
            </a:r>
            <a:br>
              <a:rPr lang="en-US" sz="1800" dirty="0" smtClean="0"/>
            </a:br>
            <a:r>
              <a:rPr lang="en-US" sz="1800" i="1" dirty="0" smtClean="0"/>
              <a:t>Bedroom at Arles</a:t>
            </a:r>
            <a:br>
              <a:rPr lang="en-US" sz="1800" i="1" dirty="0" smtClean="0"/>
            </a:br>
            <a:r>
              <a:rPr lang="en-US" sz="1800" dirty="0" smtClean="0"/>
              <a:t>1888</a:t>
            </a:r>
            <a:endParaRPr lang="en-US" sz="18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00" y="1600200"/>
            <a:ext cx="57145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16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l"/>
            <a:r>
              <a:rPr lang="en-US" dirty="0" err="1" smtClean="0"/>
              <a:t>Brunellesco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6576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Filippo</a:t>
            </a:r>
            <a:r>
              <a:rPr lang="en-US" dirty="0"/>
              <a:t> Di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Brunellesco</a:t>
            </a:r>
            <a:r>
              <a:rPr lang="en-US" dirty="0"/>
              <a:t> </a:t>
            </a:r>
            <a:r>
              <a:rPr lang="en-US" dirty="0" smtClean="0"/>
              <a:t>lived from 1377 to 1446.  He was a  </a:t>
            </a:r>
            <a:r>
              <a:rPr lang="en-US" dirty="0"/>
              <a:t>sculptor, </a:t>
            </a:r>
            <a:r>
              <a:rPr lang="en-US" dirty="0" smtClean="0"/>
              <a:t>architect</a:t>
            </a:r>
            <a:r>
              <a:rPr lang="en-US" dirty="0"/>
              <a:t> </a:t>
            </a:r>
            <a:r>
              <a:rPr lang="en-US" dirty="0" smtClean="0"/>
              <a:t>and engineer.  He is </a:t>
            </a:r>
            <a:r>
              <a:rPr lang="en-US" dirty="0"/>
              <a:t>given credit for the invention of linear perspective.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28811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57912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Brunellesco</a:t>
            </a:r>
            <a:r>
              <a:rPr lang="en-US" dirty="0" smtClean="0"/>
              <a:t> was depicted in the </a:t>
            </a:r>
          </a:p>
          <a:p>
            <a:pPr algn="ctr"/>
            <a:r>
              <a:rPr lang="en-US" i="1" dirty="0" smtClean="0"/>
              <a:t>Resurrection </a:t>
            </a:r>
            <a:r>
              <a:rPr lang="en-US" i="1" dirty="0"/>
              <a:t>of the Son of </a:t>
            </a:r>
            <a:r>
              <a:rPr lang="en-US" i="1" dirty="0" err="1" smtClean="0"/>
              <a:t>Theophilus</a:t>
            </a:r>
            <a:r>
              <a:rPr lang="en-US" i="1" dirty="0" smtClean="0"/>
              <a:t> </a:t>
            </a:r>
            <a:r>
              <a:rPr lang="en-US" dirty="0" smtClean="0"/>
              <a:t>by Masaccio.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4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One of </a:t>
            </a:r>
            <a:r>
              <a:rPr lang="en-US" sz="1800" dirty="0" err="1" smtClean="0"/>
              <a:t>Brunellesco’s</a:t>
            </a:r>
            <a:r>
              <a:rPr lang="en-US" sz="1800" dirty="0" smtClean="0"/>
              <a:t> Masterpieces</a:t>
            </a:r>
            <a:br>
              <a:rPr lang="en-US" sz="1800" dirty="0" smtClean="0"/>
            </a:br>
            <a:r>
              <a:rPr lang="en-US" sz="1800" i="1" dirty="0" smtClean="0"/>
              <a:t>The </a:t>
            </a:r>
            <a:r>
              <a:rPr lang="en-US" sz="1800" i="1" dirty="0" err="1" smtClean="0"/>
              <a:t>Duomo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dirty="0" smtClean="0"/>
              <a:t>Built 1418-1436 in Florence, Italy.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619934" cy="441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28" y="304800"/>
            <a:ext cx="4038600" cy="1143000"/>
          </a:xfrm>
        </p:spPr>
        <p:txBody>
          <a:bodyPr/>
          <a:lstStyle/>
          <a:p>
            <a:r>
              <a:rPr lang="en-US" dirty="0" smtClean="0"/>
              <a:t>Donatello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earliest surviving use of linear perspective in art is attributed to Donato di </a:t>
            </a:r>
            <a:r>
              <a:rPr lang="en-US" sz="2000" dirty="0" err="1"/>
              <a:t>Niccolò</a:t>
            </a:r>
            <a:r>
              <a:rPr lang="en-US" sz="2000" dirty="0"/>
              <a:t> di </a:t>
            </a:r>
            <a:r>
              <a:rPr lang="en-US" sz="2000" dirty="0" err="1"/>
              <a:t>Betto</a:t>
            </a:r>
            <a:r>
              <a:rPr lang="en-US" sz="2000" dirty="0"/>
              <a:t> </a:t>
            </a:r>
            <a:r>
              <a:rPr lang="en-US" sz="2000" dirty="0" err="1"/>
              <a:t>Bardi</a:t>
            </a:r>
            <a:r>
              <a:rPr lang="en-US" sz="2000" dirty="0"/>
              <a:t> (</a:t>
            </a:r>
            <a:r>
              <a:rPr lang="en-US" sz="2000" dirty="0" smtClean="0"/>
              <a:t>1386-1466) who was called Donatello.  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64" y="685800"/>
            <a:ext cx="4238244" cy="572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Donatello </a:t>
            </a:r>
            <a:br>
              <a:rPr lang="en-US" sz="1800" dirty="0" smtClean="0"/>
            </a:br>
            <a:r>
              <a:rPr lang="en-US" sz="1800" i="1" dirty="0" smtClean="0"/>
              <a:t>The Feast of </a:t>
            </a:r>
            <a:r>
              <a:rPr lang="en-US" sz="1800" i="1" dirty="0" err="1" smtClean="0"/>
              <a:t>Herrod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dirty="0" smtClean="0"/>
              <a:t>c. 1425</a:t>
            </a:r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52" y="1600200"/>
            <a:ext cx="45922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9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Raphael</a:t>
            </a:r>
            <a:br>
              <a:rPr lang="en-US" sz="1800" dirty="0" smtClean="0"/>
            </a:br>
            <a:r>
              <a:rPr lang="en-US" sz="1800" i="1" dirty="0" smtClean="0"/>
              <a:t>The School of Athens</a:t>
            </a:r>
            <a:br>
              <a:rPr lang="en-US" sz="1800" i="1" dirty="0" smtClean="0"/>
            </a:br>
            <a:r>
              <a:rPr lang="en-US" sz="1800" i="1" dirty="0" smtClean="0"/>
              <a:t>c. 1509</a:t>
            </a:r>
            <a:endParaRPr lang="en-US" sz="1800" i="1" dirty="0"/>
          </a:p>
        </p:txBody>
      </p:sp>
      <p:pic>
        <p:nvPicPr>
          <p:cNvPr id="7170" name="Picture 2" descr="C:\Users\mkriner\Desktop\RaphaelSchoolofAthe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897551" cy="43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4218"/>
            <a:ext cx="8229600" cy="1143000"/>
          </a:xfrm>
        </p:spPr>
        <p:txBody>
          <a:bodyPr>
            <a:normAutofit/>
          </a:bodyPr>
          <a:lstStyle/>
          <a:p>
            <a:r>
              <a:rPr lang="en-US" sz="1200" dirty="0"/>
              <a:t>Diagram from watercolorpainting.com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80492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59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229600" cy="11430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Diagram from watercolorpainting.com</a:t>
            </a:r>
            <a:endParaRPr lang="en-US" sz="1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80492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Diagram from buzzle.com</a:t>
            </a:r>
            <a:endParaRPr lang="en-US" sz="1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629400" cy="45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61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105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Linear Perspective Ms. Brassard  </vt:lpstr>
      <vt:lpstr>Brunellesco</vt:lpstr>
      <vt:lpstr>One of Brunellesco’s Masterpieces The Duomo Built 1418-1436 in Florence, Italy.</vt:lpstr>
      <vt:lpstr>Donatello</vt:lpstr>
      <vt:lpstr>Donatello  The Feast of Herrod c. 1425</vt:lpstr>
      <vt:lpstr>Raphael The School of Athens c. 1509</vt:lpstr>
      <vt:lpstr>Diagram from watercolorpainting.com</vt:lpstr>
      <vt:lpstr>Diagram from watercolorpainting.com</vt:lpstr>
      <vt:lpstr>Diagram from buzzle.com</vt:lpstr>
      <vt:lpstr>Relativity M.C. Escher 1953</vt:lpstr>
      <vt:lpstr>Van Gogh Bedroom at Arles 1888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Perspective</dc:title>
  <dc:creator>Marie Kriner</dc:creator>
  <cp:lastModifiedBy>Mallory, Alexis</cp:lastModifiedBy>
  <cp:revision>20</cp:revision>
  <dcterms:created xsi:type="dcterms:W3CDTF">2014-11-24T14:46:07Z</dcterms:created>
  <dcterms:modified xsi:type="dcterms:W3CDTF">2016-10-04T13:44:36Z</dcterms:modified>
</cp:coreProperties>
</file>