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67" r:id="rId15"/>
    <p:sldId id="270" r:id="rId16"/>
    <p:sldId id="271" r:id="rId17"/>
    <p:sldId id="272" r:id="rId18"/>
    <p:sldId id="273" r:id="rId19"/>
    <p:sldId id="274" r:id="rId20"/>
    <p:sldId id="275" r:id="rId21"/>
    <p:sldId id="287" r:id="rId22"/>
    <p:sldId id="291" r:id="rId23"/>
    <p:sldId id="290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4" r:id="rId32"/>
    <p:sldId id="285" r:id="rId33"/>
    <p:sldId id="286" r:id="rId34"/>
    <p:sldId id="288" r:id="rId35"/>
    <p:sldId id="289" r:id="rId36"/>
    <p:sldId id="293" r:id="rId37"/>
    <p:sldId id="292" r:id="rId38"/>
    <p:sldId id="294" r:id="rId39"/>
    <p:sldId id="295" r:id="rId40"/>
    <p:sldId id="297" r:id="rId41"/>
    <p:sldId id="296" r:id="rId42"/>
    <p:sldId id="283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14" r:id="rId53"/>
    <p:sldId id="307" r:id="rId54"/>
    <p:sldId id="315" r:id="rId55"/>
    <p:sldId id="308" r:id="rId56"/>
    <p:sldId id="316" r:id="rId57"/>
    <p:sldId id="309" r:id="rId58"/>
    <p:sldId id="317" r:id="rId59"/>
    <p:sldId id="310" r:id="rId60"/>
    <p:sldId id="311" r:id="rId61"/>
    <p:sldId id="312" r:id="rId62"/>
    <p:sldId id="313" r:id="rId63"/>
    <p:sldId id="318" r:id="rId64"/>
    <p:sldId id="319" r:id="rId65"/>
    <p:sldId id="320" r:id="rId66"/>
    <p:sldId id="321" r:id="rId67"/>
    <p:sldId id="327" r:id="rId68"/>
    <p:sldId id="329" r:id="rId69"/>
    <p:sldId id="322" r:id="rId70"/>
    <p:sldId id="330" r:id="rId71"/>
    <p:sldId id="328" r:id="rId72"/>
    <p:sldId id="325" r:id="rId7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>
        <p:scale>
          <a:sx n="40" d="100"/>
          <a:sy n="40" d="100"/>
        </p:scale>
        <p:origin x="30" y="15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798-D494-45E2-BC32-BD80BE719EED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02E714D-85A0-41B7-A6CD-A52A9489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68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798-D494-45E2-BC32-BD80BE719EED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02E714D-85A0-41B7-A6CD-A52A9489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51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798-D494-45E2-BC32-BD80BE719EED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02E714D-85A0-41B7-A6CD-A52A94892C7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89983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798-D494-45E2-BC32-BD80BE719EED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02E714D-85A0-41B7-A6CD-A52A9489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92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798-D494-45E2-BC32-BD80BE719EED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02E714D-85A0-41B7-A6CD-A52A94892C73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994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798-D494-45E2-BC32-BD80BE719EED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02E714D-85A0-41B7-A6CD-A52A9489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13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798-D494-45E2-BC32-BD80BE719EED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E714D-85A0-41B7-A6CD-A52A9489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62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798-D494-45E2-BC32-BD80BE719EED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E714D-85A0-41B7-A6CD-A52A9489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576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798-D494-45E2-BC32-BD80BE719EED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E714D-85A0-41B7-A6CD-A52A9489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17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798-D494-45E2-BC32-BD80BE719EED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02E714D-85A0-41B7-A6CD-A52A9489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33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798-D494-45E2-BC32-BD80BE719EED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02E714D-85A0-41B7-A6CD-A52A9489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128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798-D494-45E2-BC32-BD80BE719EED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02E714D-85A0-41B7-A6CD-A52A9489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4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798-D494-45E2-BC32-BD80BE719EED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E714D-85A0-41B7-A6CD-A52A9489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518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798-D494-45E2-BC32-BD80BE719EED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E714D-85A0-41B7-A6CD-A52A9489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1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798-D494-45E2-BC32-BD80BE719EED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E714D-85A0-41B7-A6CD-A52A9489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15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798-D494-45E2-BC32-BD80BE719EED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02E714D-85A0-41B7-A6CD-A52A9489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58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59798-D494-45E2-BC32-BD80BE719EED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02E714D-85A0-41B7-A6CD-A52A9489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49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Chapter 4 Biochemistry </a:t>
            </a:r>
            <a:br>
              <a:rPr lang="en-US" dirty="0" smtClean="0"/>
            </a:br>
            <a:r>
              <a:rPr lang="en-US" dirty="0" smtClean="0"/>
              <a:t>aka Organic Chemistry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0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6719" y="192685"/>
            <a:ext cx="8218250" cy="110672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One Glycogen can contain up to 30,000 units of glucose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305" y="1299411"/>
            <a:ext cx="5343077" cy="527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3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Chitin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7002" y="1788695"/>
            <a:ext cx="8915400" cy="3777622"/>
          </a:xfrm>
        </p:spPr>
        <p:txBody>
          <a:bodyPr/>
          <a:lstStyle/>
          <a:p>
            <a:r>
              <a:rPr lang="en-US" sz="3600" dirty="0"/>
              <a:t>Chitin – makes up the exoskeleton (provides support) of arthropods which are invertebrates.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9258" y="3640666"/>
            <a:ext cx="4635353" cy="309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9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Image result for chitin exoskele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42" y="240632"/>
            <a:ext cx="7700211" cy="513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96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402" y="914400"/>
            <a:ext cx="7012776" cy="538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2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Cellulose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5759" y="1628274"/>
            <a:ext cx="8915400" cy="3777622"/>
          </a:xfrm>
        </p:spPr>
        <p:txBody>
          <a:bodyPr/>
          <a:lstStyle/>
          <a:p>
            <a:r>
              <a:rPr lang="en-US" sz="2800" dirty="0"/>
              <a:t>Cellulose – </a:t>
            </a:r>
            <a:r>
              <a:rPr lang="en-US" sz="2800" u="sng" dirty="0"/>
              <a:t>makes up the cell walls of plant cells (provide support and structure to cell) </a:t>
            </a:r>
            <a:endParaRPr lang="en-US" sz="28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769" y="3007382"/>
            <a:ext cx="6458535" cy="355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8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Naming of carbohydrates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Names of carbohydrates usually end in    -</a:t>
            </a:r>
            <a:r>
              <a:rPr lang="en-US" sz="3600" u="sng" dirty="0" err="1"/>
              <a:t>ose</a:t>
            </a:r>
            <a:r>
              <a:rPr lang="en-US" sz="3600" u="sng" dirty="0"/>
              <a:t> </a:t>
            </a:r>
            <a:r>
              <a:rPr lang="en-US" sz="3600" dirty="0"/>
              <a:t>   ex: gluc</a:t>
            </a:r>
            <a:r>
              <a:rPr lang="en-US" sz="3600" u="sng" dirty="0"/>
              <a:t>ose</a:t>
            </a:r>
            <a:r>
              <a:rPr lang="en-US" sz="3600" dirty="0"/>
              <a:t>, fruct</a:t>
            </a:r>
            <a:r>
              <a:rPr lang="en-US" sz="3600" u="sng" dirty="0"/>
              <a:t>ose</a:t>
            </a:r>
            <a:r>
              <a:rPr lang="en-US" sz="3600" dirty="0"/>
              <a:t>, sucr</a:t>
            </a:r>
            <a:r>
              <a:rPr lang="en-US" sz="3600" u="sng" dirty="0"/>
              <a:t>ose</a:t>
            </a:r>
            <a:r>
              <a:rPr lang="en-US" sz="3600" dirty="0"/>
              <a:t>, galact</a:t>
            </a:r>
            <a:r>
              <a:rPr lang="en-US" sz="3600" u="sng" dirty="0"/>
              <a:t>ose</a:t>
            </a:r>
            <a:r>
              <a:rPr lang="en-US" sz="3600" dirty="0"/>
              <a:t>, lact</a:t>
            </a:r>
            <a:r>
              <a:rPr lang="en-US" sz="3600" u="sng" dirty="0"/>
              <a:t>ose</a:t>
            </a:r>
            <a:r>
              <a:rPr lang="en-US" sz="36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98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Indicators </a:t>
            </a:r>
            <a:br>
              <a:rPr lang="en-US" dirty="0" smtClean="0"/>
            </a:br>
            <a:r>
              <a:rPr lang="en-US" dirty="0" err="1" smtClean="0"/>
              <a:t>Lugol’s</a:t>
            </a:r>
            <a:r>
              <a:rPr lang="en-US" dirty="0" smtClean="0"/>
              <a:t> Solution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err="1"/>
              <a:t>Lugols</a:t>
            </a:r>
            <a:r>
              <a:rPr lang="en-US" sz="3600" dirty="0"/>
              <a:t> iodine solution turns from </a:t>
            </a:r>
            <a:r>
              <a:rPr lang="en-US" sz="3600" u="sng" dirty="0"/>
              <a:t>amber </a:t>
            </a:r>
            <a:r>
              <a:rPr lang="en-US" sz="3600" dirty="0"/>
              <a:t>to </a:t>
            </a:r>
            <a:r>
              <a:rPr lang="en-US" sz="3600" u="sng" dirty="0"/>
              <a:t>bluish black</a:t>
            </a:r>
            <a:r>
              <a:rPr lang="en-US" sz="3600" dirty="0"/>
              <a:t> when </a:t>
            </a:r>
            <a:r>
              <a:rPr lang="en-US" sz="3600" u="sng" dirty="0"/>
              <a:t>starch</a:t>
            </a:r>
            <a:r>
              <a:rPr lang="en-US" sz="3600" dirty="0"/>
              <a:t> is present.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3344779"/>
            <a:ext cx="5229474" cy="332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Benedicts Solution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159" y="1740568"/>
            <a:ext cx="8915400" cy="3777622"/>
          </a:xfrm>
        </p:spPr>
        <p:txBody>
          <a:bodyPr/>
          <a:lstStyle/>
          <a:p>
            <a:r>
              <a:rPr lang="en-US" sz="3600" dirty="0"/>
              <a:t>Benedicts solution turns from </a:t>
            </a:r>
            <a:r>
              <a:rPr lang="en-US" sz="3600" u="sng" dirty="0"/>
              <a:t>blue</a:t>
            </a:r>
            <a:r>
              <a:rPr lang="en-US" sz="3600" dirty="0"/>
              <a:t> to </a:t>
            </a:r>
            <a:r>
              <a:rPr lang="en-US" sz="3600" u="sng" dirty="0"/>
              <a:t>brick red</a:t>
            </a:r>
            <a:r>
              <a:rPr lang="en-US" sz="3600" dirty="0"/>
              <a:t> when </a:t>
            </a:r>
            <a:r>
              <a:rPr lang="en-US" sz="3600" u="sng" dirty="0"/>
              <a:t>glucose</a:t>
            </a:r>
            <a:r>
              <a:rPr lang="en-US" sz="3600" dirty="0"/>
              <a:t> is present with the addition of heat. </a:t>
            </a:r>
          </a:p>
          <a:p>
            <a:endParaRPr lang="en-US" sz="36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912" y="2941721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5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LIPIDS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2385" y="1507957"/>
            <a:ext cx="7488794" cy="495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6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2155" y="852710"/>
            <a:ext cx="8911687" cy="1280890"/>
          </a:xfrm>
        </p:spPr>
        <p:txBody>
          <a:bodyPr/>
          <a:lstStyle/>
          <a:p>
            <a:r>
              <a:rPr lang="en-US" dirty="0" smtClean="0"/>
              <a:t>Elements Present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2155" y="1905000"/>
            <a:ext cx="8915400" cy="3777622"/>
          </a:xfrm>
        </p:spPr>
        <p:txBody>
          <a:bodyPr>
            <a:normAutofit/>
          </a:bodyPr>
          <a:lstStyle/>
          <a:p>
            <a:r>
              <a:rPr lang="en-US" sz="3600" dirty="0"/>
              <a:t>Carbon </a:t>
            </a:r>
          </a:p>
          <a:p>
            <a:r>
              <a:rPr lang="en-US" sz="3600" dirty="0"/>
              <a:t>Hydrogen </a:t>
            </a:r>
          </a:p>
          <a:p>
            <a:r>
              <a:rPr lang="en-US" sz="3600" dirty="0"/>
              <a:t>Oxygen </a:t>
            </a:r>
          </a:p>
          <a:p>
            <a:r>
              <a:rPr lang="en-US" sz="3600" dirty="0"/>
              <a:t>NO SPECIFIC RATIO </a:t>
            </a:r>
            <a:endParaRPr lang="en-US" sz="3600" dirty="0" smtClean="0"/>
          </a:p>
          <a:p>
            <a:pPr marL="0" indent="0">
              <a:buNone/>
            </a:pPr>
            <a:r>
              <a:rPr lang="en-US" sz="3600" dirty="0" smtClean="0"/>
              <a:t>OF H:O </a:t>
            </a:r>
            <a:endParaRPr lang="en-US" sz="3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497660"/>
              </p:ext>
            </p:extLst>
          </p:nvPr>
        </p:nvGraphicFramePr>
        <p:xfrm>
          <a:off x="7363326" y="2133600"/>
          <a:ext cx="4523874" cy="3084576"/>
        </p:xfrm>
        <a:graphic>
          <a:graphicData uri="http://schemas.openxmlformats.org/drawingml/2006/table">
            <a:tbl>
              <a:tblPr firstRow="1" firstCol="1" bandRow="1"/>
              <a:tblGrid>
                <a:gridCol w="2188532">
                  <a:extLst>
                    <a:ext uri="{9D8B030D-6E8A-4147-A177-3AD203B41FA5}">
                      <a16:colId xmlns:a16="http://schemas.microsoft.com/office/drawing/2014/main" val="82290551"/>
                    </a:ext>
                  </a:extLst>
                </a:gridCol>
                <a:gridCol w="2335342">
                  <a:extLst>
                    <a:ext uri="{9D8B030D-6E8A-4147-A177-3AD203B41FA5}">
                      <a16:colId xmlns:a16="http://schemas.microsoft.com/office/drawing/2014/main" val="1166606763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Used by organisms for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9170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Stored energy 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See types of fats 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Structure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Importance of cell membrane 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7786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323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Carbohydrates 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2627206"/>
              </p:ext>
            </p:extLst>
          </p:nvPr>
        </p:nvGraphicFramePr>
        <p:xfrm>
          <a:off x="2406333" y="1675163"/>
          <a:ext cx="6080760" cy="1664970"/>
        </p:xfrm>
        <a:graphic>
          <a:graphicData uri="http://schemas.openxmlformats.org/drawingml/2006/table">
            <a:tbl>
              <a:tblPr firstRow="1" firstCol="1" bandRow="1"/>
              <a:tblGrid>
                <a:gridCol w="2026920">
                  <a:extLst>
                    <a:ext uri="{9D8B030D-6E8A-4147-A177-3AD203B41FA5}">
                      <a16:colId xmlns:a16="http://schemas.microsoft.com/office/drawing/2014/main" val="1437320325"/>
                    </a:ext>
                  </a:extLst>
                </a:gridCol>
                <a:gridCol w="2026920">
                  <a:extLst>
                    <a:ext uri="{9D8B030D-6E8A-4147-A177-3AD203B41FA5}">
                      <a16:colId xmlns:a16="http://schemas.microsoft.com/office/drawing/2014/main" val="3474663497"/>
                    </a:ext>
                  </a:extLst>
                </a:gridCol>
                <a:gridCol w="2026920">
                  <a:extLst>
                    <a:ext uri="{9D8B030D-6E8A-4147-A177-3AD203B41FA5}">
                      <a16:colId xmlns:a16="http://schemas.microsoft.com/office/drawing/2014/main" val="955770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Molecular Formula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Empirical formula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Structural Formula**recognize it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36546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C</a:t>
                      </a:r>
                      <a:r>
                        <a:rPr lang="en-US" sz="2000" baseline="-25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000" baseline="-25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000" baseline="-25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CH</a:t>
                      </a:r>
                      <a:r>
                        <a:rPr lang="en-US" sz="2000" baseline="-25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Has </a:t>
                      </a:r>
                      <a:r>
                        <a:rPr lang="en-US" sz="18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ring structure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0161078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854" y="3667183"/>
            <a:ext cx="2873356" cy="253462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6318913" y="3310288"/>
            <a:ext cx="1009935" cy="10433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47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Types of Fats </a:t>
            </a:r>
            <a:br>
              <a:rPr lang="en-US" dirty="0" smtClean="0"/>
            </a:br>
            <a:r>
              <a:rPr lang="en-US" b="1" u="sng" dirty="0"/>
              <a:t>Saturated fats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All</a:t>
            </a:r>
            <a:r>
              <a:rPr lang="en-US" sz="4000" u="sng" dirty="0"/>
              <a:t> single </a:t>
            </a:r>
            <a:r>
              <a:rPr lang="en-US" sz="4000" dirty="0"/>
              <a:t>bonds C-C </a:t>
            </a:r>
          </a:p>
          <a:p>
            <a:r>
              <a:rPr lang="en-US" sz="4000" u="sng" dirty="0"/>
              <a:t>Straight</a:t>
            </a:r>
            <a:r>
              <a:rPr lang="en-US" sz="4000" dirty="0"/>
              <a:t> chain </a:t>
            </a:r>
          </a:p>
          <a:p>
            <a:r>
              <a:rPr lang="en-US" sz="4000" dirty="0"/>
              <a:t>Solid at room temperature </a:t>
            </a:r>
          </a:p>
          <a:p>
            <a:r>
              <a:rPr lang="en-US" sz="4000" dirty="0"/>
              <a:t>FATS </a:t>
            </a:r>
          </a:p>
          <a:p>
            <a:r>
              <a:rPr lang="en-US" sz="4000" dirty="0"/>
              <a:t>Mostly animals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92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Blocks of Lipids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4792" y="2283372"/>
            <a:ext cx="8915400" cy="3777622"/>
          </a:xfrm>
        </p:spPr>
        <p:txBody>
          <a:bodyPr>
            <a:noAutofit/>
          </a:bodyPr>
          <a:lstStyle/>
          <a:p>
            <a:r>
              <a:rPr lang="en-US" sz="3200" dirty="0" smtClean="0"/>
              <a:t>3 fatty Acids</a:t>
            </a:r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 smtClean="0"/>
              <a:t>1 Glycerol  </a:t>
            </a:r>
            <a:endParaRPr lang="en-US" sz="3200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026" y="1905000"/>
            <a:ext cx="5134973" cy="2565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383" y="4470307"/>
            <a:ext cx="5248504" cy="237530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/>
          <p:cNvSpPr/>
          <p:nvPr/>
        </p:nvSpPr>
        <p:spPr>
          <a:xfrm>
            <a:off x="8481848" y="1810407"/>
            <a:ext cx="1710558" cy="22255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481848" y="788276"/>
            <a:ext cx="3752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Carboxyl Group  (COOH)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1120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Image result for fatty acid and glycerol dehydration synthe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595" y="0"/>
            <a:ext cx="8849709" cy="663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9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257831"/>
            <a:ext cx="11820525" cy="51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8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077" y="624110"/>
            <a:ext cx="10678535" cy="600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5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56875"/>
          <a:stretch/>
        </p:blipFill>
        <p:spPr>
          <a:xfrm>
            <a:off x="103783" y="1567543"/>
            <a:ext cx="12088217" cy="332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0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Types of Fats </a:t>
            </a:r>
            <a:br>
              <a:rPr lang="en-US" dirty="0" smtClean="0"/>
            </a:br>
            <a:r>
              <a:rPr lang="en-US" b="1" u="sng" dirty="0"/>
              <a:t>Unsaturated Fats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/>
              <a:t>Some </a:t>
            </a:r>
            <a:r>
              <a:rPr lang="en-US" sz="3600" u="sng" dirty="0"/>
              <a:t>double</a:t>
            </a:r>
            <a:r>
              <a:rPr lang="en-US" sz="3600" dirty="0"/>
              <a:t> C=C bonds or triple bonds</a:t>
            </a:r>
          </a:p>
          <a:p>
            <a:r>
              <a:rPr lang="en-US" sz="3600" u="sng" dirty="0"/>
              <a:t>Bent</a:t>
            </a:r>
            <a:r>
              <a:rPr lang="en-US" sz="3600" dirty="0"/>
              <a:t> chain </a:t>
            </a:r>
          </a:p>
          <a:p>
            <a:r>
              <a:rPr lang="en-US" sz="3600" dirty="0"/>
              <a:t>Liquids at room temp </a:t>
            </a:r>
          </a:p>
          <a:p>
            <a:r>
              <a:rPr lang="en-US" sz="3600" dirty="0"/>
              <a:t>OILS </a:t>
            </a:r>
          </a:p>
          <a:p>
            <a:r>
              <a:rPr lang="en-US" sz="3600" dirty="0"/>
              <a:t>Mostly plant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80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1011" y="2492829"/>
            <a:ext cx="7826375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4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9589"/>
          <a:stretch/>
        </p:blipFill>
        <p:spPr>
          <a:xfrm>
            <a:off x="201844" y="1012371"/>
            <a:ext cx="11990156" cy="465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7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Fats </a:t>
            </a:r>
            <a:br>
              <a:rPr lang="en-US" dirty="0" smtClean="0"/>
            </a:br>
            <a:r>
              <a:rPr lang="en-US" dirty="0" smtClean="0"/>
              <a:t>Cholesterol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b="1" u="sng" dirty="0"/>
              <a:t>Cholesterol </a:t>
            </a:r>
            <a:r>
              <a:rPr lang="en-US" sz="3600" b="1" dirty="0"/>
              <a:t> C</a:t>
            </a:r>
            <a:r>
              <a:rPr lang="en-US" sz="3600" b="1" baseline="-25000" dirty="0"/>
              <a:t>27</a:t>
            </a:r>
            <a:r>
              <a:rPr lang="en-US" sz="3600" b="1" dirty="0"/>
              <a:t>H</a:t>
            </a:r>
            <a:r>
              <a:rPr lang="en-US" sz="3600" b="1" baseline="-25000" dirty="0"/>
              <a:t>46</a:t>
            </a:r>
            <a:r>
              <a:rPr lang="en-US" sz="3600" b="1" dirty="0"/>
              <a:t>O</a:t>
            </a:r>
            <a:endParaRPr lang="en-US" sz="3600" dirty="0"/>
          </a:p>
          <a:p>
            <a:pPr marL="0" indent="0">
              <a:buNone/>
            </a:pPr>
            <a:r>
              <a:rPr lang="en-US" sz="3600" dirty="0"/>
              <a:t>Component of </a:t>
            </a:r>
            <a:r>
              <a:rPr lang="en-US" sz="3600" u="sng" dirty="0"/>
              <a:t>cell membrane</a:t>
            </a:r>
            <a:r>
              <a:rPr lang="en-US" sz="3600" dirty="0"/>
              <a:t> and </a:t>
            </a:r>
            <a:r>
              <a:rPr lang="en-US" sz="3600" u="sng" dirty="0"/>
              <a:t>hormones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57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Carbohydrates </a:t>
            </a:r>
            <a:br>
              <a:rPr lang="en-US" dirty="0" smtClean="0"/>
            </a:br>
            <a:r>
              <a:rPr lang="en-US" dirty="0" smtClean="0"/>
              <a:t>(composition and uses)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3912" y="1905000"/>
            <a:ext cx="8915400" cy="3777622"/>
          </a:xfrm>
        </p:spPr>
        <p:txBody>
          <a:bodyPr/>
          <a:lstStyle/>
          <a:p>
            <a:r>
              <a:rPr lang="en-US" sz="3600" dirty="0" smtClean="0"/>
              <a:t>Elements Present </a:t>
            </a:r>
          </a:p>
          <a:p>
            <a:pPr lvl="1"/>
            <a:r>
              <a:rPr lang="en-US" sz="3200" dirty="0"/>
              <a:t>Carbon </a:t>
            </a:r>
            <a:endParaRPr lang="en-US" sz="2800" dirty="0"/>
          </a:p>
          <a:p>
            <a:pPr lvl="1"/>
            <a:r>
              <a:rPr lang="en-US" sz="3200" dirty="0" smtClean="0"/>
              <a:t>Hydrogen </a:t>
            </a:r>
            <a:endParaRPr lang="en-US" sz="2800" dirty="0"/>
          </a:p>
          <a:p>
            <a:pPr lvl="1"/>
            <a:r>
              <a:rPr lang="en-US" sz="3200" dirty="0"/>
              <a:t>Oxygen </a:t>
            </a:r>
            <a:endParaRPr lang="en-US" sz="2800" dirty="0"/>
          </a:p>
          <a:p>
            <a:pPr lvl="1"/>
            <a:r>
              <a:rPr lang="en-US" sz="3200" b="1" u="sng" dirty="0"/>
              <a:t>H:O  = </a:t>
            </a:r>
            <a:r>
              <a:rPr lang="en-US" sz="3200" b="1" u="sng" dirty="0" smtClean="0"/>
              <a:t>2:1 </a:t>
            </a:r>
            <a:r>
              <a:rPr lang="en-US" sz="3200" b="1" u="sng" dirty="0"/>
              <a:t>Always </a:t>
            </a:r>
            <a:r>
              <a:rPr lang="en-US" sz="3200" b="1" u="sng" dirty="0" smtClean="0"/>
              <a:t>!!</a:t>
            </a:r>
          </a:p>
          <a:p>
            <a:pPr lvl="1"/>
            <a:endParaRPr lang="en-US" b="1" u="sng" dirty="0"/>
          </a:p>
          <a:p>
            <a:pPr marL="457200" lvl="1" indent="0">
              <a:buNone/>
            </a:pPr>
            <a:endParaRPr lang="en-US" b="1" u="sng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851518"/>
              </p:ext>
            </p:extLst>
          </p:nvPr>
        </p:nvGraphicFramePr>
        <p:xfrm>
          <a:off x="7197627" y="1905000"/>
          <a:ext cx="4805998" cy="3094517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402999">
                  <a:extLst>
                    <a:ext uri="{9D8B030D-6E8A-4147-A177-3AD203B41FA5}">
                      <a16:colId xmlns:a16="http://schemas.microsoft.com/office/drawing/2014/main" val="271870850"/>
                    </a:ext>
                  </a:extLst>
                </a:gridCol>
                <a:gridCol w="2402999">
                  <a:extLst>
                    <a:ext uri="{9D8B030D-6E8A-4147-A177-3AD203B41FA5}">
                      <a16:colId xmlns:a16="http://schemas.microsoft.com/office/drawing/2014/main" val="2162560735"/>
                    </a:ext>
                  </a:extLst>
                </a:gridCol>
              </a:tblGrid>
              <a:tr h="448772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Used by organisms for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4129140"/>
                  </a:ext>
                </a:extLst>
              </a:tr>
              <a:tr h="26457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sng" dirty="0">
                          <a:effectLst/>
                        </a:rPr>
                        <a:t>Energy  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See starch and glycogen below  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sng" dirty="0">
                          <a:effectLst/>
                        </a:rPr>
                        <a:t>Structure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See Chitin and cellulose below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9273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801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0329" y="0"/>
            <a:ext cx="68647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1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Fats </a:t>
            </a:r>
            <a:br>
              <a:rPr lang="en-US" dirty="0" smtClean="0"/>
            </a:br>
            <a:r>
              <a:rPr lang="en-US" dirty="0" smtClean="0"/>
              <a:t>Triglycerides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u="sng" dirty="0"/>
              <a:t>Triglycerides – </a:t>
            </a:r>
            <a:r>
              <a:rPr lang="en-US" sz="4000" dirty="0"/>
              <a:t>calories not used right away converted to this for storage in fat cells</a:t>
            </a:r>
          </a:p>
        </p:txBody>
      </p:sp>
    </p:spTree>
    <p:extLst>
      <p:ext uri="{BB962C8B-B14F-4D97-AF65-F5344CB8AC3E}">
        <p14:creationId xmlns:p14="http://schemas.microsoft.com/office/powerpoint/2010/main" val="113509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2944" y="326572"/>
            <a:ext cx="10021668" cy="597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Image result for triglyceride stru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78" y="624110"/>
            <a:ext cx="11749222" cy="551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13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Cell Membrane </a:t>
            </a:r>
            <a:br>
              <a:rPr lang="en-US" dirty="0" smtClean="0"/>
            </a:br>
            <a:r>
              <a:rPr lang="en-US" u="sng" dirty="0" smtClean="0"/>
              <a:t>Fluid Mosaic Model </a:t>
            </a:r>
            <a:endParaRPr lang="en-US" u="sng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2347584"/>
            <a:ext cx="4510416" cy="4510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253" y="2051515"/>
            <a:ext cx="6435611" cy="482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683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Image result for fluid mosaic model anim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3" y="408403"/>
            <a:ext cx="8610053" cy="644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2238703" y="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83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it important to have the right amount of nutrients?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Homeostasis and regulation around a stable point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8181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8124" y="399393"/>
            <a:ext cx="6238929" cy="3777622"/>
          </a:xfrm>
        </p:spPr>
        <p:txBody>
          <a:bodyPr>
            <a:normAutofit/>
          </a:bodyPr>
          <a:lstStyle/>
          <a:p>
            <a:r>
              <a:rPr lang="en-US" sz="3200" dirty="0"/>
              <a:t>Having the right amount of lipids aka  “The </a:t>
            </a:r>
            <a:r>
              <a:rPr lang="en-US" sz="3200" dirty="0" smtClean="0"/>
              <a:t>Fats goldilocks </a:t>
            </a:r>
            <a:r>
              <a:rPr lang="en-US" sz="3200" dirty="0"/>
              <a:t>theory”</a:t>
            </a:r>
          </a:p>
          <a:p>
            <a:r>
              <a:rPr lang="en-US" sz="3200" dirty="0"/>
              <a:t>Combination of multiple types of fats each has role in how fluid/open the gaps in the cell membrane are. </a:t>
            </a:r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6" y="693683"/>
            <a:ext cx="4109545" cy="6164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2357" y="2022504"/>
            <a:ext cx="293238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Three Types of Fat Molecules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3918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Saturated Fats= Tightly bonded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849821"/>
            <a:ext cx="8915400" cy="377762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TOO MUCH = Low Fluidity </a:t>
            </a:r>
          </a:p>
          <a:p>
            <a:r>
              <a:rPr lang="en-US" sz="3600" dirty="0" smtClean="0"/>
              <a:t>TOO LITTLE= High fluidity </a:t>
            </a:r>
            <a:endParaRPr lang="en-US" sz="3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000375" y="3393938"/>
            <a:ext cx="6191250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94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Unsaturated Fats= bent molecules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TOO MUCH = High Fluidity </a:t>
            </a:r>
          </a:p>
          <a:p>
            <a:r>
              <a:rPr lang="en-US" sz="3600" dirty="0" smtClean="0"/>
              <a:t>TOO LITTLE=Low fluidity </a:t>
            </a:r>
            <a:endParaRPr lang="en-US" sz="3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3000375" y="3776662"/>
            <a:ext cx="6191250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1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Blocks (monomer, simplest unit)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9593" y="1905000"/>
            <a:ext cx="8915400" cy="3777622"/>
          </a:xfrm>
        </p:spPr>
        <p:txBody>
          <a:bodyPr>
            <a:normAutofit/>
          </a:bodyPr>
          <a:lstStyle/>
          <a:p>
            <a:r>
              <a:rPr lang="fr-FR" sz="3600" u="sng" dirty="0"/>
              <a:t>Monosaccharides</a:t>
            </a:r>
            <a:r>
              <a:rPr lang="fr-FR" sz="3600" dirty="0"/>
              <a:t> (simple </a:t>
            </a:r>
            <a:r>
              <a:rPr lang="fr-FR" sz="3600" dirty="0" err="1"/>
              <a:t>sugars</a:t>
            </a:r>
            <a:r>
              <a:rPr lang="fr-FR" sz="3600" dirty="0"/>
              <a:t> </a:t>
            </a:r>
            <a:endParaRPr lang="en-US" sz="3600" dirty="0"/>
          </a:p>
          <a:p>
            <a:r>
              <a:rPr lang="en-US" sz="3600" dirty="0"/>
              <a:t>Ex: glucose  THIS IS THE BODIES quick cheap energy supply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141" y="3366942"/>
            <a:ext cx="3743154" cy="330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1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8992"/>
            <a:ext cx="12546081" cy="482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24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Cholesterol = very large and takes up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TOO Much= “Clogging”   Too Little: High fluidity </a:t>
            </a:r>
          </a:p>
          <a:p>
            <a:r>
              <a:rPr lang="en-US" sz="3200" dirty="0" smtClean="0"/>
              <a:t>Keeps the cell membrane together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007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 RIGHT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114" y="2081049"/>
            <a:ext cx="5942886" cy="36103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6000" y="126124"/>
            <a:ext cx="6096000" cy="62478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/>
              <a:t>combination of the three types of fats that results in enough “gaps” to allow for smaller crucial molecules (</a:t>
            </a:r>
            <a:r>
              <a:rPr lang="en-US" sz="4000" dirty="0" err="1"/>
              <a:t>ie</a:t>
            </a:r>
            <a:r>
              <a:rPr lang="en-US" sz="4000" dirty="0"/>
              <a:t> </a:t>
            </a:r>
            <a:r>
              <a:rPr lang="en-US" sz="4000" u="sng" dirty="0"/>
              <a:t>glucose and water</a:t>
            </a:r>
            <a:r>
              <a:rPr lang="en-US" sz="4000" dirty="0"/>
              <a:t>) to pass through but not larger bulky molecules (</a:t>
            </a:r>
            <a:r>
              <a:rPr lang="en-US" sz="4000" dirty="0" err="1"/>
              <a:t>ie</a:t>
            </a:r>
            <a:r>
              <a:rPr lang="en-US" sz="4000" dirty="0"/>
              <a:t> starch) </a:t>
            </a:r>
          </a:p>
        </p:txBody>
      </p:sp>
    </p:spTree>
    <p:extLst>
      <p:ext uri="{BB962C8B-B14F-4D97-AF65-F5344CB8AC3E}">
        <p14:creationId xmlns:p14="http://schemas.microsoft.com/office/powerpoint/2010/main" val="232436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53" y="637353"/>
            <a:ext cx="11522493" cy="434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4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age result for fluid mosaic model of the plasma membrane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" t="8513" r="2694" b="7965"/>
          <a:stretch/>
        </p:blipFill>
        <p:spPr bwMode="auto">
          <a:xfrm>
            <a:off x="1713513" y="341085"/>
            <a:ext cx="8597133" cy="65169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1302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Let’s practice with these two bio molecules in the Big ‘</a:t>
            </a:r>
            <a:r>
              <a:rPr lang="en-US" dirty="0" err="1" smtClean="0"/>
              <a:t>ol</a:t>
            </a:r>
            <a:r>
              <a:rPr lang="en-US" dirty="0" smtClean="0"/>
              <a:t> Molecules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err="1"/>
              <a:t>ProteiNs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Elements Present </a:t>
            </a:r>
            <a:endParaRPr lang="en-US" sz="3600" dirty="0"/>
          </a:p>
          <a:p>
            <a:r>
              <a:rPr lang="en-US" sz="3600" dirty="0"/>
              <a:t>Carbon </a:t>
            </a:r>
          </a:p>
          <a:p>
            <a:r>
              <a:rPr lang="en-US" sz="3600" dirty="0"/>
              <a:t>Hydrogen </a:t>
            </a:r>
          </a:p>
          <a:p>
            <a:r>
              <a:rPr lang="en-US" sz="3600" dirty="0"/>
              <a:t>Oxygen </a:t>
            </a:r>
          </a:p>
          <a:p>
            <a:r>
              <a:rPr lang="en-US" sz="3600" b="1" u="sng" dirty="0"/>
              <a:t>NITROGEN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5293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Used by organisms for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Structure and movement (muscles) </a:t>
            </a:r>
          </a:p>
          <a:p>
            <a:r>
              <a:rPr lang="en-US" sz="4000" dirty="0"/>
              <a:t>Enzymes</a:t>
            </a:r>
          </a:p>
          <a:p>
            <a:r>
              <a:rPr lang="en-US" sz="4000" dirty="0"/>
              <a:t>Antibodies</a:t>
            </a:r>
          </a:p>
          <a:p>
            <a:r>
              <a:rPr lang="en-US" sz="4000" dirty="0"/>
              <a:t>Hormones </a:t>
            </a:r>
          </a:p>
          <a:p>
            <a:r>
              <a:rPr lang="en-US" sz="4000" dirty="0"/>
              <a:t>Pigments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7781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Terms &amp; Info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Peptide bond- bond between 2 Amino Acids </a:t>
            </a:r>
          </a:p>
          <a:p>
            <a:r>
              <a:rPr lang="en-US" sz="3600" dirty="0"/>
              <a:t>Dipeptide – 2 amino acids bonded</a:t>
            </a:r>
          </a:p>
          <a:p>
            <a:r>
              <a:rPr lang="en-US" sz="3600" dirty="0"/>
              <a:t>Polypeptide = long </a:t>
            </a:r>
            <a:r>
              <a:rPr lang="en-US" sz="3600" dirty="0" smtClean="0"/>
              <a:t>chain </a:t>
            </a:r>
            <a:r>
              <a:rPr lang="en-US" sz="3600" dirty="0"/>
              <a:t>of AA bonded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35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Building Block= Amino Acids (AA)</a:t>
            </a: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r>
              <a:rPr lang="en-US" dirty="0"/>
              <a:t>R= Side chain.. varies among amino acids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Related image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5" b="33333"/>
          <a:stretch/>
        </p:blipFill>
        <p:spPr bwMode="auto">
          <a:xfrm>
            <a:off x="3191464" y="2403566"/>
            <a:ext cx="6477207" cy="36803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8973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5025" y="149770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Other monomers of carbohydrates</a:t>
            </a:r>
            <a:br>
              <a:rPr lang="en-US" dirty="0" smtClean="0"/>
            </a:br>
            <a:r>
              <a:rPr lang="en-US" dirty="0" smtClean="0"/>
              <a:t>Fructose = processed and synthetic sugar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69" y="1664973"/>
            <a:ext cx="11430000" cy="4714875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8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</a:t>
            </a:r>
            <a:r>
              <a:rPr lang="en-US" dirty="0" err="1" smtClean="0"/>
              <a:t>ProteiNs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67" y="2133600"/>
            <a:ext cx="11486076" cy="2022914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45192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Proteins and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Enzymes- </a:t>
            </a:r>
            <a:r>
              <a:rPr lang="en-US" sz="3600" u="sng" dirty="0"/>
              <a:t>speed up chemical reactions (more </a:t>
            </a:r>
            <a:r>
              <a:rPr lang="en-US" sz="3600" u="sng" dirty="0" smtClean="0"/>
              <a:t>later)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78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1623" y="2246811"/>
            <a:ext cx="11560377" cy="428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5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Antibodies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Antibodies – </a:t>
            </a:r>
            <a:r>
              <a:rPr lang="en-US" sz="3600" u="sng" dirty="0"/>
              <a:t>natural immune system in body</a:t>
            </a:r>
            <a:r>
              <a:rPr lang="en-US" sz="36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18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10525"/>
            <a:ext cx="6847475" cy="684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5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Hormones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Hormones – </a:t>
            </a:r>
            <a:r>
              <a:rPr lang="en-US" sz="3600" u="sng" dirty="0"/>
              <a:t>chemical signals</a:t>
            </a:r>
            <a:r>
              <a:rPr lang="en-US" sz="3600" dirty="0"/>
              <a:t> that affect </a:t>
            </a:r>
            <a:r>
              <a:rPr lang="en-US" sz="3600" u="sng" dirty="0"/>
              <a:t>activity </a:t>
            </a:r>
            <a:r>
              <a:rPr lang="en-US" sz="3600" dirty="0"/>
              <a:t>in separate area of 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70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Insulin is a Hormone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180" b="15096"/>
          <a:stretch/>
        </p:blipFill>
        <p:spPr>
          <a:xfrm>
            <a:off x="2383918" y="1361080"/>
            <a:ext cx="8754584" cy="549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Muscle and Movement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Muscle and Movement – component of all tissues and organs, provides higher and more sustained energy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98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1581" y="412233"/>
            <a:ext cx="4888282" cy="644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81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**** </a:t>
            </a:r>
            <a:r>
              <a:rPr lang="en-US" dirty="0"/>
              <a:t>Shape of the protein 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Determines Function See next page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023" y="1905000"/>
            <a:ext cx="10955972" cy="3777622"/>
          </a:xfrm>
        </p:spPr>
        <p:txBody>
          <a:bodyPr>
            <a:noAutofit/>
          </a:bodyPr>
          <a:lstStyle/>
          <a:p>
            <a:r>
              <a:rPr lang="en-US" sz="2800" dirty="0" smtClean="0"/>
              <a:t>Many of you were asking during molecular models lab “well this way works why is this not the correct structure. </a:t>
            </a:r>
          </a:p>
          <a:p>
            <a:r>
              <a:rPr lang="en-US" sz="2800" dirty="0" smtClean="0"/>
              <a:t>The reason is that while the composition may be the same (molecular formula)  the arrangement of the bonding patterns aka shape leads to different functions/uses in an organism. </a:t>
            </a:r>
          </a:p>
          <a:p>
            <a:endParaRPr lang="en-US" sz="2800" dirty="0"/>
          </a:p>
          <a:p>
            <a:r>
              <a:rPr lang="en-US" sz="2800" dirty="0" smtClean="0"/>
              <a:t>Even just one change or flip in bonding pattern can result in a different compound and therefore a different way the body reacts to/uses the compound.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0197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Examples &amp; Functions / Related terms &amp; info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u="sng" dirty="0"/>
              <a:t>Disaccharide</a:t>
            </a:r>
            <a:r>
              <a:rPr lang="en-US" sz="2400" dirty="0"/>
              <a:t> = 2 connected monosaccharides</a:t>
            </a:r>
          </a:p>
          <a:p>
            <a:r>
              <a:rPr lang="en-US" sz="2400" dirty="0"/>
              <a:t>Polysaccharide = </a:t>
            </a:r>
            <a:r>
              <a:rPr lang="en-US" sz="2400" u="sng" dirty="0"/>
              <a:t>3 or more</a:t>
            </a:r>
            <a:r>
              <a:rPr lang="en-US" sz="2400" dirty="0"/>
              <a:t> connected monosaccharides 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502" y="3604468"/>
            <a:ext cx="3574381" cy="27880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593" y="3188369"/>
            <a:ext cx="502597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12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information </a:t>
            </a:r>
            <a:br>
              <a:rPr lang="en-US" dirty="0" smtClean="0"/>
            </a:br>
            <a:r>
              <a:rPr lang="en-US" dirty="0" smtClean="0"/>
              <a:t>20 Amino Acids in total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79314" y="1617617"/>
            <a:ext cx="8915400" cy="377762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9 Essential amino acids = cannot be made by the body and must be ingested </a:t>
            </a:r>
          </a:p>
          <a:p>
            <a:endParaRPr lang="en-US" sz="3200" dirty="0"/>
          </a:p>
          <a:p>
            <a:r>
              <a:rPr lang="en-US" sz="3200" dirty="0" smtClean="0"/>
              <a:t>Largest Protein = Titan   27,000 Amino Acids long </a:t>
            </a:r>
          </a:p>
          <a:p>
            <a:r>
              <a:rPr lang="en-US" sz="3200" dirty="0" smtClean="0"/>
              <a:t>Smallest amino acid = glycine 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4063" y="4022411"/>
            <a:ext cx="337185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4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788" y="0"/>
            <a:ext cx="82616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7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Flip the page and follow along the graphic organizer of Shape and function for proteins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5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Nucleic Acids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Building block= nucleotides</a:t>
            </a:r>
          </a:p>
          <a:p>
            <a:endParaRPr lang="en-US" dirty="0"/>
          </a:p>
        </p:txBody>
      </p:sp>
      <p:pic>
        <p:nvPicPr>
          <p:cNvPr id="4" name="Picture 3" descr="Image result for nucleic aci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2935705"/>
            <a:ext cx="7453085" cy="34847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386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7633" y="1676400"/>
            <a:ext cx="8915400" cy="3777622"/>
          </a:xfrm>
        </p:spPr>
        <p:txBody>
          <a:bodyPr>
            <a:noAutofit/>
          </a:bodyPr>
          <a:lstStyle/>
          <a:p>
            <a:r>
              <a:rPr lang="en-US" sz="2800" dirty="0"/>
              <a:t>Full </a:t>
            </a:r>
            <a:r>
              <a:rPr lang="en-US" sz="2800" dirty="0"/>
              <a:t>Name</a:t>
            </a:r>
            <a:r>
              <a:rPr lang="en-US" sz="2800" dirty="0" smtClean="0"/>
              <a:t>: Deoxyribonucleic  </a:t>
            </a:r>
            <a:r>
              <a:rPr lang="en-US" sz="2800" dirty="0"/>
              <a:t>acid </a:t>
            </a:r>
            <a:endParaRPr lang="en-US" sz="2800" dirty="0" smtClean="0"/>
          </a:p>
          <a:p>
            <a:r>
              <a:rPr lang="en-US" sz="2800" dirty="0"/>
              <a:t>Basic </a:t>
            </a:r>
            <a:r>
              <a:rPr lang="en-US" sz="2800" dirty="0" smtClean="0"/>
              <a:t>Structure </a:t>
            </a:r>
            <a:r>
              <a:rPr lang="en-US" sz="2800" dirty="0"/>
              <a:t>2 long twisting strands of nucleotides in the form of a </a:t>
            </a:r>
            <a:r>
              <a:rPr lang="en-US" sz="2800" u="sng" dirty="0"/>
              <a:t>“double helix</a:t>
            </a:r>
            <a:r>
              <a:rPr lang="en-US" sz="2800" u="sng" dirty="0" smtClean="0"/>
              <a:t>”</a:t>
            </a:r>
          </a:p>
          <a:p>
            <a:r>
              <a:rPr lang="en-US" sz="2800" dirty="0"/>
              <a:t>Nucleotide </a:t>
            </a:r>
            <a:r>
              <a:rPr lang="en-US" sz="2800" dirty="0" smtClean="0"/>
              <a:t>sugar deoxyribose</a:t>
            </a:r>
          </a:p>
          <a:p>
            <a:r>
              <a:rPr lang="en-US" sz="2800" dirty="0"/>
              <a:t>Nitrogenous </a:t>
            </a:r>
            <a:r>
              <a:rPr lang="en-US" sz="2800" dirty="0" smtClean="0"/>
              <a:t>bases </a:t>
            </a:r>
          </a:p>
          <a:p>
            <a:pPr lvl="1"/>
            <a:r>
              <a:rPr lang="en-US" sz="2600" dirty="0" smtClean="0"/>
              <a:t>Guanine </a:t>
            </a:r>
            <a:r>
              <a:rPr lang="en-US" sz="2600" dirty="0"/>
              <a:t>(G) </a:t>
            </a:r>
          </a:p>
          <a:p>
            <a:pPr lvl="1"/>
            <a:r>
              <a:rPr lang="en-US" sz="2600" dirty="0"/>
              <a:t>Cytosine (C) </a:t>
            </a:r>
          </a:p>
          <a:p>
            <a:pPr lvl="1"/>
            <a:r>
              <a:rPr lang="en-US" sz="2600" dirty="0"/>
              <a:t>Adenine (A) </a:t>
            </a:r>
          </a:p>
          <a:p>
            <a:pPr lvl="2"/>
            <a:r>
              <a:rPr lang="en-US" sz="2400" b="1" dirty="0" smtClean="0"/>
              <a:t>Thymine </a:t>
            </a:r>
            <a:r>
              <a:rPr lang="en-US" sz="2400" b="1" dirty="0"/>
              <a:t>(T)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6974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1705" y="0"/>
            <a:ext cx="6970295" cy="697029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49153"/>
          <a:stretch/>
        </p:blipFill>
        <p:spPr>
          <a:xfrm>
            <a:off x="389556" y="422482"/>
            <a:ext cx="5733922" cy="634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6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Location in </a:t>
            </a:r>
            <a:r>
              <a:rPr lang="en-US" sz="3200" dirty="0" smtClean="0"/>
              <a:t>cell:  </a:t>
            </a:r>
            <a:r>
              <a:rPr lang="en-US" sz="3200" dirty="0"/>
              <a:t>Nucleus (the chromosomes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Function:  </a:t>
            </a:r>
            <a:r>
              <a:rPr lang="en-US" sz="3200" u="sng" dirty="0"/>
              <a:t>Hereditary material, directs and controls activities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6202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142847"/>
            <a:ext cx="7946738" cy="667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7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3570" y="1264555"/>
            <a:ext cx="8915400" cy="3777622"/>
          </a:xfrm>
        </p:spPr>
        <p:txBody>
          <a:bodyPr>
            <a:noAutofit/>
          </a:bodyPr>
          <a:lstStyle/>
          <a:p>
            <a:r>
              <a:rPr lang="en-US" sz="3200" dirty="0"/>
              <a:t>Full </a:t>
            </a:r>
            <a:r>
              <a:rPr lang="en-US" sz="3200" dirty="0" smtClean="0"/>
              <a:t>Name </a:t>
            </a:r>
            <a:r>
              <a:rPr lang="en-US" sz="3200" dirty="0"/>
              <a:t>Ribonucleic </a:t>
            </a:r>
            <a:r>
              <a:rPr lang="en-US" sz="3200" dirty="0" smtClean="0"/>
              <a:t>acid</a:t>
            </a:r>
          </a:p>
          <a:p>
            <a:r>
              <a:rPr lang="en-US" sz="3200" dirty="0"/>
              <a:t>Basic </a:t>
            </a:r>
            <a:r>
              <a:rPr lang="en-US" sz="3200" dirty="0" smtClean="0"/>
              <a:t>Structure </a:t>
            </a:r>
            <a:r>
              <a:rPr lang="en-US" sz="3200" dirty="0"/>
              <a:t>1 Single strand of </a:t>
            </a:r>
            <a:r>
              <a:rPr lang="en-US" sz="3200" dirty="0" smtClean="0"/>
              <a:t>nucleotides</a:t>
            </a:r>
          </a:p>
          <a:p>
            <a:r>
              <a:rPr lang="en-US" sz="3200" dirty="0"/>
              <a:t>Nucleotide </a:t>
            </a:r>
            <a:r>
              <a:rPr lang="en-US" sz="3200" dirty="0" smtClean="0"/>
              <a:t>sugar Ribose</a:t>
            </a:r>
          </a:p>
          <a:p>
            <a:r>
              <a:rPr lang="en-US" sz="3200" dirty="0"/>
              <a:t>Nitrogenous </a:t>
            </a:r>
            <a:r>
              <a:rPr lang="en-US" sz="3200" dirty="0" smtClean="0"/>
              <a:t>bases </a:t>
            </a:r>
          </a:p>
          <a:p>
            <a:pPr lvl="1"/>
            <a:r>
              <a:rPr lang="en-US" sz="2800" dirty="0" smtClean="0"/>
              <a:t>Guanine </a:t>
            </a:r>
            <a:r>
              <a:rPr lang="en-US" sz="2800" dirty="0"/>
              <a:t>(G) </a:t>
            </a:r>
          </a:p>
          <a:p>
            <a:pPr lvl="1"/>
            <a:r>
              <a:rPr lang="en-US" sz="2800" dirty="0"/>
              <a:t>Cytosine (C) </a:t>
            </a:r>
          </a:p>
          <a:p>
            <a:pPr lvl="1"/>
            <a:r>
              <a:rPr lang="en-US" sz="2800" dirty="0"/>
              <a:t>Adenine (A) </a:t>
            </a:r>
          </a:p>
          <a:p>
            <a:pPr lvl="2"/>
            <a:r>
              <a:rPr lang="en-US" sz="3200" b="1" dirty="0"/>
              <a:t>Uracil (U)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8106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059"/>
          <a:stretch/>
        </p:blipFill>
        <p:spPr>
          <a:xfrm>
            <a:off x="3104146" y="-26162"/>
            <a:ext cx="6112043" cy="688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Starch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18146" y="1387433"/>
            <a:ext cx="969745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Starch – polysaccharide stored in plants used as energy reserve</a:t>
            </a:r>
            <a:r>
              <a:rPr lang="en-US" sz="2800" u="sng" dirty="0"/>
              <a:t>  </a:t>
            </a:r>
            <a:endParaRPr lang="en-US" sz="2800" dirty="0"/>
          </a:p>
          <a:p>
            <a:endParaRPr lang="en-US" dirty="0"/>
          </a:p>
        </p:txBody>
      </p:sp>
      <p:pic>
        <p:nvPicPr>
          <p:cNvPr id="6" name="Picture 2" descr="Image result for high starch foo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018" y="2002986"/>
            <a:ext cx="7422315" cy="484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27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Location in </a:t>
            </a:r>
            <a:r>
              <a:rPr lang="en-US" sz="4000" dirty="0" smtClean="0"/>
              <a:t>cell: Cytoplasm </a:t>
            </a:r>
            <a:r>
              <a:rPr lang="en-US" sz="4000" dirty="0"/>
              <a:t>and ribosomes </a:t>
            </a:r>
            <a:endParaRPr lang="en-US" sz="4000" dirty="0" smtClean="0"/>
          </a:p>
          <a:p>
            <a:endParaRPr lang="en-US" sz="4000" dirty="0"/>
          </a:p>
          <a:p>
            <a:r>
              <a:rPr lang="en-US" sz="4000" dirty="0" smtClean="0"/>
              <a:t>Function</a:t>
            </a:r>
            <a:r>
              <a:rPr lang="en-US" sz="4000" u="sng" dirty="0" smtClean="0"/>
              <a:t> Protein </a:t>
            </a:r>
            <a:r>
              <a:rPr lang="en-US" sz="4000" u="sng" dirty="0"/>
              <a:t>synthesis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2933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1264555"/>
            <a:ext cx="8044930" cy="603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6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Image result for D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16" y="0"/>
            <a:ext cx="11550313" cy="649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12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156" y="624110"/>
            <a:ext cx="8460391" cy="598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0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Glycogen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2938" y="1264555"/>
            <a:ext cx="8915400" cy="3777622"/>
          </a:xfrm>
        </p:spPr>
        <p:txBody>
          <a:bodyPr/>
          <a:lstStyle/>
          <a:p>
            <a:r>
              <a:rPr lang="en-US" sz="3600" dirty="0"/>
              <a:t>Glycogen  - </a:t>
            </a:r>
            <a:r>
              <a:rPr lang="en-US" sz="3600" u="sng" dirty="0"/>
              <a:t>animal equivalent to starch used for energy reserve and stored in liver.</a:t>
            </a:r>
            <a:r>
              <a:rPr lang="en-US" sz="3600" dirty="0"/>
              <a:t> </a:t>
            </a:r>
          </a:p>
          <a:p>
            <a:endParaRPr lang="en-US" dirty="0"/>
          </a:p>
        </p:txBody>
      </p:sp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713" y="2544679"/>
            <a:ext cx="535305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662</TotalTime>
  <Words>850</Words>
  <Application>Microsoft Office PowerPoint</Application>
  <PresentationFormat>Widescreen</PresentationFormat>
  <Paragraphs>170</Paragraphs>
  <Slides>72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9" baseType="lpstr">
      <vt:lpstr>Arial</vt:lpstr>
      <vt:lpstr>Calibri</vt:lpstr>
      <vt:lpstr>Century Gothic</vt:lpstr>
      <vt:lpstr>Times New Roman</vt:lpstr>
      <vt:lpstr>Wingdings</vt:lpstr>
      <vt:lpstr>Wingdings 3</vt:lpstr>
      <vt:lpstr>Wisp</vt:lpstr>
      <vt:lpstr>Chapter 4 Biochemistry  aka Organic Chemistry </vt:lpstr>
      <vt:lpstr>Carbohydrates </vt:lpstr>
      <vt:lpstr>Carbohydrates  (composition and uses) </vt:lpstr>
      <vt:lpstr>Building Blocks (monomer, simplest unit) </vt:lpstr>
      <vt:lpstr>Other monomers of carbohydrates Fructose = processed and synthetic sugar </vt:lpstr>
      <vt:lpstr>Examples &amp; Functions / Related terms &amp; info  </vt:lpstr>
      <vt:lpstr>Starch </vt:lpstr>
      <vt:lpstr>PowerPoint Presentation</vt:lpstr>
      <vt:lpstr>Glycogen </vt:lpstr>
      <vt:lpstr>One Glycogen can contain up to 30,000 units of glucose </vt:lpstr>
      <vt:lpstr>Chitin </vt:lpstr>
      <vt:lpstr>PowerPoint Presentation</vt:lpstr>
      <vt:lpstr>PowerPoint Presentation</vt:lpstr>
      <vt:lpstr>Cellulose </vt:lpstr>
      <vt:lpstr>Naming of carbohydrates </vt:lpstr>
      <vt:lpstr>Indicators  Lugol’s Solution </vt:lpstr>
      <vt:lpstr>Benedicts Solution </vt:lpstr>
      <vt:lpstr>LIPIDS</vt:lpstr>
      <vt:lpstr>Elements Present </vt:lpstr>
      <vt:lpstr>Types of Fats  Saturated fats  </vt:lpstr>
      <vt:lpstr>Building Blocks of Lipids</vt:lpstr>
      <vt:lpstr>PowerPoint Presentation</vt:lpstr>
      <vt:lpstr>PowerPoint Presentation</vt:lpstr>
      <vt:lpstr>PowerPoint Presentation</vt:lpstr>
      <vt:lpstr>PowerPoint Presentation</vt:lpstr>
      <vt:lpstr>Types of Fats  Unsaturated Fats  </vt:lpstr>
      <vt:lpstr>PowerPoint Presentation</vt:lpstr>
      <vt:lpstr>PowerPoint Presentation</vt:lpstr>
      <vt:lpstr>Types of Fats  Cholesterol </vt:lpstr>
      <vt:lpstr>PowerPoint Presentation</vt:lpstr>
      <vt:lpstr>Types of Fats  Triglycerides </vt:lpstr>
      <vt:lpstr>PowerPoint Presentation</vt:lpstr>
      <vt:lpstr>PowerPoint Presentation</vt:lpstr>
      <vt:lpstr>The Cell Membrane  Fluid Mosaic Model </vt:lpstr>
      <vt:lpstr>PowerPoint Presentation</vt:lpstr>
      <vt:lpstr>Why is it important to have the right amount of nutrients? </vt:lpstr>
      <vt:lpstr>PowerPoint Presentation</vt:lpstr>
      <vt:lpstr>Saturated Fats= Tightly bonded</vt:lpstr>
      <vt:lpstr>Unsaturated Fats= bent molecules</vt:lpstr>
      <vt:lpstr>PowerPoint Presentation</vt:lpstr>
      <vt:lpstr>Cholesterol = very large and takes up space</vt:lpstr>
      <vt:lpstr>JUST RIGHT </vt:lpstr>
      <vt:lpstr>PowerPoint Presentation</vt:lpstr>
      <vt:lpstr>PowerPoint Presentation</vt:lpstr>
      <vt:lpstr>Now Let’s practice with these two bio molecules in the Big ‘ol Molecules Lab</vt:lpstr>
      <vt:lpstr>ProteiNs </vt:lpstr>
      <vt:lpstr>Used by organisms for </vt:lpstr>
      <vt:lpstr>Related Terms &amp; Info </vt:lpstr>
      <vt:lpstr>Building Block= Amino Acids (AA)   R= Side chain.. varies among amino acids  </vt:lpstr>
      <vt:lpstr>Making ProteiNs</vt:lpstr>
      <vt:lpstr>Important Proteins and Functions</vt:lpstr>
      <vt:lpstr>PowerPoint Presentation</vt:lpstr>
      <vt:lpstr>Antibodies</vt:lpstr>
      <vt:lpstr>PowerPoint Presentation</vt:lpstr>
      <vt:lpstr>Hormones</vt:lpstr>
      <vt:lpstr>Insulin is a Hormone</vt:lpstr>
      <vt:lpstr>Muscle and Movement</vt:lpstr>
      <vt:lpstr>PowerPoint Presentation</vt:lpstr>
      <vt:lpstr>**** Shape of the protein   Determines Function See next page</vt:lpstr>
      <vt:lpstr>Other information  20 Amino Acids in total </vt:lpstr>
      <vt:lpstr>PowerPoint Presentation</vt:lpstr>
      <vt:lpstr>Flip the page and follow along the graphic organizer of Shape and function for proteins </vt:lpstr>
      <vt:lpstr>Nucleic Acids </vt:lpstr>
      <vt:lpstr>DNA </vt:lpstr>
      <vt:lpstr>PowerPoint Presentation</vt:lpstr>
      <vt:lpstr>DNA</vt:lpstr>
      <vt:lpstr>PowerPoint Presentation</vt:lpstr>
      <vt:lpstr>RNA </vt:lpstr>
      <vt:lpstr>PowerPoint Presentation</vt:lpstr>
      <vt:lpstr>RNA </vt:lpstr>
      <vt:lpstr>PowerPoint Presentation</vt:lpstr>
      <vt:lpstr>PowerPoint Presentation</vt:lpstr>
    </vt:vector>
  </TitlesOfParts>
  <Company>New Paltz Central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Krebs, Bryan</dc:creator>
  <cp:lastModifiedBy>Krebs, Bryan</cp:lastModifiedBy>
  <cp:revision>24</cp:revision>
  <dcterms:created xsi:type="dcterms:W3CDTF">2019-12-09T20:50:32Z</dcterms:created>
  <dcterms:modified xsi:type="dcterms:W3CDTF">2019-12-11T19:32:24Z</dcterms:modified>
</cp:coreProperties>
</file>