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sldIdLst>
    <p:sldId id="256" r:id="rId2"/>
    <p:sldId id="257" r:id="rId3"/>
    <p:sldId id="267" r:id="rId4"/>
    <p:sldId id="260" r:id="rId5"/>
    <p:sldId id="258" r:id="rId6"/>
    <p:sldId id="259" r:id="rId7"/>
    <p:sldId id="261" r:id="rId8"/>
    <p:sldId id="262" r:id="rId9"/>
    <p:sldId id="264" r:id="rId10"/>
    <p:sldId id="265" r:id="rId11"/>
    <p:sldId id="266" r:id="rId12"/>
    <p:sldId id="268" r:id="rId13"/>
    <p:sldId id="271" r:id="rId14"/>
    <p:sldId id="272" r:id="rId15"/>
    <p:sldId id="269" r:id="rId16"/>
    <p:sldId id="270" r:id="rId17"/>
    <p:sldId id="273"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60" autoAdjust="0"/>
    <p:restoredTop sz="94660"/>
  </p:normalViewPr>
  <p:slideViewPr>
    <p:cSldViewPr snapToGrid="0" snapToObjects="1">
      <p:cViewPr varScale="1">
        <p:scale>
          <a:sx n="87" d="100"/>
          <a:sy n="87" d="100"/>
        </p:scale>
        <p:origin x="18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TextBox 11"/>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0" name="Rectangle 12"/>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lvl1pPr>
          </a:lstStyle>
          <a:p>
            <a:pPr>
              <a:defRPr/>
            </a:pPr>
            <a:fld id="{83213E78-6ECF-4541-87AE-FE6A9C0F233D}" type="datetimeFigureOut">
              <a:rPr lang="en-US"/>
              <a:pPr>
                <a:defRPr/>
              </a:pPr>
              <a:t>1/22/2018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221FEA86-F6DE-4465-BC34-E7F43AE459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284163" y="452438"/>
            <a:ext cx="8575675" cy="138112"/>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FE52AAD0-C78A-482F-8F8D-0BD8EB6096CF}" type="datetimeFigureOut">
              <a:rPr lang="en-US"/>
              <a:pPr>
                <a:defRPr/>
              </a:pPr>
              <a:t>1/22/2018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99A60519-F47D-4008-95A2-CED49AD8C93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8"/>
          <p:cNvGrpSpPr>
            <a:grpSpLocks/>
          </p:cNvGrpSpPr>
          <p:nvPr/>
        </p:nvGrpSpPr>
        <p:grpSpPr bwMode="auto">
          <a:xfrm>
            <a:off x="284163" y="6262688"/>
            <a:ext cx="8575675" cy="138112"/>
            <a:chOff x="284163" y="1759424"/>
            <a:chExt cx="8576373" cy="137411"/>
          </a:xfrm>
        </p:grpSpPr>
        <p:sp>
          <p:nvSpPr>
            <p:cNvPr id="7"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fld id="{BC01B1F6-4082-4A3B-9DFC-4563CB2C559F}" type="datetimeFigureOut">
              <a:rPr lang="en-US"/>
              <a:pPr>
                <a:defRPr/>
              </a:pPr>
              <a:t>1/22/2018</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5C637673-CF7D-422A-AA72-1FE8D055AFF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D69DDC2-1766-4F04-A8F8-C6B4AF505A23}" type="datetimeFigureOut">
              <a:rPr lang="en-US"/>
              <a:pPr>
                <a:defRPr/>
              </a:pPr>
              <a:t>1/22/2018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F6477D98-E9BB-40F2-AAA9-33A2559881F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6" name="Rectangle 11"/>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1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7DDC4243-C038-43AE-B9E7-2D631F80B3D3}" type="datetimeFigureOut">
              <a:rPr lang="en-US"/>
              <a:pPr>
                <a:defRPr/>
              </a:pPr>
              <a:t>1/22/2018</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a:p>
        </p:txBody>
      </p:sp>
      <p:sp>
        <p:nvSpPr>
          <p:cNvPr id="13" name="Slide Number Placeholder 6"/>
          <p:cNvSpPr>
            <a:spLocks noGrp="1"/>
          </p:cNvSpPr>
          <p:nvPr>
            <p:ph type="sldNum" sz="quarter" idx="16"/>
          </p:nvPr>
        </p:nvSpPr>
        <p:spPr/>
        <p:txBody>
          <a:bodyPr/>
          <a:lstStyle>
            <a:lvl1pPr>
              <a:defRPr/>
            </a:lvl1pPr>
          </a:lstStyle>
          <a:p>
            <a:pPr>
              <a:defRPr/>
            </a:pPr>
            <a:fld id="{D9CA6B87-BFC5-4098-B900-D7FE83B6C00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7"/>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8"/>
          <p:cNvGrpSpPr>
            <a:grpSpLocks/>
          </p:cNvGrpSpPr>
          <p:nvPr/>
        </p:nvGrpSpPr>
        <p:grpSpPr bwMode="auto">
          <a:xfrm>
            <a:off x="284163" y="6262688"/>
            <a:ext cx="8575675" cy="138112"/>
            <a:chOff x="284163" y="1759424"/>
            <a:chExt cx="8576373" cy="137411"/>
          </a:xfrm>
        </p:grpSpPr>
        <p:sp>
          <p:nvSpPr>
            <p:cNvPr id="9"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a:lvl1pPr>
          </a:lstStyle>
          <a:p>
            <a:pPr>
              <a:defRPr/>
            </a:pPr>
            <a:fld id="{DDA0AAE5-FD9C-4412-B51E-3603FE4B9771}" type="datetimeFigureOut">
              <a:rPr lang="en-US"/>
              <a:pPr>
                <a:defRPr/>
              </a:pPr>
              <a:t>1/22/2018</a:t>
            </a:fld>
            <a:endParaRPr lang="en-US" dirty="0"/>
          </a:p>
        </p:txBody>
      </p:sp>
      <p:sp>
        <p:nvSpPr>
          <p:cNvPr id="15" name="Footer Placeholder 5"/>
          <p:cNvSpPr>
            <a:spLocks noGrp="1"/>
          </p:cNvSpPr>
          <p:nvPr>
            <p:ph type="ftr" sz="quarter" idx="16"/>
          </p:nvPr>
        </p:nvSpPr>
        <p:spPr/>
        <p:txBody>
          <a:bodyPr/>
          <a:lstStyle>
            <a:lvl1pPr>
              <a:defRPr/>
            </a:lvl1pPr>
          </a:lstStyle>
          <a:p>
            <a:pPr>
              <a:defRPr/>
            </a:pPr>
            <a:endParaRPr lang="en-US"/>
          </a:p>
        </p:txBody>
      </p:sp>
      <p:sp>
        <p:nvSpPr>
          <p:cNvPr id="16" name="Slide Number Placeholder 6"/>
          <p:cNvSpPr>
            <a:spLocks noGrp="1"/>
          </p:cNvSpPr>
          <p:nvPr>
            <p:ph type="sldNum" sz="quarter" idx="17"/>
          </p:nvPr>
        </p:nvSpPr>
        <p:spPr/>
        <p:txBody>
          <a:bodyPr/>
          <a:lstStyle>
            <a:lvl1pPr>
              <a:defRPr/>
            </a:lvl1pPr>
          </a:lstStyle>
          <a:p>
            <a:pPr>
              <a:defRPr/>
            </a:pPr>
            <a:fld id="{851B587D-EC5B-468C-BCC7-B0ABFCAE9B9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51BA91EB-3D36-40B8-A9B8-DC579760CE4B}" type="datetimeFigureOut">
              <a:rPr lang="en-US"/>
              <a:pPr>
                <a:defRPr/>
              </a:pPr>
              <a:t>1/22/2018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BEB637D-15A8-44F2-94FB-B28E561BE27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8"/>
            <p:cNvSpPr/>
            <p:nvPr/>
          </p:nvSpPr>
          <p:spPr>
            <a:xfrm>
              <a:off x="284162" y="1577847"/>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5637" y="1577847"/>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7415" y="1577847"/>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B353573F-A09E-49E5-BFAF-0608D6682571}" type="datetimeFigureOut">
              <a:rPr lang="en-US"/>
              <a:pPr>
                <a:defRPr/>
              </a:pPr>
              <a:t>1/22/2018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C6DFD2E-51DB-4CA3-AEF9-4F555BE9BED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3C58EA5C-03D0-461B-9F53-23C248242225}" type="datetimeFigureOut">
              <a:rPr lang="en-US"/>
              <a:pPr>
                <a:defRPr/>
              </a:pPr>
              <a:t>1/22/2018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79B8BFB-BB0F-4462-A880-57E71D6FD73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17"/>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10"/>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2"/>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1" name="TextBox 18"/>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2" name="Date Placeholder 3"/>
          <p:cNvSpPr>
            <a:spLocks noGrp="1"/>
          </p:cNvSpPr>
          <p:nvPr>
            <p:ph type="dt" sz="half" idx="14"/>
          </p:nvPr>
        </p:nvSpPr>
        <p:spPr/>
        <p:txBody>
          <a:bodyPr/>
          <a:lstStyle>
            <a:lvl1pPr>
              <a:defRPr/>
            </a:lvl1pPr>
          </a:lstStyle>
          <a:p>
            <a:pPr>
              <a:defRPr/>
            </a:pPr>
            <a:fld id="{204878D3-115F-41E3-9294-B89EFAECE4E5}" type="datetimeFigureOut">
              <a:rPr lang="en-US"/>
              <a:pPr>
                <a:defRPr/>
              </a:pPr>
              <a:t>1/22/2018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p:txBody>
          <a:bodyPr/>
          <a:lstStyle>
            <a:lvl1pPr>
              <a:defRPr/>
            </a:lvl1pPr>
          </a:lstStyle>
          <a:p>
            <a:pPr>
              <a:defRPr/>
            </a:pPr>
            <a:fld id="{D3301542-867D-4235-BFF2-16FD662CFF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TextBox 12"/>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D61C64FF-F1BD-4F86-A241-5D26FE620D2F}" type="datetimeFigureOut">
              <a:rPr lang="en-US"/>
              <a:pPr>
                <a:defRPr/>
              </a:pPr>
              <a:t>1/22/2018</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96B6FA7B-8FC7-4DFB-9937-77729D705CED}"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6"/>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 name="TextBox 11"/>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4"/>
          </p:nvPr>
        </p:nvSpPr>
        <p:spPr/>
        <p:txBody>
          <a:bodyPr/>
          <a:lstStyle>
            <a:lvl1pPr>
              <a:defRPr/>
            </a:lvl1pPr>
          </a:lstStyle>
          <a:p>
            <a:pPr>
              <a:defRPr/>
            </a:pPr>
            <a:fld id="{3B089C24-0C87-45A6-96B4-4F37484F2FCA}" type="datetimeFigureOut">
              <a:rPr lang="en-US"/>
              <a:pPr>
                <a:defRPr/>
              </a:pPr>
              <a:t>1/22/2018</a:t>
            </a:fld>
            <a:endParaRPr lang="en-US" dirty="0"/>
          </a:p>
        </p:txBody>
      </p:sp>
      <p:sp>
        <p:nvSpPr>
          <p:cNvPr id="12"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p:txBody>
          <a:bodyPr/>
          <a:lstStyle>
            <a:lvl1pPr>
              <a:defRPr/>
            </a:lvl1pPr>
          </a:lstStyle>
          <a:p>
            <a:pPr>
              <a:defRPr/>
            </a:pPr>
            <a:fld id="{7A06B8CF-54FB-434C-99BC-AD163DFC5E0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8"/>
          <p:cNvGrpSpPr>
            <a:grpSpLocks/>
          </p:cNvGrpSpPr>
          <p:nvPr/>
        </p:nvGrpSpPr>
        <p:grpSpPr bwMode="auto">
          <a:xfrm>
            <a:off x="284163" y="1577975"/>
            <a:ext cx="8575675" cy="136525"/>
            <a:chOff x="284163" y="1577847"/>
            <a:chExt cx="8576373" cy="137411"/>
          </a:xfrm>
        </p:grpSpPr>
        <p:sp>
          <p:nvSpPr>
            <p:cNvPr id="7" name="Rectangle 9"/>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0"/>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11"/>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a:lvl1pPr>
          </a:lstStyle>
          <a:p>
            <a:pPr>
              <a:defRPr/>
            </a:pPr>
            <a:fld id="{FD035B9E-23EE-430B-BED6-0222B41928CA}" type="datetimeFigureOut">
              <a:rPr lang="en-US"/>
              <a:pPr>
                <a:defRPr/>
              </a:pPr>
              <a:t>1/22/2018</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261E6FFC-3915-4A12-A20C-F98812A45F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8" name="Group 10"/>
          <p:cNvGrpSpPr>
            <a:grpSpLocks/>
          </p:cNvGrpSpPr>
          <p:nvPr/>
        </p:nvGrpSpPr>
        <p:grpSpPr bwMode="auto">
          <a:xfrm>
            <a:off x="284163" y="1577975"/>
            <a:ext cx="8575675" cy="136525"/>
            <a:chOff x="284163" y="1577847"/>
            <a:chExt cx="8576373" cy="137411"/>
          </a:xfrm>
        </p:grpSpPr>
        <p:sp>
          <p:nvSpPr>
            <p:cNvPr id="9" name="Rectangle 11"/>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2"/>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3"/>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fld id="{F9863DFE-C0BA-4DA0-B60E-FC59F80D9CC4}" type="datetimeFigureOut">
              <a:rPr lang="en-US"/>
              <a:pPr>
                <a:defRPr/>
              </a:pPr>
              <a:t>1/22/2018</a:t>
            </a:fld>
            <a:endParaRPr lang="en-US" dirty="0"/>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F70F7675-3A6A-46D3-9832-BD3509A789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6"/>
          <p:cNvGrpSpPr>
            <a:grpSpLocks/>
          </p:cNvGrpSpPr>
          <p:nvPr/>
        </p:nvGrpSpPr>
        <p:grpSpPr bwMode="auto">
          <a:xfrm>
            <a:off x="284163" y="1577975"/>
            <a:ext cx="8575675" cy="136525"/>
            <a:chOff x="284163" y="1577847"/>
            <a:chExt cx="8576373" cy="137411"/>
          </a:xfrm>
        </p:grpSpPr>
        <p:sp>
          <p:nvSpPr>
            <p:cNvPr id="5" name="Rectangle 7"/>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9"/>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pPr>
              <a:defRPr/>
            </a:pPr>
            <a:fld id="{9D600F51-CB13-4633-83AF-6F953C0A7838}" type="datetimeFigureOut">
              <a:rPr lang="en-US"/>
              <a:pPr>
                <a:defRPr/>
              </a:pPr>
              <a:t>1/22/2018</a:t>
            </a:fld>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0E837A49-83E5-4D79-B0D2-4C15A40379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75675" cy="138112"/>
            <a:chOff x="284163" y="1577847"/>
            <a:chExt cx="8576373" cy="137411"/>
          </a:xfrm>
        </p:grpSpPr>
        <p:sp>
          <p:nvSpPr>
            <p:cNvPr id="3"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6" name="Date Placeholder 1"/>
          <p:cNvSpPr>
            <a:spLocks noGrp="1"/>
          </p:cNvSpPr>
          <p:nvPr>
            <p:ph type="dt" sz="half" idx="10"/>
          </p:nvPr>
        </p:nvSpPr>
        <p:spPr/>
        <p:txBody>
          <a:bodyPr/>
          <a:lstStyle>
            <a:lvl1pPr>
              <a:defRPr/>
            </a:lvl1pPr>
          </a:lstStyle>
          <a:p>
            <a:pPr>
              <a:defRPr/>
            </a:pPr>
            <a:fld id="{19A60308-CD28-412B-8AC2-8C8B2823AA2F}" type="datetimeFigureOut">
              <a:rPr lang="en-US"/>
              <a:pPr>
                <a:defRPr/>
              </a:pPr>
              <a:t>1/22/2018</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46B9E18D-43AA-4DC9-B47B-9FD336CD280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bg1">
                    <a:lumMod val="65000"/>
                  </a:schemeClr>
                </a:solidFill>
                <a:latin typeface="+mn-lt"/>
                <a:cs typeface="+mn-cs"/>
              </a:defRPr>
            </a:lvl1pPr>
          </a:lstStyle>
          <a:p>
            <a:pPr>
              <a:defRPr/>
            </a:pPr>
            <a:fld id="{249619B9-2EEF-4EB1-A986-DBF092E06458}" type="datetimeFigureOut">
              <a:rPr lang="en-US"/>
              <a:pPr>
                <a:defRPr/>
              </a:pPr>
              <a:t>1/22/2018</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dirty="0">
                <a:solidFill>
                  <a:schemeClr val="bg1">
                    <a:lumMod val="6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lIns="91440" tIns="45720" rIns="91440" bIns="45720" rtlCol="0" anchor="ctr"/>
          <a:lstStyle>
            <a:lvl1pPr algn="r" fontAlgn="auto">
              <a:spcBef>
                <a:spcPts val="0"/>
              </a:spcBef>
              <a:spcAft>
                <a:spcPts val="0"/>
              </a:spcAft>
              <a:defRPr sz="1400" b="1" smtClean="0">
                <a:solidFill>
                  <a:schemeClr val="tx1">
                    <a:lumMod val="85000"/>
                    <a:lumOff val="15000"/>
                  </a:schemeClr>
                </a:solidFill>
                <a:latin typeface="+mn-lt"/>
                <a:cs typeface="+mn-cs"/>
              </a:defRPr>
            </a:lvl1pPr>
          </a:lstStyle>
          <a:p>
            <a:pPr>
              <a:defRPr/>
            </a:pPr>
            <a:fld id="{DE88897E-F0C5-4D14-A3A8-2B57147B72ED}" type="slidenum">
              <a:rPr lang="en-US"/>
              <a:pPr>
                <a:defRPr/>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r" rtl="0" fontAlgn="base">
        <a:spcBef>
          <a:spcPct val="0"/>
        </a:spcBef>
        <a:spcAft>
          <a:spcPct val="0"/>
        </a:spcAft>
        <a:defRPr sz="4200" kern="1200">
          <a:solidFill>
            <a:schemeClr val="bg1"/>
          </a:solidFill>
          <a:latin typeface="+mj-lt"/>
          <a:ea typeface="+mj-ea"/>
          <a:cs typeface="+mj-cs"/>
        </a:defRPr>
      </a:lvl1pPr>
      <a:lvl2pPr algn="r" rtl="0" fontAlgn="base">
        <a:spcBef>
          <a:spcPct val="0"/>
        </a:spcBef>
        <a:spcAft>
          <a:spcPct val="0"/>
        </a:spcAft>
        <a:defRPr sz="4200">
          <a:solidFill>
            <a:schemeClr val="bg1"/>
          </a:solidFill>
          <a:latin typeface="Corbel" pitchFamily="34" charset="0"/>
        </a:defRPr>
      </a:lvl2pPr>
      <a:lvl3pPr algn="r" rtl="0" fontAlgn="base">
        <a:spcBef>
          <a:spcPct val="0"/>
        </a:spcBef>
        <a:spcAft>
          <a:spcPct val="0"/>
        </a:spcAft>
        <a:defRPr sz="4200">
          <a:solidFill>
            <a:schemeClr val="bg1"/>
          </a:solidFill>
          <a:latin typeface="Corbel" pitchFamily="34" charset="0"/>
        </a:defRPr>
      </a:lvl3pPr>
      <a:lvl4pPr algn="r" rtl="0" fontAlgn="base">
        <a:spcBef>
          <a:spcPct val="0"/>
        </a:spcBef>
        <a:spcAft>
          <a:spcPct val="0"/>
        </a:spcAft>
        <a:defRPr sz="4200">
          <a:solidFill>
            <a:schemeClr val="bg1"/>
          </a:solidFill>
          <a:latin typeface="Corbel" pitchFamily="34" charset="0"/>
        </a:defRPr>
      </a:lvl4pPr>
      <a:lvl5pPr algn="r" rtl="0" fontAlgn="base">
        <a:spcBef>
          <a:spcPct val="0"/>
        </a:spcBef>
        <a:spcAft>
          <a:spcPct val="0"/>
        </a:spcAft>
        <a:defRPr sz="4200">
          <a:solidFill>
            <a:schemeClr val="bg1"/>
          </a:solidFill>
          <a:latin typeface="Corbel" pitchFamily="34" charset="0"/>
        </a:defRPr>
      </a:lvl5pPr>
      <a:lvl6pPr marL="457200" algn="r" rtl="0" fontAlgn="base">
        <a:spcBef>
          <a:spcPct val="0"/>
        </a:spcBef>
        <a:spcAft>
          <a:spcPct val="0"/>
        </a:spcAft>
        <a:defRPr sz="4200">
          <a:solidFill>
            <a:schemeClr val="bg1"/>
          </a:solidFill>
          <a:latin typeface="Corbel" pitchFamily="34" charset="0"/>
        </a:defRPr>
      </a:lvl6pPr>
      <a:lvl7pPr marL="914400" algn="r" rtl="0" fontAlgn="base">
        <a:spcBef>
          <a:spcPct val="0"/>
        </a:spcBef>
        <a:spcAft>
          <a:spcPct val="0"/>
        </a:spcAft>
        <a:defRPr sz="4200">
          <a:solidFill>
            <a:schemeClr val="bg1"/>
          </a:solidFill>
          <a:latin typeface="Corbel" pitchFamily="34" charset="0"/>
        </a:defRPr>
      </a:lvl7pPr>
      <a:lvl8pPr marL="1371600" algn="r" rtl="0" fontAlgn="base">
        <a:spcBef>
          <a:spcPct val="0"/>
        </a:spcBef>
        <a:spcAft>
          <a:spcPct val="0"/>
        </a:spcAft>
        <a:defRPr sz="4200">
          <a:solidFill>
            <a:schemeClr val="bg1"/>
          </a:solidFill>
          <a:latin typeface="Corbel" pitchFamily="34" charset="0"/>
        </a:defRPr>
      </a:lvl8pPr>
      <a:lvl9pPr marL="1828800" algn="r" rtl="0" fontAlgn="base">
        <a:spcBef>
          <a:spcPct val="0"/>
        </a:spcBef>
        <a:spcAft>
          <a:spcPct val="0"/>
        </a:spcAft>
        <a:defRPr sz="4200">
          <a:solidFill>
            <a:schemeClr val="bg1"/>
          </a:solidFill>
          <a:latin typeface="Corbel" pitchFamily="34" charset="0"/>
        </a:defRPr>
      </a:lvl9pPr>
    </p:titleStyle>
    <p:bodyStyle>
      <a:lvl1pPr marL="454025" indent="-454025" algn="l" rtl="0" fontAlgn="base">
        <a:spcBef>
          <a:spcPts val="2000"/>
        </a:spcBef>
        <a:spcAft>
          <a:spcPct val="0"/>
        </a:spcAft>
        <a:buClr>
          <a:srgbClr val="A6A6A6"/>
        </a:buClr>
        <a:buSzPct val="90000"/>
        <a:buFont typeface="Wingdings" pitchFamily="2" charset="2"/>
        <a:buChar char=""/>
        <a:defRPr sz="2400" kern="1200">
          <a:solidFill>
            <a:srgbClr val="262626"/>
          </a:solidFill>
          <a:latin typeface="+mn-lt"/>
          <a:ea typeface="+mn-ea"/>
          <a:cs typeface="+mn-cs"/>
        </a:defRPr>
      </a:lvl1pPr>
      <a:lvl2pPr marL="914400" indent="-457200" algn="l" rtl="0" fontAlgn="base">
        <a:spcBef>
          <a:spcPts val="600"/>
        </a:spcBef>
        <a:spcAft>
          <a:spcPct val="0"/>
        </a:spcAft>
        <a:buClr>
          <a:srgbClr val="404040"/>
        </a:buClr>
        <a:buSzPct val="90000"/>
        <a:buFont typeface="Wingdings" pitchFamily="2" charset="2"/>
        <a:buChar char=""/>
        <a:defRPr sz="2200" kern="1200">
          <a:solidFill>
            <a:srgbClr val="262626"/>
          </a:solidFill>
          <a:latin typeface="+mn-lt"/>
          <a:ea typeface="+mn-ea"/>
          <a:cs typeface="+mn-cs"/>
        </a:defRPr>
      </a:lvl2pPr>
      <a:lvl3pPr marL="1260475" indent="-346075" algn="l" rtl="0" fontAlgn="base">
        <a:spcBef>
          <a:spcPts val="600"/>
        </a:spcBef>
        <a:spcAft>
          <a:spcPct val="0"/>
        </a:spcAft>
        <a:buClr>
          <a:srgbClr val="A6A6A6"/>
        </a:buClr>
        <a:buSzPct val="90000"/>
        <a:buFont typeface="Wingdings" pitchFamily="2" charset="2"/>
        <a:buChar char=""/>
        <a:defRPr sz="2000" kern="1200">
          <a:solidFill>
            <a:srgbClr val="262626"/>
          </a:solidFill>
          <a:latin typeface="+mn-lt"/>
          <a:ea typeface="+mn-ea"/>
          <a:cs typeface="+mn-cs"/>
        </a:defRPr>
      </a:lvl3pPr>
      <a:lvl4pPr marL="1600200" indent="-339725" algn="l" rtl="0" fontAlgn="base">
        <a:spcBef>
          <a:spcPts val="600"/>
        </a:spcBef>
        <a:spcAft>
          <a:spcPct val="0"/>
        </a:spcAft>
        <a:buClr>
          <a:srgbClr val="404040"/>
        </a:buClr>
        <a:buSzPct val="90000"/>
        <a:buFont typeface="Wingdings" pitchFamily="2" charset="2"/>
        <a:buChar char=""/>
        <a:defRPr kern="1200">
          <a:solidFill>
            <a:srgbClr val="262626"/>
          </a:solidFill>
          <a:latin typeface="+mn-lt"/>
          <a:ea typeface="+mn-ea"/>
          <a:cs typeface="+mn-cs"/>
        </a:defRPr>
      </a:lvl4pPr>
      <a:lvl5pPr marL="1939925" indent="-331788" algn="l" rtl="0" fontAlgn="base">
        <a:spcBef>
          <a:spcPts val="600"/>
        </a:spcBef>
        <a:spcAft>
          <a:spcPct val="0"/>
        </a:spcAft>
        <a:buClr>
          <a:srgbClr val="A6A6A6"/>
        </a:buClr>
        <a:buSzPct val="90000"/>
        <a:buFont typeface="Wingdings" pitchFamily="2" charset="2"/>
        <a:buChar char=""/>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bwMode="auto">
          <a:xfrm>
            <a:off x="420688" y="449263"/>
            <a:ext cx="7808912" cy="1087437"/>
          </a:xfrm>
          <a:noFill/>
        </p:spPr>
        <p:txBody>
          <a:bodyPr wrap="square" numCol="1" compatLnSpc="1">
            <a:prstTxWarp prst="textNoShape">
              <a:avLst/>
            </a:prstTxWarp>
          </a:bodyPr>
          <a:lstStyle/>
          <a:p>
            <a:r>
              <a:rPr lang="en-US" smtClean="0"/>
              <a:t>Monopolistic Competition </a:t>
            </a:r>
          </a:p>
        </p:txBody>
      </p:sp>
      <p:sp>
        <p:nvSpPr>
          <p:cNvPr id="3" name="Subtitle 2"/>
          <p:cNvSpPr>
            <a:spLocks noGrp="1"/>
          </p:cNvSpPr>
          <p:nvPr>
            <p:ph type="subTitle" idx="1"/>
          </p:nvPr>
        </p:nvSpPr>
        <p:spPr>
          <a:xfrm>
            <a:off x="476250" y="1531938"/>
            <a:ext cx="7753350" cy="485775"/>
          </a:xfrm>
        </p:spPr>
        <p:txBody>
          <a:bodyPr>
            <a:normAutofit fontScale="85000" lnSpcReduction="20000"/>
          </a:bodyPr>
          <a:lstStyle/>
          <a:p>
            <a:pPr fontAlgn="auto">
              <a:spcAft>
                <a:spcPts val="0"/>
              </a:spcAft>
              <a:defRPr/>
            </a:pPr>
            <a:r>
              <a:rPr lang="en-US" dirty="0" smtClean="0"/>
              <a:t>AP Micro Economics final project</a:t>
            </a:r>
          </a:p>
          <a:p>
            <a:pPr fontAlgn="auto">
              <a:spcAft>
                <a:spcPts val="0"/>
              </a:spcAft>
              <a:defRPr/>
            </a:pPr>
            <a:r>
              <a:rPr lang="en-US" smtClean="0"/>
              <a:t>	</a:t>
            </a:r>
            <a:r>
              <a:rPr lang="en-US" smtClean="0"/>
              <a:t>Leah S</a:t>
            </a:r>
            <a:endParaRPr lang="en-US" dirty="0"/>
          </a:p>
        </p:txBody>
      </p:sp>
      <p:pic>
        <p:nvPicPr>
          <p:cNvPr id="18435" name="Picture 3"/>
          <p:cNvPicPr>
            <a:picLocks noChangeAspect="1"/>
          </p:cNvPicPr>
          <p:nvPr/>
        </p:nvPicPr>
        <p:blipFill>
          <a:blip r:embed="rId2"/>
          <a:srcRect/>
          <a:stretch>
            <a:fillRect/>
          </a:stretch>
        </p:blipFill>
        <p:spPr bwMode="auto">
          <a:xfrm>
            <a:off x="2462213" y="2017713"/>
            <a:ext cx="4079875" cy="40528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3398838" y="0"/>
            <a:ext cx="6437312" cy="750888"/>
          </a:xfrm>
        </p:spPr>
        <p:txBody>
          <a:bodyPr wrap="square" numCol="1" anchorCtr="0" compatLnSpc="1">
            <a:prstTxWarp prst="textNoShape">
              <a:avLst/>
            </a:prstTxWarp>
          </a:bodyPr>
          <a:lstStyle/>
          <a:p>
            <a:r>
              <a:rPr lang="en-US" smtClean="0"/>
              <a:t>Toothpaste</a:t>
            </a:r>
          </a:p>
        </p:txBody>
      </p:sp>
      <p:sp>
        <p:nvSpPr>
          <p:cNvPr id="3" name="Content Placeholder 2"/>
          <p:cNvSpPr>
            <a:spLocks noGrp="1"/>
          </p:cNvSpPr>
          <p:nvPr>
            <p:ph idx="1"/>
          </p:nvPr>
        </p:nvSpPr>
        <p:spPr>
          <a:xfrm>
            <a:off x="0" y="4703763"/>
            <a:ext cx="5416550" cy="2154237"/>
          </a:xfrm>
        </p:spPr>
        <p:txBody>
          <a:bodyPr rtlCol="0">
            <a:normAutofit fontScale="85000" lnSpcReduction="10000"/>
          </a:bodyPr>
          <a:lstStyle/>
          <a:p>
            <a:pPr fontAlgn="auto">
              <a:spcAft>
                <a:spcPts val="0"/>
              </a:spcAft>
              <a:buClr>
                <a:schemeClr val="bg1">
                  <a:lumMod val="65000"/>
                </a:schemeClr>
              </a:buClr>
              <a:defRPr/>
            </a:pPr>
            <a:r>
              <a:rPr lang="en-US" dirty="0" smtClean="0">
                <a:solidFill>
                  <a:schemeClr val="tx1">
                    <a:lumMod val="85000"/>
                    <a:lumOff val="15000"/>
                  </a:schemeClr>
                </a:solidFill>
              </a:rPr>
              <a:t>Colgate guarantees whiter teeth, while crest guarantees protection against cavities, gingivitis, plaugue,ect..so although at the end of the day, toothpaste is still toothpaste, I may be more likely to purchase the brand that wins me over through advertising their</a:t>
            </a:r>
            <a:r>
              <a:rPr lang="en-US" b="1" dirty="0" smtClean="0">
                <a:solidFill>
                  <a:schemeClr val="tx1">
                    <a:lumMod val="85000"/>
                    <a:lumOff val="15000"/>
                  </a:schemeClr>
                </a:solidFill>
              </a:rPr>
              <a:t> superior( and differentiated) product</a:t>
            </a:r>
            <a:r>
              <a:rPr lang="en-US" dirty="0" smtClean="0">
                <a:solidFill>
                  <a:schemeClr val="tx1">
                    <a:lumMod val="85000"/>
                    <a:lumOff val="15000"/>
                  </a:schemeClr>
                </a:solidFill>
              </a:rPr>
              <a:t>. </a:t>
            </a:r>
            <a:endParaRPr lang="en-US" dirty="0">
              <a:solidFill>
                <a:schemeClr val="tx1">
                  <a:lumMod val="85000"/>
                  <a:lumOff val="15000"/>
                </a:schemeClr>
              </a:solidFill>
            </a:endParaRPr>
          </a:p>
        </p:txBody>
      </p:sp>
      <p:pic>
        <p:nvPicPr>
          <p:cNvPr id="27651" name="Picture 3"/>
          <p:cNvPicPr>
            <a:picLocks noChangeAspect="1"/>
          </p:cNvPicPr>
          <p:nvPr/>
        </p:nvPicPr>
        <p:blipFill>
          <a:blip r:embed="rId2"/>
          <a:srcRect/>
          <a:stretch>
            <a:fillRect/>
          </a:stretch>
        </p:blipFill>
        <p:spPr bwMode="auto">
          <a:xfrm>
            <a:off x="457200" y="666750"/>
            <a:ext cx="4064000" cy="3810000"/>
          </a:xfrm>
          <a:prstGeom prst="rect">
            <a:avLst/>
          </a:prstGeom>
          <a:noFill/>
          <a:ln w="9525">
            <a:noFill/>
            <a:miter lim="800000"/>
            <a:headEnd/>
            <a:tailEnd/>
          </a:ln>
        </p:spPr>
      </p:pic>
      <p:pic>
        <p:nvPicPr>
          <p:cNvPr id="27652" name="Picture 4"/>
          <p:cNvPicPr>
            <a:picLocks noChangeAspect="1"/>
          </p:cNvPicPr>
          <p:nvPr/>
        </p:nvPicPr>
        <p:blipFill>
          <a:blip r:embed="rId3"/>
          <a:srcRect/>
          <a:stretch>
            <a:fillRect/>
          </a:stretch>
        </p:blipFill>
        <p:spPr bwMode="auto">
          <a:xfrm>
            <a:off x="4913313" y="0"/>
            <a:ext cx="4230687" cy="4230688"/>
          </a:xfrm>
          <a:prstGeom prst="rect">
            <a:avLst/>
          </a:prstGeom>
          <a:noFill/>
          <a:ln w="9525">
            <a:noFill/>
            <a:miter lim="800000"/>
            <a:headEnd/>
            <a:tailEnd/>
          </a:ln>
        </p:spPr>
      </p:pic>
      <p:sp>
        <p:nvSpPr>
          <p:cNvPr id="27653" name="TextBox 5"/>
          <p:cNvSpPr txBox="1">
            <a:spLocks noChangeArrowheads="1"/>
          </p:cNvSpPr>
          <p:nvPr/>
        </p:nvSpPr>
        <p:spPr bwMode="auto">
          <a:xfrm>
            <a:off x="6148388" y="2805113"/>
            <a:ext cx="1976437" cy="3970337"/>
          </a:xfrm>
          <a:prstGeom prst="rect">
            <a:avLst/>
          </a:prstGeom>
          <a:noFill/>
          <a:ln w="9525">
            <a:noFill/>
            <a:miter lim="800000"/>
            <a:headEnd/>
            <a:tailEnd/>
          </a:ln>
        </p:spPr>
        <p:txBody>
          <a:bodyPr>
            <a:spAutoFit/>
          </a:bodyPr>
          <a:lstStyle/>
          <a:p>
            <a:r>
              <a:rPr lang="en-US">
                <a:latin typeface="Calibri" pitchFamily="34" charset="0"/>
              </a:rPr>
              <a:t>If I believe crest is better than Colgate but crest raises their prices and Colgate doesn’t, will I still buy crest? ….Maybe not, I am </a:t>
            </a:r>
            <a:r>
              <a:rPr lang="en-US" b="1">
                <a:latin typeface="Calibri" pitchFamily="34" charset="0"/>
              </a:rPr>
              <a:t>still sensitive to price </a:t>
            </a:r>
            <a:r>
              <a:rPr lang="en-US">
                <a:latin typeface="Calibri" pitchFamily="34" charset="0"/>
              </a:rPr>
              <a:t>and may just go for the better deal..since after all, its just toothpaste.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627063"/>
            <a:ext cx="4341813" cy="627062"/>
          </a:xfrm>
        </p:spPr>
        <p:txBody>
          <a:bodyPr>
            <a:normAutofit fontScale="90000"/>
          </a:bodyPr>
          <a:lstStyle/>
          <a:p>
            <a:pPr fontAlgn="auto">
              <a:spcAft>
                <a:spcPts val="0"/>
              </a:spcAft>
              <a:defRPr/>
            </a:pPr>
            <a:r>
              <a:rPr lang="en-US" dirty="0" smtClean="0"/>
              <a:t>Shampoo and Conditioner </a:t>
            </a:r>
            <a:endParaRPr lang="en-US" dirty="0"/>
          </a:p>
        </p:txBody>
      </p:sp>
      <p:pic>
        <p:nvPicPr>
          <p:cNvPr id="28674" name="Picture 3"/>
          <p:cNvPicPr>
            <a:picLocks noChangeAspect="1"/>
          </p:cNvPicPr>
          <p:nvPr/>
        </p:nvPicPr>
        <p:blipFill>
          <a:blip r:embed="rId2"/>
          <a:srcRect/>
          <a:stretch>
            <a:fillRect/>
          </a:stretch>
        </p:blipFill>
        <p:spPr bwMode="auto">
          <a:xfrm>
            <a:off x="0" y="1700213"/>
            <a:ext cx="2654300" cy="4038600"/>
          </a:xfrm>
          <a:prstGeom prst="rect">
            <a:avLst/>
          </a:prstGeom>
          <a:noFill/>
          <a:ln w="9525">
            <a:noFill/>
            <a:miter lim="800000"/>
            <a:headEnd/>
            <a:tailEnd/>
          </a:ln>
        </p:spPr>
      </p:pic>
      <p:pic>
        <p:nvPicPr>
          <p:cNvPr id="28675" name="Picture 4"/>
          <p:cNvPicPr>
            <a:picLocks noChangeAspect="1"/>
          </p:cNvPicPr>
          <p:nvPr/>
        </p:nvPicPr>
        <p:blipFill>
          <a:blip r:embed="rId3"/>
          <a:srcRect/>
          <a:stretch>
            <a:fillRect/>
          </a:stretch>
        </p:blipFill>
        <p:spPr bwMode="auto">
          <a:xfrm>
            <a:off x="4575175" y="476250"/>
            <a:ext cx="4081463" cy="4083050"/>
          </a:xfrm>
          <a:prstGeom prst="rect">
            <a:avLst/>
          </a:prstGeom>
          <a:noFill/>
          <a:ln w="9525">
            <a:noFill/>
            <a:miter lim="800000"/>
            <a:headEnd/>
            <a:tailEnd/>
          </a:ln>
        </p:spPr>
      </p:pic>
      <p:pic>
        <p:nvPicPr>
          <p:cNvPr id="28676" name="Picture 5"/>
          <p:cNvPicPr>
            <a:picLocks noChangeAspect="1"/>
          </p:cNvPicPr>
          <p:nvPr/>
        </p:nvPicPr>
        <p:blipFill>
          <a:blip r:embed="rId4"/>
          <a:srcRect/>
          <a:stretch>
            <a:fillRect/>
          </a:stretch>
        </p:blipFill>
        <p:spPr bwMode="auto">
          <a:xfrm>
            <a:off x="7164388" y="4005263"/>
            <a:ext cx="1979612" cy="2562225"/>
          </a:xfrm>
          <a:prstGeom prst="rect">
            <a:avLst/>
          </a:prstGeom>
          <a:noFill/>
          <a:ln w="9525">
            <a:noFill/>
            <a:miter lim="800000"/>
            <a:headEnd/>
            <a:tailEnd/>
          </a:ln>
        </p:spPr>
      </p:pic>
      <p:pic>
        <p:nvPicPr>
          <p:cNvPr id="28677" name="Picture 6"/>
          <p:cNvPicPr>
            <a:picLocks noChangeAspect="1"/>
          </p:cNvPicPr>
          <p:nvPr/>
        </p:nvPicPr>
        <p:blipFill>
          <a:blip r:embed="rId5"/>
          <a:srcRect/>
          <a:stretch>
            <a:fillRect/>
          </a:stretch>
        </p:blipFill>
        <p:spPr bwMode="auto">
          <a:xfrm>
            <a:off x="2281238" y="3275013"/>
            <a:ext cx="2605087" cy="3582987"/>
          </a:xfrm>
          <a:prstGeom prst="rect">
            <a:avLst/>
          </a:prstGeom>
          <a:noFill/>
          <a:ln w="9525">
            <a:noFill/>
            <a:miter lim="800000"/>
            <a:headEnd/>
            <a:tailEnd/>
          </a:ln>
        </p:spPr>
      </p:pic>
      <p:sp>
        <p:nvSpPr>
          <p:cNvPr id="28678" name="TextBox 7"/>
          <p:cNvSpPr txBox="1">
            <a:spLocks noChangeArrowheads="1"/>
          </p:cNvSpPr>
          <p:nvPr/>
        </p:nvSpPr>
        <p:spPr bwMode="auto">
          <a:xfrm>
            <a:off x="4811713" y="4259263"/>
            <a:ext cx="2352675" cy="2308225"/>
          </a:xfrm>
          <a:prstGeom prst="rect">
            <a:avLst/>
          </a:prstGeom>
          <a:noFill/>
          <a:ln w="9525">
            <a:noFill/>
            <a:miter lim="800000"/>
            <a:headEnd/>
            <a:tailEnd/>
          </a:ln>
        </p:spPr>
        <p:txBody>
          <a:bodyPr>
            <a:spAutoFit/>
          </a:bodyPr>
          <a:lstStyle/>
          <a:p>
            <a:r>
              <a:rPr lang="en-US">
                <a:latin typeface="Calibri" pitchFamily="34" charset="0"/>
              </a:rPr>
              <a:t>Sometimes </a:t>
            </a:r>
            <a:r>
              <a:rPr lang="en-US" b="1">
                <a:latin typeface="Calibri" pitchFamily="34" charset="0"/>
              </a:rPr>
              <a:t>celebritie</a:t>
            </a:r>
            <a:r>
              <a:rPr lang="en-US">
                <a:latin typeface="Calibri" pitchFamily="34" charset="0"/>
              </a:rPr>
              <a:t>s are used in </a:t>
            </a:r>
            <a:r>
              <a:rPr lang="en-US" b="1">
                <a:latin typeface="Calibri" pitchFamily="34" charset="0"/>
              </a:rPr>
              <a:t>advertising</a:t>
            </a:r>
            <a:r>
              <a:rPr lang="en-US">
                <a:latin typeface="Calibri" pitchFamily="34" charset="0"/>
              </a:rPr>
              <a:t> different products because if a consumer thinks a celebrity uses a specific shampoo they might have a incentive to buy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p:txBody>
          <a:bodyPr wrap="square" numCol="1" anchorCtr="0" compatLnSpc="1">
            <a:prstTxWarp prst="textNoShape">
              <a:avLst/>
            </a:prstTxWarp>
          </a:bodyPr>
          <a:lstStyle/>
          <a:p>
            <a:r>
              <a:rPr lang="en-US" smtClean="0"/>
              <a:t>Practice </a:t>
            </a:r>
          </a:p>
        </p:txBody>
      </p:sp>
      <p:sp>
        <p:nvSpPr>
          <p:cNvPr id="3" name="Content Placeholder 2"/>
          <p:cNvSpPr>
            <a:spLocks noGrp="1"/>
          </p:cNvSpPr>
          <p:nvPr>
            <p:ph idx="1"/>
          </p:nvPr>
        </p:nvSpPr>
        <p:spPr>
          <a:xfrm>
            <a:off x="-311150" y="2203450"/>
            <a:ext cx="4716463" cy="4262438"/>
          </a:xfrm>
        </p:spPr>
        <p:txBody>
          <a:bodyPr rtlCol="0">
            <a:normAutofit fontScale="92500" lnSpcReduction="10000"/>
          </a:bodyPr>
          <a:lstStyle/>
          <a:p>
            <a:pPr fontAlgn="auto">
              <a:spcAft>
                <a:spcPts val="0"/>
              </a:spcAft>
              <a:buClr>
                <a:schemeClr val="bg1">
                  <a:lumMod val="65000"/>
                </a:schemeClr>
              </a:buClr>
              <a:defRPr/>
            </a:pPr>
            <a:r>
              <a:rPr lang="en-US" dirty="0" smtClean="0">
                <a:solidFill>
                  <a:schemeClr val="tx1">
                    <a:lumMod val="85000"/>
                    <a:lumOff val="15000"/>
                  </a:schemeClr>
                </a:solidFill>
              </a:rPr>
              <a:t>Monopolistic competitors make products that are </a:t>
            </a:r>
          </a:p>
          <a:p>
            <a:pPr fontAlgn="auto">
              <a:spcAft>
                <a:spcPts val="0"/>
              </a:spcAft>
              <a:buClr>
                <a:schemeClr val="bg1">
                  <a:lumMod val="65000"/>
                </a:schemeClr>
              </a:buClr>
              <a:defRPr/>
            </a:pPr>
            <a:r>
              <a:rPr lang="en-US" dirty="0" smtClean="0">
                <a:solidFill>
                  <a:schemeClr val="tx1">
                    <a:lumMod val="85000"/>
                    <a:lumOff val="15000"/>
                  </a:schemeClr>
                </a:solidFill>
              </a:rPr>
              <a:t>A: used in conjunction with one another</a:t>
            </a:r>
          </a:p>
          <a:p>
            <a:pPr fontAlgn="auto">
              <a:spcAft>
                <a:spcPts val="0"/>
              </a:spcAft>
              <a:buClr>
                <a:schemeClr val="bg1">
                  <a:lumMod val="65000"/>
                </a:schemeClr>
              </a:buClr>
              <a:defRPr/>
            </a:pPr>
            <a:r>
              <a:rPr lang="en-US" dirty="0" smtClean="0">
                <a:solidFill>
                  <a:schemeClr val="tx1">
                    <a:lumMod val="85000"/>
                    <a:lumOff val="15000"/>
                  </a:schemeClr>
                </a:solidFill>
              </a:rPr>
              <a:t>B: perfect substitutes </a:t>
            </a:r>
          </a:p>
          <a:p>
            <a:pPr fontAlgn="auto">
              <a:spcAft>
                <a:spcPts val="0"/>
              </a:spcAft>
              <a:buClr>
                <a:schemeClr val="bg1">
                  <a:lumMod val="65000"/>
                </a:schemeClr>
              </a:buClr>
              <a:defRPr/>
            </a:pPr>
            <a:r>
              <a:rPr lang="en-US" dirty="0" smtClean="0">
                <a:solidFill>
                  <a:schemeClr val="tx1">
                    <a:lumMod val="85000"/>
                    <a:lumOff val="15000"/>
                  </a:schemeClr>
                </a:solidFill>
              </a:rPr>
              <a:t>C: Perfect complements </a:t>
            </a:r>
          </a:p>
          <a:p>
            <a:pPr fontAlgn="auto">
              <a:spcAft>
                <a:spcPts val="0"/>
              </a:spcAft>
              <a:buClr>
                <a:schemeClr val="bg1">
                  <a:lumMod val="65000"/>
                </a:schemeClr>
              </a:buClr>
              <a:defRPr/>
            </a:pPr>
            <a:r>
              <a:rPr lang="en-US" dirty="0" smtClean="0">
                <a:solidFill>
                  <a:schemeClr val="tx1">
                    <a:lumMod val="85000"/>
                    <a:lumOff val="15000"/>
                  </a:schemeClr>
                </a:solidFill>
              </a:rPr>
              <a:t>D: close but not perfect complements </a:t>
            </a:r>
          </a:p>
          <a:p>
            <a:pPr fontAlgn="auto">
              <a:spcAft>
                <a:spcPts val="0"/>
              </a:spcAft>
              <a:buClr>
                <a:schemeClr val="bg1">
                  <a:lumMod val="65000"/>
                </a:schemeClr>
              </a:buClr>
              <a:defRPr/>
            </a:pPr>
            <a:r>
              <a:rPr lang="en-US" dirty="0" smtClean="0">
                <a:solidFill>
                  <a:schemeClr val="tx1">
                    <a:lumMod val="85000"/>
                    <a:lumOff val="15000"/>
                  </a:schemeClr>
                </a:solidFill>
              </a:rPr>
              <a:t>E: Close but not perfect substitutes </a:t>
            </a:r>
          </a:p>
        </p:txBody>
      </p:sp>
      <p:sp>
        <p:nvSpPr>
          <p:cNvPr id="29699" name="TextBox 3"/>
          <p:cNvSpPr txBox="1">
            <a:spLocks noChangeArrowheads="1"/>
          </p:cNvSpPr>
          <p:nvPr/>
        </p:nvSpPr>
        <p:spPr bwMode="auto">
          <a:xfrm>
            <a:off x="4211638" y="1801813"/>
            <a:ext cx="4392612" cy="4246562"/>
          </a:xfrm>
          <a:prstGeom prst="rect">
            <a:avLst/>
          </a:prstGeom>
          <a:noFill/>
          <a:ln w="9525">
            <a:noFill/>
            <a:miter lim="800000"/>
            <a:headEnd/>
            <a:tailEnd/>
          </a:ln>
        </p:spPr>
        <p:txBody>
          <a:bodyPr>
            <a:spAutoFit/>
          </a:bodyPr>
          <a:lstStyle/>
          <a:p>
            <a:r>
              <a:rPr lang="en-US">
                <a:latin typeface="Calibri" pitchFamily="34" charset="0"/>
              </a:rPr>
              <a:t>Correct answer: E</a:t>
            </a:r>
          </a:p>
          <a:p>
            <a:r>
              <a:rPr lang="en-US">
                <a:latin typeface="Calibri" pitchFamily="34" charset="0"/>
              </a:rPr>
              <a:t>First of all, A  is not one of the characteristics of a M.C market</a:t>
            </a:r>
          </a:p>
          <a:p>
            <a:r>
              <a:rPr lang="en-US">
                <a:latin typeface="Calibri" pitchFamily="34" charset="0"/>
              </a:rPr>
              <a:t>B- if the goods were perfect substitutes than the firm would be P.C</a:t>
            </a:r>
          </a:p>
          <a:p>
            <a:r>
              <a:rPr lang="en-US">
                <a:latin typeface="Calibri" pitchFamily="34" charset="0"/>
              </a:rPr>
              <a:t>C&amp;D: complementary goods are not characteristics of goods in a M.C market</a:t>
            </a:r>
          </a:p>
          <a:p>
            <a:endParaRPr lang="en-US">
              <a:latin typeface="Calibri" pitchFamily="34" charset="0"/>
            </a:endParaRPr>
          </a:p>
          <a:p>
            <a:r>
              <a:rPr lang="en-US">
                <a:latin typeface="Calibri" pitchFamily="34" charset="0"/>
              </a:rPr>
              <a:t>E: firms will advertise similar goods but differentiate them so consumers will buy their product. </a:t>
            </a:r>
            <a:r>
              <a:rPr lang="en-US" b="1">
                <a:latin typeface="Calibri" pitchFamily="34" charset="0"/>
              </a:rPr>
              <a:t>If the price of one good becomes too high, the consumer may purchase another firms good because it is a close substitute. </a:t>
            </a:r>
          </a:p>
          <a:p>
            <a:endParaRPr lang="en-US">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8613"/>
            <a:ext cx="4781550" cy="5048250"/>
          </a:xfrm>
        </p:spPr>
        <p:txBody>
          <a:bodyPr rtlCol="0">
            <a:normAutofit fontScale="92500" lnSpcReduction="10000"/>
          </a:bodyPr>
          <a:lstStyle/>
          <a:p>
            <a:pPr fontAlgn="auto">
              <a:spcAft>
                <a:spcPts val="0"/>
              </a:spcAft>
              <a:buClr>
                <a:schemeClr val="bg1">
                  <a:lumMod val="65000"/>
                </a:schemeClr>
              </a:buClr>
              <a:defRPr/>
            </a:pPr>
            <a:r>
              <a:rPr lang="en-US" b="1" dirty="0" smtClean="0">
                <a:solidFill>
                  <a:schemeClr val="tx1">
                    <a:lumMod val="85000"/>
                    <a:lumOff val="15000"/>
                  </a:schemeClr>
                </a:solidFill>
              </a:rPr>
              <a:t> As its output increases, a firm’s short-run marginal cost will eventually increase</a:t>
            </a:r>
            <a:br>
              <a:rPr lang="en-US" b="1" dirty="0" smtClean="0">
                <a:solidFill>
                  <a:schemeClr val="tx1">
                    <a:lumMod val="85000"/>
                    <a:lumOff val="15000"/>
                  </a:schemeClr>
                </a:solidFill>
              </a:rPr>
            </a:b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smtClean="0">
                <a:solidFill>
                  <a:schemeClr val="tx1">
                    <a:lumMod val="85000"/>
                    <a:lumOff val="15000"/>
                  </a:schemeClr>
                </a:solidFill>
              </a:rPr>
              <a:t>because of:</a:t>
            </a:r>
            <a:br>
              <a:rPr lang="en-US" b="1" dirty="0" smtClean="0">
                <a:solidFill>
                  <a:schemeClr val="tx1">
                    <a:lumMod val="85000"/>
                    <a:lumOff val="15000"/>
                  </a:schemeClr>
                </a:solidFill>
              </a:rPr>
            </a:b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dirty="0" smtClean="0">
                <a:solidFill>
                  <a:schemeClr val="tx1">
                    <a:lumMod val="85000"/>
                    <a:lumOff val="15000"/>
                  </a:schemeClr>
                </a:solidFill>
              </a:rPr>
              <a:t>(a) diseconomies of scale</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(b) a lower product price</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(c) inefficient production</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(d) the firm’s need to break even</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(e) diminishing returns</a:t>
            </a:r>
            <a:endParaRPr lang="en-US" dirty="0">
              <a:solidFill>
                <a:schemeClr val="tx1">
                  <a:lumMod val="85000"/>
                  <a:lumOff val="15000"/>
                </a:schemeClr>
              </a:solidFill>
            </a:endParaRPr>
          </a:p>
        </p:txBody>
      </p:sp>
      <p:sp>
        <p:nvSpPr>
          <p:cNvPr id="30722" name="TextBox 3"/>
          <p:cNvSpPr txBox="1">
            <a:spLocks noChangeArrowheads="1"/>
          </p:cNvSpPr>
          <p:nvPr/>
        </p:nvSpPr>
        <p:spPr bwMode="auto">
          <a:xfrm>
            <a:off x="6388100" y="2487613"/>
            <a:ext cx="2470150" cy="3416300"/>
          </a:xfrm>
          <a:prstGeom prst="rect">
            <a:avLst/>
          </a:prstGeom>
          <a:noFill/>
          <a:ln w="9525">
            <a:noFill/>
            <a:miter lim="800000"/>
            <a:headEnd/>
            <a:tailEnd/>
          </a:ln>
        </p:spPr>
        <p:txBody>
          <a:bodyPr>
            <a:spAutoFit/>
          </a:bodyPr>
          <a:lstStyle/>
          <a:p>
            <a:r>
              <a:rPr lang="en-US">
                <a:latin typeface="Calibri" pitchFamily="34" charset="0"/>
              </a:rPr>
              <a:t>Answer: E</a:t>
            </a:r>
          </a:p>
          <a:p>
            <a:endParaRPr lang="en-US">
              <a:latin typeface="Calibri" pitchFamily="34" charset="0"/>
            </a:endParaRPr>
          </a:p>
          <a:p>
            <a:r>
              <a:rPr lang="en-US" b="1">
                <a:latin typeface="Calibri" pitchFamily="34" charset="0"/>
              </a:rPr>
              <a:t>Diminishing returns to an input: </a:t>
            </a:r>
            <a:r>
              <a:rPr lang="en-US">
                <a:latin typeface="Calibri" pitchFamily="34" charset="0"/>
              </a:rPr>
              <a:t>the effect observed when an increase in the quantify to an input, while holding the levels of all other inputs fixed, leads to a decline in the marginal product of that input.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3850"/>
            <a:ext cx="6122988" cy="5032375"/>
          </a:xfrm>
        </p:spPr>
        <p:txBody>
          <a:bodyPr rtlCol="0">
            <a:normAutofit fontScale="925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Which of the following results is possible for an monopolistic competitor in the short run?</a:t>
            </a:r>
          </a:p>
          <a:p>
            <a:pPr fontAlgn="auto">
              <a:spcAft>
                <a:spcPts val="0"/>
              </a:spcAft>
              <a:buClr>
                <a:schemeClr val="bg1">
                  <a:lumMod val="65000"/>
                </a:schemeClr>
              </a:buClr>
              <a:defRPr/>
            </a:pPr>
            <a:r>
              <a:rPr lang="en-US" dirty="0" smtClean="0">
                <a:solidFill>
                  <a:schemeClr val="tx1">
                    <a:lumMod val="85000"/>
                    <a:lumOff val="15000"/>
                  </a:schemeClr>
                </a:solidFill>
              </a:rPr>
              <a:t>I: Positive Economic Profit</a:t>
            </a:r>
          </a:p>
          <a:p>
            <a:pPr fontAlgn="auto">
              <a:spcAft>
                <a:spcPts val="0"/>
              </a:spcAft>
              <a:buClr>
                <a:schemeClr val="bg1">
                  <a:lumMod val="65000"/>
                </a:schemeClr>
              </a:buClr>
              <a:defRPr/>
            </a:pPr>
            <a:r>
              <a:rPr lang="en-US" dirty="0" smtClean="0">
                <a:solidFill>
                  <a:schemeClr val="tx1">
                    <a:lumMod val="85000"/>
                    <a:lumOff val="15000"/>
                  </a:schemeClr>
                </a:solidFill>
              </a:rPr>
              <a:t>II: Normal Profit</a:t>
            </a:r>
          </a:p>
          <a:p>
            <a:pPr fontAlgn="auto">
              <a:spcAft>
                <a:spcPts val="0"/>
              </a:spcAft>
              <a:buClr>
                <a:schemeClr val="bg1">
                  <a:lumMod val="65000"/>
                </a:schemeClr>
              </a:buClr>
              <a:defRPr/>
            </a:pPr>
            <a:r>
              <a:rPr lang="en-US" dirty="0" smtClean="0">
                <a:solidFill>
                  <a:schemeClr val="tx1">
                    <a:lumMod val="85000"/>
                    <a:lumOff val="15000"/>
                  </a:schemeClr>
                </a:solidFill>
              </a:rPr>
              <a:t>III: loss</a:t>
            </a:r>
          </a:p>
          <a:p>
            <a:pPr fontAlgn="auto">
              <a:spcAft>
                <a:spcPts val="0"/>
              </a:spcAft>
              <a:buClr>
                <a:schemeClr val="bg1">
                  <a:lumMod val="65000"/>
                </a:schemeClr>
              </a:buClr>
              <a:defRPr/>
            </a:pPr>
            <a:r>
              <a:rPr lang="en-US" dirty="0" smtClean="0">
                <a:solidFill>
                  <a:schemeClr val="tx1">
                    <a:lumMod val="85000"/>
                    <a:lumOff val="15000"/>
                  </a:schemeClr>
                </a:solidFill>
              </a:rPr>
              <a:t>A) I only</a:t>
            </a:r>
          </a:p>
          <a:p>
            <a:pPr fontAlgn="auto">
              <a:spcAft>
                <a:spcPts val="0"/>
              </a:spcAft>
              <a:buClr>
                <a:schemeClr val="bg1">
                  <a:lumMod val="65000"/>
                </a:schemeClr>
              </a:buClr>
              <a:defRPr/>
            </a:pPr>
            <a:r>
              <a:rPr lang="en-US" dirty="0" smtClean="0">
                <a:solidFill>
                  <a:schemeClr val="tx1">
                    <a:lumMod val="85000"/>
                    <a:lumOff val="15000"/>
                  </a:schemeClr>
                </a:solidFill>
              </a:rPr>
              <a:t>B)II only</a:t>
            </a:r>
          </a:p>
          <a:p>
            <a:pPr fontAlgn="auto">
              <a:spcAft>
                <a:spcPts val="0"/>
              </a:spcAft>
              <a:buClr>
                <a:schemeClr val="bg1">
                  <a:lumMod val="65000"/>
                </a:schemeClr>
              </a:buClr>
              <a:defRPr/>
            </a:pPr>
            <a:r>
              <a:rPr lang="en-US" dirty="0" smtClean="0">
                <a:solidFill>
                  <a:schemeClr val="tx1">
                    <a:lumMod val="85000"/>
                    <a:lumOff val="15000"/>
                  </a:schemeClr>
                </a:solidFill>
              </a:rPr>
              <a:t>C) III only</a:t>
            </a:r>
          </a:p>
          <a:p>
            <a:pPr fontAlgn="auto">
              <a:spcAft>
                <a:spcPts val="0"/>
              </a:spcAft>
              <a:buClr>
                <a:schemeClr val="bg1">
                  <a:lumMod val="65000"/>
                </a:schemeClr>
              </a:buClr>
              <a:defRPr/>
            </a:pPr>
            <a:r>
              <a:rPr lang="en-US" dirty="0" smtClean="0">
                <a:solidFill>
                  <a:schemeClr val="tx1">
                    <a:lumMod val="85000"/>
                    <a:lumOff val="15000"/>
                  </a:schemeClr>
                </a:solidFill>
              </a:rPr>
              <a:t>D) I and II only</a:t>
            </a:r>
          </a:p>
          <a:p>
            <a:pPr fontAlgn="auto">
              <a:spcAft>
                <a:spcPts val="0"/>
              </a:spcAft>
              <a:buClr>
                <a:schemeClr val="bg1">
                  <a:lumMod val="65000"/>
                </a:schemeClr>
              </a:buClr>
              <a:defRPr/>
            </a:pPr>
            <a:r>
              <a:rPr lang="en-US" dirty="0" smtClean="0">
                <a:solidFill>
                  <a:schemeClr val="tx1">
                    <a:lumMod val="85000"/>
                    <a:lumOff val="15000"/>
                  </a:schemeClr>
                </a:solidFill>
              </a:rPr>
              <a:t>E) I, II, and III</a:t>
            </a:r>
            <a:endParaRPr lang="en-US" dirty="0">
              <a:solidFill>
                <a:schemeClr val="tx1">
                  <a:lumMod val="85000"/>
                  <a:lumOff val="15000"/>
                </a:schemeClr>
              </a:solidFill>
            </a:endParaRPr>
          </a:p>
        </p:txBody>
      </p:sp>
      <p:sp>
        <p:nvSpPr>
          <p:cNvPr id="31746" name="TextBox 3"/>
          <p:cNvSpPr txBox="1">
            <a:spLocks noChangeArrowheads="1"/>
          </p:cNvSpPr>
          <p:nvPr/>
        </p:nvSpPr>
        <p:spPr bwMode="auto">
          <a:xfrm>
            <a:off x="4587875" y="2824163"/>
            <a:ext cx="2901950" cy="2308225"/>
          </a:xfrm>
          <a:prstGeom prst="rect">
            <a:avLst/>
          </a:prstGeom>
          <a:noFill/>
          <a:ln w="9525">
            <a:noFill/>
            <a:miter lim="800000"/>
            <a:headEnd/>
            <a:tailEnd/>
          </a:ln>
        </p:spPr>
        <p:txBody>
          <a:bodyPr>
            <a:spAutoFit/>
          </a:bodyPr>
          <a:lstStyle/>
          <a:p>
            <a:r>
              <a:rPr lang="en-US">
                <a:latin typeface="Calibri" pitchFamily="34" charset="0"/>
              </a:rPr>
              <a:t>Answer: E</a:t>
            </a:r>
          </a:p>
          <a:p>
            <a:endParaRPr lang="en-US">
              <a:latin typeface="Calibri" pitchFamily="34" charset="0"/>
            </a:endParaRPr>
          </a:p>
          <a:p>
            <a:r>
              <a:rPr lang="en-US">
                <a:latin typeface="Calibri" pitchFamily="34" charset="0"/>
              </a:rPr>
              <a:t>Since this question is asking about the short run, all three results are possible, if it was asking for the long run the answer would not be the same.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Free Response-2004 Exam</a:t>
            </a:r>
            <a:br>
              <a:rPr lang="en-US" dirty="0" smtClean="0"/>
            </a:br>
            <a:r>
              <a:rPr lang="en-US" dirty="0" smtClean="0"/>
              <a:t> </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#3- Assume that a profit maximizing firm in a monopolistically competitive industry is in long-run equilibrium.</a:t>
            </a:r>
          </a:p>
          <a:p>
            <a:pPr fontAlgn="auto">
              <a:spcAft>
                <a:spcPts val="0"/>
              </a:spcAft>
              <a:buClr>
                <a:schemeClr val="bg1">
                  <a:lumMod val="65000"/>
                </a:schemeClr>
              </a:buClr>
              <a:defRPr/>
            </a:pPr>
            <a:r>
              <a:rPr lang="en-US" dirty="0" smtClean="0">
                <a:solidFill>
                  <a:schemeClr val="tx1">
                    <a:lumMod val="85000"/>
                    <a:lumOff val="15000"/>
                  </a:schemeClr>
                </a:solidFill>
              </a:rPr>
              <a:t>A) Draw a correctly labeled graph that shows the profit maximizing firm’s price and output. </a:t>
            </a:r>
          </a:p>
          <a:p>
            <a:pPr fontAlgn="auto">
              <a:spcAft>
                <a:spcPts val="0"/>
              </a:spcAft>
              <a:buClr>
                <a:schemeClr val="bg1">
                  <a:lumMod val="65000"/>
                </a:schemeClr>
              </a:buClr>
              <a:defRPr/>
            </a:pPr>
            <a:r>
              <a:rPr lang="en-US" dirty="0" smtClean="0">
                <a:solidFill>
                  <a:schemeClr val="tx1">
                    <a:lumMod val="85000"/>
                    <a:lumOff val="15000"/>
                  </a:schemeClr>
                </a:solidFill>
              </a:rPr>
              <a:t>B) Assume that the city in which this industry operates eliminates the business license fee (a fixed cost) for all of the firms in this industry. How does the elimination of the license fee affect each of the following for the individual firm in the short run? Explain your answers. </a:t>
            </a:r>
          </a:p>
          <a:p>
            <a:pPr fontAlgn="auto">
              <a:spcAft>
                <a:spcPts val="0"/>
              </a:spcAft>
              <a:buClr>
                <a:schemeClr val="bg1">
                  <a:lumMod val="65000"/>
                </a:schemeClr>
              </a:buClr>
              <a:defRPr/>
            </a:pPr>
            <a:r>
              <a:rPr lang="en-US" dirty="0" smtClean="0">
                <a:solidFill>
                  <a:schemeClr val="tx1">
                    <a:lumMod val="85000"/>
                    <a:lumOff val="15000"/>
                  </a:schemeClr>
                </a:solidFill>
              </a:rPr>
              <a:t>(i) Output</a:t>
            </a:r>
          </a:p>
          <a:p>
            <a:pPr fontAlgn="auto">
              <a:spcAft>
                <a:spcPts val="0"/>
              </a:spcAft>
              <a:buClr>
                <a:schemeClr val="bg1">
                  <a:lumMod val="65000"/>
                </a:schemeClr>
              </a:buClr>
              <a:defRPr/>
            </a:pPr>
            <a:r>
              <a:rPr lang="en-US" dirty="0" smtClean="0">
                <a:solidFill>
                  <a:schemeClr val="tx1">
                    <a:lumMod val="85000"/>
                    <a:lumOff val="15000"/>
                  </a:schemeClr>
                </a:solidFill>
              </a:rPr>
              <a:t>(ii) Economic Profits </a:t>
            </a:r>
            <a:endParaRPr lang="en-US" dirty="0">
              <a:solidFill>
                <a:schemeClr val="tx1">
                  <a:lumMod val="85000"/>
                  <a:lumOff val="1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p:txBody>
          <a:bodyPr wrap="square" numCol="1" anchorCtr="0" compatLnSpc="1">
            <a:prstTxWarp prst="textNoShape">
              <a:avLst/>
            </a:prstTxWarp>
          </a:bodyPr>
          <a:lstStyle/>
          <a:p>
            <a:r>
              <a:rPr lang="en-US" smtClean="0"/>
              <a:t>Answers to FRQ</a:t>
            </a:r>
          </a:p>
        </p:txBody>
      </p:sp>
      <p:sp>
        <p:nvSpPr>
          <p:cNvPr id="3" name="Content Placeholder 2"/>
          <p:cNvSpPr>
            <a:spLocks noGrp="1"/>
          </p:cNvSpPr>
          <p:nvPr>
            <p:ph idx="1"/>
          </p:nvPr>
        </p:nvSpPr>
        <p:spPr>
          <a:xfrm>
            <a:off x="284163" y="1598613"/>
            <a:ext cx="7362825" cy="5035550"/>
          </a:xfrm>
        </p:spPr>
        <p:txBody>
          <a:bodyPr rtlCol="0">
            <a:normAutofit lnSpcReduction="10000"/>
          </a:bodyPr>
          <a:lstStyle/>
          <a:p>
            <a:pPr fontAlgn="auto">
              <a:spcAft>
                <a:spcPts val="0"/>
              </a:spcAft>
              <a:buClr>
                <a:schemeClr val="bg1">
                  <a:lumMod val="65000"/>
                </a:schemeClr>
              </a:buClr>
              <a:defRPr/>
            </a:pPr>
            <a:r>
              <a:rPr lang="en-US" dirty="0" smtClean="0">
                <a:solidFill>
                  <a:schemeClr val="tx1">
                    <a:lumMod val="85000"/>
                    <a:lumOff val="15000"/>
                  </a:schemeClr>
                </a:solidFill>
              </a:rPr>
              <a:t>A) –Draw a correctly labeled graph--must show a downward sloping demand curve </a:t>
            </a:r>
          </a:p>
          <a:p>
            <a:pPr fontAlgn="auto">
              <a:spcAft>
                <a:spcPts val="0"/>
              </a:spcAft>
              <a:buClr>
                <a:schemeClr val="bg1">
                  <a:lumMod val="65000"/>
                </a:schemeClr>
              </a:buClr>
              <a:defRPr/>
            </a:pPr>
            <a:r>
              <a:rPr lang="en-US" dirty="0" smtClean="0">
                <a:solidFill>
                  <a:schemeClr val="tx1">
                    <a:lumMod val="85000"/>
                    <a:lumOff val="15000"/>
                  </a:schemeClr>
                </a:solidFill>
              </a:rPr>
              <a:t>-downward sloping marginal revenue curve above the demand curve</a:t>
            </a:r>
          </a:p>
          <a:p>
            <a:pPr fontAlgn="auto">
              <a:spcAft>
                <a:spcPts val="0"/>
              </a:spcAft>
              <a:buClr>
                <a:schemeClr val="bg1">
                  <a:lumMod val="65000"/>
                </a:schemeClr>
              </a:buClr>
              <a:defRPr/>
            </a:pPr>
            <a:r>
              <a:rPr lang="en-US" dirty="0" smtClean="0">
                <a:solidFill>
                  <a:schemeClr val="tx1">
                    <a:lumMod val="85000"/>
                    <a:lumOff val="15000"/>
                  </a:schemeClr>
                </a:solidFill>
              </a:rPr>
              <a:t>Q from </a:t>
            </a:r>
            <a:r>
              <a:rPr lang="en-US" b="1" dirty="0" smtClean="0">
                <a:solidFill>
                  <a:schemeClr val="tx1">
                    <a:lumMod val="85000"/>
                    <a:lumOff val="15000"/>
                  </a:schemeClr>
                </a:solidFill>
              </a:rPr>
              <a:t>MR=MC </a:t>
            </a:r>
            <a:r>
              <a:rPr lang="en-US" dirty="0" smtClean="0">
                <a:solidFill>
                  <a:schemeClr val="tx1">
                    <a:lumMod val="85000"/>
                    <a:lumOff val="15000"/>
                  </a:schemeClr>
                </a:solidFill>
              </a:rPr>
              <a:t>and P from demand directly above Q</a:t>
            </a:r>
          </a:p>
          <a:p>
            <a:pPr fontAlgn="auto">
              <a:spcAft>
                <a:spcPts val="0"/>
              </a:spcAft>
              <a:buClr>
                <a:schemeClr val="bg1">
                  <a:lumMod val="65000"/>
                </a:schemeClr>
              </a:buClr>
              <a:defRPr/>
            </a:pPr>
            <a:r>
              <a:rPr lang="en-US" dirty="0" smtClean="0">
                <a:solidFill>
                  <a:schemeClr val="tx1">
                    <a:lumMod val="85000"/>
                    <a:lumOff val="15000"/>
                  </a:schemeClr>
                </a:solidFill>
              </a:rPr>
              <a:t>Long run equilibrium- ATC is tangent to Demand at Q</a:t>
            </a:r>
          </a:p>
          <a:p>
            <a:pPr fontAlgn="auto">
              <a:spcAft>
                <a:spcPts val="0"/>
              </a:spcAft>
              <a:buClr>
                <a:schemeClr val="bg1">
                  <a:lumMod val="65000"/>
                </a:schemeClr>
              </a:buClr>
              <a:defRPr/>
            </a:pPr>
            <a:r>
              <a:rPr lang="en-US" dirty="0" smtClean="0">
                <a:solidFill>
                  <a:schemeClr val="tx1">
                    <a:lumMod val="85000"/>
                    <a:lumOff val="15000"/>
                  </a:schemeClr>
                </a:solidFill>
              </a:rPr>
              <a:t>B) the individual firms output level will not change </a:t>
            </a:r>
          </a:p>
          <a:p>
            <a:pPr fontAlgn="auto">
              <a:spcAft>
                <a:spcPts val="0"/>
              </a:spcAft>
              <a:buClr>
                <a:schemeClr val="bg1">
                  <a:lumMod val="65000"/>
                </a:schemeClr>
              </a:buClr>
              <a:defRPr/>
            </a:pPr>
            <a:r>
              <a:rPr lang="en-US" dirty="0" smtClean="0">
                <a:solidFill>
                  <a:schemeClr val="tx1">
                    <a:lumMod val="85000"/>
                    <a:lumOff val="15000"/>
                  </a:schemeClr>
                </a:solidFill>
              </a:rPr>
              <a:t>-since the license fee is a fixed cost, it will not effect marginal cost </a:t>
            </a:r>
          </a:p>
          <a:p>
            <a:pPr fontAlgn="auto">
              <a:spcAft>
                <a:spcPts val="0"/>
              </a:spcAft>
              <a:buClr>
                <a:schemeClr val="bg1">
                  <a:lumMod val="65000"/>
                </a:schemeClr>
              </a:buClr>
              <a:defRPr/>
            </a:pPr>
            <a:r>
              <a:rPr lang="en-US" dirty="0" smtClean="0">
                <a:solidFill>
                  <a:schemeClr val="tx1">
                    <a:lumMod val="85000"/>
                    <a:lumOff val="15000"/>
                  </a:schemeClr>
                </a:solidFill>
              </a:rPr>
              <a:t>-economic profits will increase</a:t>
            </a:r>
          </a:p>
          <a:p>
            <a:pPr fontAlgn="auto">
              <a:spcAft>
                <a:spcPts val="0"/>
              </a:spcAft>
              <a:buClr>
                <a:schemeClr val="bg1">
                  <a:lumMod val="65000"/>
                </a:schemeClr>
              </a:buClr>
              <a:defRPr/>
            </a:pPr>
            <a:endParaRPr lang="en-US"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73050"/>
            <a:ext cx="7299325" cy="1169988"/>
          </a:xfrm>
        </p:spPr>
        <p:txBody>
          <a:bodyPr>
            <a:normAutofit fontScale="90000"/>
          </a:bodyPr>
          <a:lstStyle/>
          <a:p>
            <a:pPr fontAlgn="auto">
              <a:spcAft>
                <a:spcPts val="0"/>
              </a:spcAft>
              <a:defRPr/>
            </a:pPr>
            <a:r>
              <a:rPr lang="en-US" dirty="0" smtClean="0"/>
              <a:t>Economic 	Art- My own “business” </a:t>
            </a:r>
            <a:br>
              <a:rPr lang="en-US" dirty="0" smtClean="0"/>
            </a:br>
            <a:endParaRPr lang="en-US" dirty="0"/>
          </a:p>
        </p:txBody>
      </p:sp>
      <p:sp>
        <p:nvSpPr>
          <p:cNvPr id="34818" name="Content Placeholder 3"/>
          <p:cNvSpPr>
            <a:spLocks noGrp="1"/>
          </p:cNvSpPr>
          <p:nvPr>
            <p:ph idx="1"/>
          </p:nvPr>
        </p:nvSpPr>
        <p:spPr>
          <a:xfrm>
            <a:off x="3275013" y="1443038"/>
            <a:ext cx="5868987" cy="5321300"/>
          </a:xfrm>
        </p:spPr>
        <p:txBody>
          <a:bodyPr/>
          <a:lstStyle/>
          <a:p>
            <a:r>
              <a:rPr lang="en-US" smtClean="0"/>
              <a:t>              </a:t>
            </a:r>
          </a:p>
          <a:p>
            <a:r>
              <a:rPr lang="en-US" smtClean="0"/>
              <a:t> Leah’s Soapy Car Wash</a:t>
            </a:r>
          </a:p>
          <a:p>
            <a:pPr>
              <a:buFont typeface="Wingdings" pitchFamily="2" charset="2"/>
              <a:buNone/>
            </a:pPr>
            <a:r>
              <a:rPr lang="en-US" smtClean="0"/>
              <a:t>        Quick! You’re car will be clean and sparkling within 5 minutes or your money back</a:t>
            </a:r>
          </a:p>
          <a:p>
            <a:r>
              <a:rPr lang="en-US" smtClean="0"/>
              <a:t>Effective! Use of luxury soaps and cleaning supplies will keep your car cleaner than any other car wash within 100 miles </a:t>
            </a:r>
          </a:p>
          <a:p>
            <a:r>
              <a:rPr lang="en-US" smtClean="0"/>
              <a:t>Convenient! Open 24 hours a day: coffee and bagels served inside </a:t>
            </a:r>
          </a:p>
        </p:txBody>
      </p:sp>
      <p:pic>
        <p:nvPicPr>
          <p:cNvPr id="34819" name="Picture 5"/>
          <p:cNvPicPr>
            <a:picLocks noChangeAspect="1"/>
          </p:cNvPicPr>
          <p:nvPr/>
        </p:nvPicPr>
        <p:blipFill>
          <a:blip r:embed="rId2"/>
          <a:srcRect/>
          <a:stretch>
            <a:fillRect/>
          </a:stretch>
        </p:blipFill>
        <p:spPr bwMode="auto">
          <a:xfrm>
            <a:off x="0" y="1570038"/>
            <a:ext cx="3810000" cy="2667000"/>
          </a:xfrm>
          <a:prstGeom prst="rect">
            <a:avLst/>
          </a:prstGeom>
          <a:noFill/>
          <a:ln w="9525">
            <a:noFill/>
            <a:miter lim="800000"/>
            <a:headEnd/>
            <a:tailEnd/>
          </a:ln>
        </p:spPr>
      </p:pic>
      <p:sp>
        <p:nvSpPr>
          <p:cNvPr id="7" name="TextBox 6"/>
          <p:cNvSpPr txBox="1"/>
          <p:nvPr/>
        </p:nvSpPr>
        <p:spPr>
          <a:xfrm>
            <a:off x="1617663" y="4237038"/>
            <a:ext cx="1857375" cy="1201737"/>
          </a:xfrm>
          <a:prstGeom prst="rect">
            <a:avLst/>
          </a:prstGeom>
          <a:noFill/>
        </p:spPr>
        <p:txBody>
          <a:bodyPr>
            <a:spAutoFit/>
          </a:bodyPr>
          <a:lstStyle/>
          <a:p>
            <a:pPr fontAlgn="auto">
              <a:spcBef>
                <a:spcPts val="0"/>
              </a:spcBef>
              <a:spcAft>
                <a:spcPts val="0"/>
              </a:spcAft>
              <a:defRPr/>
            </a:pPr>
            <a:r>
              <a:rPr lang="en-US" b="1" dirty="0">
                <a:solidFill>
                  <a:schemeClr val="accent2">
                    <a:lumMod val="60000"/>
                    <a:lumOff val="40000"/>
                  </a:schemeClr>
                </a:solidFill>
                <a:latin typeface="+mn-lt"/>
                <a:cs typeface="+mn-cs"/>
              </a:rPr>
              <a:t>Complimentary air freshener received with every purchase!</a:t>
            </a:r>
          </a:p>
        </p:txBody>
      </p:sp>
      <p:pic>
        <p:nvPicPr>
          <p:cNvPr id="34821" name="Picture 7"/>
          <p:cNvPicPr>
            <a:picLocks noChangeAspect="1"/>
          </p:cNvPicPr>
          <p:nvPr/>
        </p:nvPicPr>
        <p:blipFill>
          <a:blip r:embed="rId3"/>
          <a:srcRect/>
          <a:stretch>
            <a:fillRect/>
          </a:stretch>
        </p:blipFill>
        <p:spPr bwMode="auto">
          <a:xfrm>
            <a:off x="0" y="5240338"/>
            <a:ext cx="1617663" cy="16176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p:txBody>
          <a:bodyPr wrap="square" numCol="1" anchorCtr="0" compatLnSpc="1">
            <a:prstTxWarp prst="textNoShape">
              <a:avLst/>
            </a:prstTxWarp>
          </a:bodyPr>
          <a:lstStyle/>
          <a:p>
            <a:r>
              <a:rPr lang="en-US" smtClean="0"/>
              <a:t>What is monopolistic competition?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A market structure in which there are…</a:t>
            </a:r>
          </a:p>
          <a:p>
            <a:pPr fontAlgn="auto">
              <a:spcAft>
                <a:spcPts val="0"/>
              </a:spcAft>
              <a:buClr>
                <a:schemeClr val="bg1">
                  <a:lumMod val="65000"/>
                </a:schemeClr>
              </a:buClr>
              <a:defRPr/>
            </a:pPr>
            <a:r>
              <a:rPr lang="en-US" dirty="0" smtClean="0">
                <a:solidFill>
                  <a:schemeClr val="tx1">
                    <a:lumMod val="85000"/>
                    <a:lumOff val="15000"/>
                  </a:schemeClr>
                </a:solidFill>
              </a:rPr>
              <a:t>-Many competing firms (many buyers and sellers)</a:t>
            </a:r>
          </a:p>
          <a:p>
            <a:pPr fontAlgn="auto">
              <a:spcAft>
                <a:spcPts val="0"/>
              </a:spcAft>
              <a:buClr>
                <a:schemeClr val="bg1">
                  <a:lumMod val="65000"/>
                </a:schemeClr>
              </a:buClr>
              <a:defRPr/>
            </a:pPr>
            <a:r>
              <a:rPr lang="en-US" dirty="0" smtClean="0">
                <a:solidFill>
                  <a:schemeClr val="tx1">
                    <a:lumMod val="85000"/>
                    <a:lumOff val="15000"/>
                  </a:schemeClr>
                </a:solidFill>
              </a:rPr>
              <a:t>-differentiated products</a:t>
            </a:r>
          </a:p>
          <a:p>
            <a:pPr fontAlgn="auto">
              <a:spcAft>
                <a:spcPts val="0"/>
              </a:spcAft>
              <a:buClr>
                <a:schemeClr val="bg1">
                  <a:lumMod val="65000"/>
                </a:schemeClr>
              </a:buClr>
              <a:defRPr/>
            </a:pPr>
            <a:r>
              <a:rPr lang="en-US" dirty="0" smtClean="0">
                <a:solidFill>
                  <a:schemeClr val="tx1">
                    <a:lumMod val="85000"/>
                    <a:lumOff val="15000"/>
                  </a:schemeClr>
                </a:solidFill>
              </a:rPr>
              <a:t>Sellers are price searchers and price makers and produce where MR=MC</a:t>
            </a:r>
          </a:p>
          <a:p>
            <a:pPr fontAlgn="auto">
              <a:spcAft>
                <a:spcPts val="0"/>
              </a:spcAft>
              <a:buClr>
                <a:schemeClr val="bg1">
                  <a:lumMod val="65000"/>
                </a:schemeClr>
              </a:buClr>
              <a:defRPr/>
            </a:pPr>
            <a:r>
              <a:rPr lang="en-US" dirty="0" smtClean="0">
                <a:solidFill>
                  <a:schemeClr val="tx1">
                    <a:lumMod val="85000"/>
                    <a:lumOff val="15000"/>
                  </a:schemeClr>
                </a:solidFill>
              </a:rPr>
              <a:t>Firms advertise </a:t>
            </a:r>
          </a:p>
          <a:p>
            <a:pPr fontAlgn="auto">
              <a:spcAft>
                <a:spcPts val="0"/>
              </a:spcAft>
              <a:buClr>
                <a:schemeClr val="bg1">
                  <a:lumMod val="65000"/>
                </a:schemeClr>
              </a:buClr>
              <a:defRPr/>
            </a:pPr>
            <a:r>
              <a:rPr lang="en-US" dirty="0" smtClean="0">
                <a:solidFill>
                  <a:schemeClr val="tx1">
                    <a:lumMod val="85000"/>
                    <a:lumOff val="15000"/>
                  </a:schemeClr>
                </a:solidFill>
              </a:rPr>
              <a:t>-free entry/exit in the industry in the long run</a:t>
            </a:r>
          </a:p>
          <a:p>
            <a:pPr fontAlgn="auto">
              <a:spcAft>
                <a:spcPts val="0"/>
              </a:spcAft>
              <a:buClr>
                <a:schemeClr val="bg1">
                  <a:lumMod val="65000"/>
                </a:schemeClr>
              </a:buClr>
              <a:defRPr/>
            </a:pPr>
            <a:r>
              <a:rPr lang="en-US" dirty="0" smtClean="0">
                <a:solidFill>
                  <a:schemeClr val="tx1">
                    <a:lumMod val="85000"/>
                    <a:lumOff val="15000"/>
                  </a:schemeClr>
                </a:solidFill>
              </a:rPr>
              <a:t>A mix between a monopoly and perfect competition </a:t>
            </a:r>
            <a:endParaRPr lang="en-US" dirty="0">
              <a:solidFill>
                <a:schemeClr val="tx1">
                  <a:lumMod val="85000"/>
                  <a:lumOff val="1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r>
              <a:rPr lang="en-US" smtClean="0"/>
              <a:t>Demand curve is downward sloping: since there are many buyers and sellers, the demand curve is highly elastic and the firms will try to find a price that will maximize profits </a:t>
            </a:r>
          </a:p>
        </p:txBody>
      </p:sp>
      <p:pic>
        <p:nvPicPr>
          <p:cNvPr id="20482" name="Picture 3"/>
          <p:cNvPicPr>
            <a:picLocks noChangeAspect="1"/>
          </p:cNvPicPr>
          <p:nvPr/>
        </p:nvPicPr>
        <p:blipFill>
          <a:blip r:embed="rId2"/>
          <a:srcRect/>
          <a:stretch>
            <a:fillRect/>
          </a:stretch>
        </p:blipFill>
        <p:spPr bwMode="auto">
          <a:xfrm>
            <a:off x="2732088" y="4203700"/>
            <a:ext cx="3733800" cy="2654300"/>
          </a:xfrm>
          <a:prstGeom prst="rect">
            <a:avLst/>
          </a:prstGeom>
          <a:noFill/>
          <a:ln w="9525">
            <a:noFill/>
            <a:miter lim="800000"/>
            <a:headEnd/>
            <a:tailEnd/>
          </a:ln>
        </p:spPr>
      </p:pic>
      <p:sp>
        <p:nvSpPr>
          <p:cNvPr id="20483" name="TextBox 4"/>
          <p:cNvSpPr txBox="1">
            <a:spLocks noChangeArrowheads="1"/>
          </p:cNvSpPr>
          <p:nvPr/>
        </p:nvSpPr>
        <p:spPr bwMode="auto">
          <a:xfrm rot="10800000" flipV="1">
            <a:off x="0" y="6326188"/>
            <a:ext cx="3116263" cy="246062"/>
          </a:xfrm>
          <a:prstGeom prst="rect">
            <a:avLst/>
          </a:prstGeom>
          <a:noFill/>
          <a:ln w="9525">
            <a:noFill/>
            <a:miter lim="800000"/>
            <a:headEnd/>
            <a:tailEnd/>
          </a:ln>
        </p:spPr>
        <p:txBody>
          <a:bodyPr>
            <a:spAutoFit/>
          </a:bodyPr>
          <a:lstStyle/>
          <a:p>
            <a:r>
              <a:rPr lang="en-US" sz="1000">
                <a:latin typeface="Calibri" pitchFamily="34" charset="0"/>
              </a:rPr>
              <a:t>http://i.investopedia.com/inv/articles/site/micro3.14.gif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1009650" y="1598613"/>
            <a:ext cx="7077075" cy="3992562"/>
          </a:xfrm>
        </p:spPr>
        <p:txBody>
          <a:bodyPr/>
          <a:lstStyle/>
          <a:p>
            <a:r>
              <a:rPr lang="en-US" smtClean="0"/>
              <a:t>Each firm has some ability to set the price of their </a:t>
            </a:r>
            <a:r>
              <a:rPr lang="en-US" b="1" smtClean="0"/>
              <a:t>differentiated</a:t>
            </a:r>
            <a:r>
              <a:rPr lang="en-US" smtClean="0"/>
              <a:t> product, but how high they set the price is limited by competition faced by other firms who may have a </a:t>
            </a:r>
            <a:r>
              <a:rPr lang="en-US" b="1" smtClean="0"/>
              <a:t>close but not identical product.</a:t>
            </a:r>
          </a:p>
          <a:p>
            <a:r>
              <a:rPr lang="en-US" b="1" smtClean="0"/>
              <a:t>North face                 vs.                 Columbia</a:t>
            </a:r>
          </a:p>
          <a:p>
            <a:r>
              <a:rPr lang="en-US" b="1" smtClean="0"/>
              <a:t>m</a:t>
            </a:r>
          </a:p>
        </p:txBody>
      </p:sp>
      <p:pic>
        <p:nvPicPr>
          <p:cNvPr id="21506" name="Picture 3"/>
          <p:cNvPicPr>
            <a:picLocks noChangeAspect="1"/>
          </p:cNvPicPr>
          <p:nvPr/>
        </p:nvPicPr>
        <p:blipFill>
          <a:blip r:embed="rId2"/>
          <a:srcRect/>
          <a:stretch>
            <a:fillRect/>
          </a:stretch>
        </p:blipFill>
        <p:spPr bwMode="auto">
          <a:xfrm>
            <a:off x="0" y="3906838"/>
            <a:ext cx="3265488" cy="3265487"/>
          </a:xfrm>
          <a:prstGeom prst="rect">
            <a:avLst/>
          </a:prstGeom>
          <a:noFill/>
          <a:ln w="9525">
            <a:noFill/>
            <a:miter lim="800000"/>
            <a:headEnd/>
            <a:tailEnd/>
          </a:ln>
        </p:spPr>
      </p:pic>
      <p:pic>
        <p:nvPicPr>
          <p:cNvPr id="21507" name="Picture 4"/>
          <p:cNvPicPr>
            <a:picLocks noChangeAspect="1"/>
          </p:cNvPicPr>
          <p:nvPr/>
        </p:nvPicPr>
        <p:blipFill>
          <a:blip r:embed="rId3"/>
          <a:srcRect/>
          <a:stretch>
            <a:fillRect/>
          </a:stretch>
        </p:blipFill>
        <p:spPr bwMode="auto">
          <a:xfrm>
            <a:off x="5562600" y="3906838"/>
            <a:ext cx="3373438" cy="3924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pPr>
              <a:buFont typeface="Wingdings" pitchFamily="2" charset="2"/>
              <a:buNone/>
            </a:pPr>
            <a:r>
              <a:rPr lang="en-US" smtClean="0"/>
              <a:t>Monopolistic competition is  not a monopoly because the firms </a:t>
            </a:r>
            <a:r>
              <a:rPr lang="en-US" b="1" smtClean="0"/>
              <a:t>face competition</a:t>
            </a:r>
            <a:r>
              <a:rPr lang="en-US" smtClean="0"/>
              <a:t>, but M.C is still not like perfect competition because the firms still have </a:t>
            </a:r>
            <a:r>
              <a:rPr lang="en-US" b="1" smtClean="0"/>
              <a:t>some power to set the prices.</a:t>
            </a:r>
          </a:p>
          <a:p>
            <a:pPr>
              <a:buFont typeface="Wingdings" pitchFamily="2" charset="2"/>
              <a:buNone/>
            </a:pPr>
            <a:r>
              <a:rPr lang="en-US" smtClean="0"/>
              <a:t>Like monopolies, M.C firms charge a price above marginal cost</a:t>
            </a:r>
          </a:p>
          <a:p>
            <a:pPr>
              <a:buFont typeface="Wingdings" pitchFamily="2" charset="2"/>
              <a:buNone/>
            </a:pPr>
            <a:r>
              <a:rPr lang="en-US" smtClean="0"/>
              <a:t>In P.C and M.C the prices received by every firm is equal to ATC of production in the long run </a:t>
            </a:r>
          </a:p>
          <a:p>
            <a:pPr>
              <a:buFont typeface="Wingdings" pitchFamily="2" charset="2"/>
              <a:buNone/>
            </a:pPr>
            <a:endParaRPr lang="en-US" b="1" smtClean="0"/>
          </a:p>
          <a:p>
            <a:pPr>
              <a:buFont typeface="Wingdings" pitchFamily="2" charset="2"/>
              <a:buNone/>
            </a:pPr>
            <a:endParaRPr lang="en-US" b="1" smtClean="0"/>
          </a:p>
        </p:txBody>
      </p:sp>
      <p:sp>
        <p:nvSpPr>
          <p:cNvPr id="22530" name="TextBox 3"/>
          <p:cNvSpPr txBox="1">
            <a:spLocks noChangeArrowheads="1"/>
          </p:cNvSpPr>
          <p:nvPr/>
        </p:nvSpPr>
        <p:spPr bwMode="auto">
          <a:xfrm>
            <a:off x="1943100" y="647700"/>
            <a:ext cx="5430838" cy="646113"/>
          </a:xfrm>
          <a:prstGeom prst="rect">
            <a:avLst/>
          </a:prstGeom>
          <a:noFill/>
          <a:ln w="9525">
            <a:noFill/>
            <a:miter lim="800000"/>
            <a:headEnd/>
            <a:tailEnd/>
          </a:ln>
        </p:spPr>
        <p:txBody>
          <a:bodyPr>
            <a:spAutoFit/>
          </a:bodyPr>
          <a:lstStyle/>
          <a:p>
            <a:r>
              <a:rPr lang="en-US">
                <a:latin typeface="Calibri" pitchFamily="34" charset="0"/>
              </a:rPr>
              <a:t>Comparing Monopolistic competition to perfect competition and monopolies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1438275" y="407988"/>
            <a:ext cx="7705725" cy="815975"/>
          </a:xfrm>
        </p:spPr>
        <p:txBody>
          <a:bodyPr wrap="square" numCol="1" anchorCtr="0" compatLnSpc="1">
            <a:prstTxWarp prst="textNoShape">
              <a:avLst/>
            </a:prstTxWarp>
          </a:bodyPr>
          <a:lstStyle/>
          <a:p>
            <a:r>
              <a:rPr lang="en-US" smtClean="0"/>
              <a:t>Short Run </a:t>
            </a:r>
          </a:p>
        </p:txBody>
      </p:sp>
      <p:sp>
        <p:nvSpPr>
          <p:cNvPr id="3" name="Content Placeholder 2"/>
          <p:cNvSpPr>
            <a:spLocks noGrp="1"/>
          </p:cNvSpPr>
          <p:nvPr>
            <p:ph idx="1"/>
          </p:nvPr>
        </p:nvSpPr>
        <p:spPr>
          <a:xfrm>
            <a:off x="715963" y="1889125"/>
            <a:ext cx="8189912" cy="1146175"/>
          </a:xfrm>
        </p:spPr>
        <p:txBody>
          <a:bodyPr rtlCol="0">
            <a:normAutofit fontScale="700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 Profit and loss is possible in the short fun for monopolistically competitive firms. </a:t>
            </a:r>
          </a:p>
          <a:p>
            <a:pPr fontAlgn="auto">
              <a:spcAft>
                <a:spcPts val="0"/>
              </a:spcAft>
              <a:buClr>
                <a:schemeClr val="bg1">
                  <a:lumMod val="65000"/>
                </a:schemeClr>
              </a:buClr>
              <a:defRPr/>
            </a:pPr>
            <a:r>
              <a:rPr lang="en-US" b="1" dirty="0" smtClean="0">
                <a:solidFill>
                  <a:schemeClr val="tx1">
                    <a:lumMod val="85000"/>
                    <a:lumOff val="15000"/>
                  </a:schemeClr>
                </a:solidFill>
              </a:rPr>
              <a:t>Profit</a:t>
            </a:r>
            <a:r>
              <a:rPr lang="en-US" dirty="0" smtClean="0">
                <a:solidFill>
                  <a:schemeClr val="tx1">
                    <a:lumMod val="85000"/>
                    <a:lumOff val="15000"/>
                  </a:schemeClr>
                </a:solidFill>
              </a:rPr>
              <a:t> will occur if the ATC curve is below the price, while</a:t>
            </a:r>
            <a:r>
              <a:rPr lang="en-US" b="1" dirty="0" smtClean="0">
                <a:solidFill>
                  <a:schemeClr val="tx1">
                    <a:lumMod val="85000"/>
                    <a:lumOff val="15000"/>
                  </a:schemeClr>
                </a:solidFill>
              </a:rPr>
              <a:t> loss </a:t>
            </a:r>
            <a:r>
              <a:rPr lang="en-US" dirty="0" smtClean="0">
                <a:solidFill>
                  <a:schemeClr val="tx1">
                    <a:lumMod val="85000"/>
                    <a:lumOff val="15000"/>
                  </a:schemeClr>
                </a:solidFill>
              </a:rPr>
              <a:t>will occur if ATC is above the price (shown below in the graphs)</a:t>
            </a:r>
            <a:endParaRPr lang="en-US" dirty="0">
              <a:solidFill>
                <a:schemeClr val="tx1">
                  <a:lumMod val="85000"/>
                  <a:lumOff val="15000"/>
                </a:schemeClr>
              </a:solidFill>
            </a:endParaRPr>
          </a:p>
        </p:txBody>
      </p:sp>
      <p:pic>
        <p:nvPicPr>
          <p:cNvPr id="23555" name="Picture 3" descr="jsj.jpg"/>
          <p:cNvPicPr>
            <a:picLocks noChangeAspect="1"/>
          </p:cNvPicPr>
          <p:nvPr/>
        </p:nvPicPr>
        <p:blipFill>
          <a:blip r:embed="rId2"/>
          <a:srcRect/>
          <a:stretch>
            <a:fillRect/>
          </a:stretch>
        </p:blipFill>
        <p:spPr bwMode="auto">
          <a:xfrm>
            <a:off x="439738" y="3382963"/>
            <a:ext cx="4122737" cy="3078162"/>
          </a:xfrm>
          <a:prstGeom prst="rect">
            <a:avLst/>
          </a:prstGeom>
          <a:noFill/>
          <a:ln w="9525">
            <a:noFill/>
            <a:miter lim="800000"/>
            <a:headEnd/>
            <a:tailEnd/>
          </a:ln>
        </p:spPr>
      </p:pic>
      <p:pic>
        <p:nvPicPr>
          <p:cNvPr id="23556" name="Picture 4" descr="js.jpg"/>
          <p:cNvPicPr>
            <a:picLocks noChangeAspect="1"/>
          </p:cNvPicPr>
          <p:nvPr/>
        </p:nvPicPr>
        <p:blipFill>
          <a:blip r:embed="rId3"/>
          <a:srcRect/>
          <a:stretch>
            <a:fillRect/>
          </a:stretch>
        </p:blipFill>
        <p:spPr bwMode="auto">
          <a:xfrm>
            <a:off x="4562475" y="3382963"/>
            <a:ext cx="4124325" cy="3078162"/>
          </a:xfrm>
          <a:prstGeom prst="rect">
            <a:avLst/>
          </a:prstGeom>
          <a:noFill/>
          <a:ln w="9525">
            <a:noFill/>
            <a:miter lim="800000"/>
            <a:headEnd/>
            <a:tailEnd/>
          </a:ln>
        </p:spPr>
      </p:pic>
      <p:sp>
        <p:nvSpPr>
          <p:cNvPr id="23557" name="TextBox 5"/>
          <p:cNvSpPr txBox="1">
            <a:spLocks noChangeArrowheads="1"/>
          </p:cNvSpPr>
          <p:nvPr/>
        </p:nvSpPr>
        <p:spPr bwMode="auto">
          <a:xfrm rot="10800000" flipH="1" flipV="1">
            <a:off x="1820863" y="6427788"/>
            <a:ext cx="1371600" cy="430212"/>
          </a:xfrm>
          <a:prstGeom prst="rect">
            <a:avLst/>
          </a:prstGeom>
          <a:noFill/>
          <a:ln w="9525">
            <a:noFill/>
            <a:miter lim="800000"/>
            <a:headEnd/>
            <a:tailEnd/>
          </a:ln>
        </p:spPr>
        <p:txBody>
          <a:bodyPr>
            <a:spAutoFit/>
          </a:bodyPr>
          <a:lstStyle/>
          <a:p>
            <a:r>
              <a:rPr lang="en-US" sz="1100">
                <a:latin typeface="Calibri" pitchFamily="34" charset="0"/>
              </a:rPr>
              <a:t>Photos: reffonomics.com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Long Run</a:t>
            </a:r>
            <a:br>
              <a:rPr lang="en-US" dirty="0" smtClean="0"/>
            </a:br>
            <a:endParaRPr lang="en-US" dirty="0"/>
          </a:p>
        </p:txBody>
      </p:sp>
      <p:sp>
        <p:nvSpPr>
          <p:cNvPr id="3" name="Content Placeholder 2"/>
          <p:cNvSpPr>
            <a:spLocks noGrp="1"/>
          </p:cNvSpPr>
          <p:nvPr>
            <p:ph idx="1"/>
          </p:nvPr>
        </p:nvSpPr>
        <p:spPr>
          <a:xfrm>
            <a:off x="457200" y="1600200"/>
            <a:ext cx="3071813" cy="4695825"/>
          </a:xfrm>
        </p:spPr>
        <p:txBody>
          <a:bodyPr rtlCol="0">
            <a:normAutofit fontScale="92500" lnSpcReduction="20000"/>
          </a:bodyPr>
          <a:lstStyle/>
          <a:p>
            <a:pPr fontAlgn="auto">
              <a:spcAft>
                <a:spcPts val="0"/>
              </a:spcAft>
              <a:buClr>
                <a:schemeClr val="bg1">
                  <a:lumMod val="65000"/>
                </a:schemeClr>
              </a:buClr>
              <a:defRPr/>
            </a:pPr>
            <a:r>
              <a:rPr lang="en-US" dirty="0" smtClean="0">
                <a:solidFill>
                  <a:schemeClr val="tx1">
                    <a:lumMod val="85000"/>
                    <a:lumOff val="15000"/>
                  </a:schemeClr>
                </a:solidFill>
              </a:rPr>
              <a:t>In the long run, a monopolistically competitive firm will be in the </a:t>
            </a:r>
            <a:r>
              <a:rPr lang="en-US" b="1" dirty="0" smtClean="0">
                <a:solidFill>
                  <a:schemeClr val="tx1">
                    <a:lumMod val="85000"/>
                    <a:lumOff val="15000"/>
                  </a:schemeClr>
                </a:solidFill>
              </a:rPr>
              <a:t>zero profit equilibrium, </a:t>
            </a:r>
            <a:r>
              <a:rPr lang="en-US" dirty="0" smtClean="0">
                <a:solidFill>
                  <a:schemeClr val="tx1">
                    <a:lumMod val="85000"/>
                    <a:lumOff val="15000"/>
                  </a:schemeClr>
                </a:solidFill>
              </a:rPr>
              <a:t>which is the point where each firm makes zero profit at it’s profit-maximizing quantity</a:t>
            </a:r>
          </a:p>
          <a:p>
            <a:pPr fontAlgn="auto">
              <a:spcAft>
                <a:spcPts val="0"/>
              </a:spcAft>
              <a:buClr>
                <a:schemeClr val="bg1">
                  <a:lumMod val="65000"/>
                </a:schemeClr>
              </a:buClr>
              <a:defRPr/>
            </a:pPr>
            <a:r>
              <a:rPr lang="en-US" dirty="0" smtClean="0">
                <a:solidFill>
                  <a:schemeClr val="tx1">
                    <a:lumMod val="85000"/>
                    <a:lumOff val="15000"/>
                  </a:schemeClr>
                </a:solidFill>
              </a:rPr>
              <a:t>The demand curve will be </a:t>
            </a:r>
            <a:r>
              <a:rPr lang="en-US" b="1" dirty="0" smtClean="0">
                <a:solidFill>
                  <a:schemeClr val="tx1">
                    <a:lumMod val="85000"/>
                    <a:lumOff val="15000"/>
                  </a:schemeClr>
                </a:solidFill>
              </a:rPr>
              <a:t>tangent</a:t>
            </a:r>
            <a:r>
              <a:rPr lang="en-US" dirty="0" smtClean="0">
                <a:solidFill>
                  <a:schemeClr val="tx1">
                    <a:lumMod val="85000"/>
                    <a:lumOff val="15000"/>
                  </a:schemeClr>
                </a:solidFill>
              </a:rPr>
              <a:t> to the ATC curve at the firms profit maximizing quantity (where MR=MC) </a:t>
            </a:r>
            <a:endParaRPr lang="en-US" dirty="0">
              <a:solidFill>
                <a:schemeClr val="tx1">
                  <a:lumMod val="85000"/>
                  <a:lumOff val="15000"/>
                </a:schemeClr>
              </a:solidFill>
            </a:endParaRPr>
          </a:p>
        </p:txBody>
      </p:sp>
      <p:pic>
        <p:nvPicPr>
          <p:cNvPr id="24579" name="Picture 3" descr="800px-Long-run_equilibrium_of_the_firm_under_monopolistic_competition.JPG"/>
          <p:cNvPicPr>
            <a:picLocks noChangeAspect="1"/>
          </p:cNvPicPr>
          <p:nvPr/>
        </p:nvPicPr>
        <p:blipFill>
          <a:blip r:embed="rId2"/>
          <a:srcRect/>
          <a:stretch>
            <a:fillRect/>
          </a:stretch>
        </p:blipFill>
        <p:spPr bwMode="auto">
          <a:xfrm>
            <a:off x="3405188" y="1765300"/>
            <a:ext cx="5281612" cy="3902075"/>
          </a:xfrm>
          <a:prstGeom prst="rect">
            <a:avLst/>
          </a:prstGeom>
          <a:noFill/>
          <a:ln w="9525">
            <a:noFill/>
            <a:miter lim="800000"/>
            <a:headEnd/>
            <a:tailEnd/>
          </a:ln>
        </p:spPr>
      </p:pic>
      <p:sp>
        <p:nvSpPr>
          <p:cNvPr id="24580" name="TextBox 4"/>
          <p:cNvSpPr txBox="1">
            <a:spLocks noChangeArrowheads="1"/>
          </p:cNvSpPr>
          <p:nvPr/>
        </p:nvSpPr>
        <p:spPr bwMode="auto">
          <a:xfrm>
            <a:off x="3794125" y="5667375"/>
            <a:ext cx="5349875" cy="430213"/>
          </a:xfrm>
          <a:prstGeom prst="rect">
            <a:avLst/>
          </a:prstGeom>
          <a:noFill/>
          <a:ln w="9525">
            <a:noFill/>
            <a:miter lim="800000"/>
            <a:headEnd/>
            <a:tailEnd/>
          </a:ln>
        </p:spPr>
        <p:txBody>
          <a:bodyPr>
            <a:spAutoFit/>
          </a:bodyPr>
          <a:lstStyle/>
          <a:p>
            <a:r>
              <a:rPr lang="en-US" sz="1100">
                <a:latin typeface="Calibri" pitchFamily="34" charset="0"/>
              </a:rPr>
              <a:t>http://en.wikipedia.org/wiki/File:Long-run_equilibrium_of_the_firm_under_monopolistic_competition.JPG</a:t>
            </a:r>
          </a:p>
        </p:txBody>
      </p:sp>
      <p:sp>
        <p:nvSpPr>
          <p:cNvPr id="6" name="TextBox 5"/>
          <p:cNvSpPr txBox="1"/>
          <p:nvPr/>
        </p:nvSpPr>
        <p:spPr>
          <a:xfrm>
            <a:off x="5434013" y="4098925"/>
            <a:ext cx="1524000" cy="646113"/>
          </a:xfrm>
          <a:prstGeom prst="rect">
            <a:avLst/>
          </a:prstGeom>
          <a:noFill/>
        </p:spPr>
        <p:txBody>
          <a:bodyPr>
            <a:spAutoFit/>
          </a:bodyPr>
          <a:lstStyle/>
          <a:p>
            <a:pPr fontAlgn="auto">
              <a:spcBef>
                <a:spcPts val="0"/>
              </a:spcBef>
              <a:spcAft>
                <a:spcPts val="0"/>
              </a:spcAft>
              <a:defRPr/>
            </a:pPr>
            <a:r>
              <a:rPr lang="en-US" b="1" dirty="0">
                <a:solidFill>
                  <a:schemeClr val="accent6">
                    <a:lumMod val="75000"/>
                  </a:schemeClr>
                </a:solidFill>
                <a:latin typeface="+mn-lt"/>
                <a:cs typeface="+mn-cs"/>
              </a:rPr>
              <a:t>Point of tangency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p:txBody>
          <a:bodyPr/>
          <a:lstStyle/>
          <a:p>
            <a:r>
              <a:rPr lang="en-US" smtClean="0"/>
              <a:t>Firms in a monopolistically competitive industry have </a:t>
            </a:r>
            <a:r>
              <a:rPr lang="en-US" b="1" smtClean="0"/>
              <a:t>“excess capacity”</a:t>
            </a:r>
            <a:r>
              <a:rPr lang="en-US" smtClean="0"/>
              <a:t>– they produce less than the output at which ATC is minimized </a:t>
            </a:r>
          </a:p>
          <a:p>
            <a:r>
              <a:rPr lang="en-US" smtClean="0"/>
              <a:t>More producers= higher ATC but more </a:t>
            </a:r>
            <a:r>
              <a:rPr lang="en-US" b="1" smtClean="0"/>
              <a:t>diversity</a:t>
            </a:r>
            <a:r>
              <a:rPr lang="en-US" smtClean="0"/>
              <a:t> (so there are some trade-offs)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62000"/>
            <a:ext cx="7856538" cy="1311275"/>
          </a:xfrm>
        </p:spPr>
        <p:txBody>
          <a:bodyPr>
            <a:normAutofit fontScale="90000"/>
          </a:bodyPr>
          <a:lstStyle/>
          <a:p>
            <a:pPr fontAlgn="auto">
              <a:spcAft>
                <a:spcPts val="0"/>
              </a:spcAft>
              <a:defRPr/>
            </a:pPr>
            <a:r>
              <a:rPr lang="en-US" dirty="0" smtClean="0"/>
              <a:t>Do monopolistically competitive industries exist in the real world??</a:t>
            </a:r>
            <a:br>
              <a:rPr lang="en-US" dirty="0" smtClean="0"/>
            </a:br>
            <a:endParaRPr lang="en-US" dirty="0"/>
          </a:p>
        </p:txBody>
      </p:sp>
      <p:sp>
        <p:nvSpPr>
          <p:cNvPr id="3" name="Content Placeholder 2"/>
          <p:cNvSpPr>
            <a:spLocks noGrp="1"/>
          </p:cNvSpPr>
          <p:nvPr>
            <p:ph idx="1"/>
          </p:nvPr>
        </p:nvSpPr>
        <p:spPr/>
        <p:txBody>
          <a:bodyPr rtlCol="0">
            <a:normAutofit fontScale="92500"/>
          </a:bodyPr>
          <a:lstStyle/>
          <a:p>
            <a:pPr fontAlgn="auto">
              <a:spcAft>
                <a:spcPts val="0"/>
              </a:spcAft>
              <a:buClr>
                <a:schemeClr val="bg1">
                  <a:lumMod val="65000"/>
                </a:schemeClr>
              </a:buClr>
              <a:defRPr/>
            </a:pPr>
            <a:r>
              <a:rPr lang="en-US" dirty="0" smtClean="0">
                <a:solidFill>
                  <a:schemeClr val="tx1">
                    <a:lumMod val="85000"/>
                    <a:lumOff val="15000"/>
                  </a:schemeClr>
                </a:solidFill>
              </a:rPr>
              <a:t>YES! Companies that sells goods like toothpaste, shampoo, soap, toilet paper– firms that advertise (but have basically the same product) and claim their product is superior to competitors products are monopolistically competitive firms! </a:t>
            </a:r>
          </a:p>
          <a:p>
            <a:pPr fontAlgn="auto">
              <a:spcAft>
                <a:spcPts val="0"/>
              </a:spcAft>
              <a:buClr>
                <a:schemeClr val="bg1">
                  <a:lumMod val="65000"/>
                </a:schemeClr>
              </a:buClr>
              <a:defRPr/>
            </a:pPr>
            <a:r>
              <a:rPr lang="en-US" dirty="0" smtClean="0">
                <a:solidFill>
                  <a:schemeClr val="tx1">
                    <a:lumMod val="85000"/>
                    <a:lumOff val="15000"/>
                  </a:schemeClr>
                </a:solidFill>
              </a:rPr>
              <a:t>Think </a:t>
            </a:r>
            <a:r>
              <a:rPr lang="en-US" b="1" dirty="0" smtClean="0">
                <a:solidFill>
                  <a:schemeClr val="tx1">
                    <a:lumMod val="85000"/>
                    <a:lumOff val="15000"/>
                  </a:schemeClr>
                </a:solidFill>
              </a:rPr>
              <a:t>different brands</a:t>
            </a:r>
            <a:r>
              <a:rPr lang="en-US" dirty="0" smtClean="0">
                <a:solidFill>
                  <a:schemeClr val="tx1">
                    <a:lumMod val="85000"/>
                    <a:lumOff val="15000"/>
                  </a:schemeClr>
                </a:solidFill>
              </a:rPr>
              <a:t>.. </a:t>
            </a:r>
          </a:p>
          <a:p>
            <a:pPr fontAlgn="auto">
              <a:spcAft>
                <a:spcPts val="0"/>
              </a:spcAft>
              <a:buClr>
                <a:schemeClr val="bg1">
                  <a:lumMod val="65000"/>
                </a:schemeClr>
              </a:buClr>
              <a:defRPr/>
            </a:pPr>
            <a:r>
              <a:rPr lang="en-US" dirty="0" smtClean="0">
                <a:solidFill>
                  <a:schemeClr val="tx1">
                    <a:lumMod val="85000"/>
                    <a:lumOff val="15000"/>
                  </a:schemeClr>
                </a:solidFill>
              </a:rPr>
              <a:t>But don’t get this mixed up with superior and inferior goods..it’s not the same because different brands are not always considered inferior or superior to another one..they are just differentiated. </a:t>
            </a:r>
            <a:endParaRPr lang="en-US" dirty="0">
              <a:solidFill>
                <a:schemeClr val="tx1">
                  <a:lumMod val="85000"/>
                  <a:lumOff val="15000"/>
                </a:schemeClr>
              </a:solidFill>
            </a:endParaRPr>
          </a:p>
        </p:txBody>
      </p:sp>
    </p:spTree>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5530</TotalTime>
  <Words>1103</Words>
  <Application>Microsoft Office PowerPoint</Application>
  <PresentationFormat>On-screen Show (4:3)</PresentationFormat>
  <Paragraphs>90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Wingdings</vt:lpstr>
      <vt:lpstr>Spectrum</vt:lpstr>
      <vt:lpstr>Monopolistic Competition </vt:lpstr>
      <vt:lpstr>What is monopolistic competition?</vt:lpstr>
      <vt:lpstr>PowerPoint Presentation</vt:lpstr>
      <vt:lpstr>PowerPoint Presentation</vt:lpstr>
      <vt:lpstr>PowerPoint Presentation</vt:lpstr>
      <vt:lpstr>Short Run </vt:lpstr>
      <vt:lpstr>Long Run </vt:lpstr>
      <vt:lpstr>PowerPoint Presentation</vt:lpstr>
      <vt:lpstr>Do monopolistically competitive industries exist in the real world?? </vt:lpstr>
      <vt:lpstr>Toothpaste</vt:lpstr>
      <vt:lpstr>Shampoo and Conditioner </vt:lpstr>
      <vt:lpstr>Practice </vt:lpstr>
      <vt:lpstr>PowerPoint Presentation</vt:lpstr>
      <vt:lpstr>PowerPoint Presentation</vt:lpstr>
      <vt:lpstr>Free Response-2004 Exam  </vt:lpstr>
      <vt:lpstr>Answers to FRQ</vt:lpstr>
      <vt:lpstr>Economic  Art- My own “business”  </vt:lpstr>
    </vt:vector>
  </TitlesOfParts>
  <Company>New Paltz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Monopolistic Competition </dc:title>
  <dc:creator>Leah Sturgis</dc:creator>
  <cp:lastModifiedBy>Gill, James</cp:lastModifiedBy>
  <cp:revision>17</cp:revision>
  <dcterms:created xsi:type="dcterms:W3CDTF">2012-01-14T18:40:12Z</dcterms:created>
  <dcterms:modified xsi:type="dcterms:W3CDTF">2018-01-22T15:17:16Z</dcterms:modified>
</cp:coreProperties>
</file>