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3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821BE3-5080-4E89-95DA-8370C4D3D886}" type="datetimeFigureOut">
              <a:rPr lang="en-US" smtClean="0"/>
              <a:t>5/7/2013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4ED4E-C370-452E-B460-BA9FD8314901}" type="slidenum">
              <a:rPr lang="en-US" smtClean="0"/>
              <a:t>‹#›</a:t>
            </a:fld>
            <a:endParaRPr lang="en-US"/>
          </a:p>
        </p:txBody>
      </p:sp>
    </p:spTree>
    <p:extLst>
      <p:ext uri="{BB962C8B-B14F-4D97-AF65-F5344CB8AC3E}">
        <p14:creationId xmlns:p14="http://schemas.microsoft.com/office/powerpoint/2010/main" val="2371863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821BE3-5080-4E89-95DA-8370C4D3D886}" type="datetimeFigureOut">
              <a:rPr lang="en-US" smtClean="0"/>
              <a:t>5/7/2013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4ED4E-C370-452E-B460-BA9FD8314901}" type="slidenum">
              <a:rPr lang="en-US" smtClean="0"/>
              <a:t>‹#›</a:t>
            </a:fld>
            <a:endParaRPr lang="en-US"/>
          </a:p>
        </p:txBody>
      </p:sp>
    </p:spTree>
    <p:extLst>
      <p:ext uri="{BB962C8B-B14F-4D97-AF65-F5344CB8AC3E}">
        <p14:creationId xmlns:p14="http://schemas.microsoft.com/office/powerpoint/2010/main" val="1778893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821BE3-5080-4E89-95DA-8370C4D3D886}" type="datetimeFigureOut">
              <a:rPr lang="en-US" smtClean="0"/>
              <a:t>5/7/2013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4ED4E-C370-452E-B460-BA9FD8314901}" type="slidenum">
              <a:rPr lang="en-US" smtClean="0"/>
              <a:t>‹#›</a:t>
            </a:fld>
            <a:endParaRPr lang="en-US"/>
          </a:p>
        </p:txBody>
      </p:sp>
    </p:spTree>
    <p:extLst>
      <p:ext uri="{BB962C8B-B14F-4D97-AF65-F5344CB8AC3E}">
        <p14:creationId xmlns:p14="http://schemas.microsoft.com/office/powerpoint/2010/main" val="3746246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821BE3-5080-4E89-95DA-8370C4D3D886}" type="datetimeFigureOut">
              <a:rPr lang="en-US" smtClean="0"/>
              <a:t>5/7/2013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4ED4E-C370-452E-B460-BA9FD8314901}" type="slidenum">
              <a:rPr lang="en-US" smtClean="0"/>
              <a:t>‹#›</a:t>
            </a:fld>
            <a:endParaRPr lang="en-US"/>
          </a:p>
        </p:txBody>
      </p:sp>
    </p:spTree>
    <p:extLst>
      <p:ext uri="{BB962C8B-B14F-4D97-AF65-F5344CB8AC3E}">
        <p14:creationId xmlns:p14="http://schemas.microsoft.com/office/powerpoint/2010/main" val="724605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821BE3-5080-4E89-95DA-8370C4D3D886}" type="datetimeFigureOut">
              <a:rPr lang="en-US" smtClean="0"/>
              <a:t>5/7/2013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4ED4E-C370-452E-B460-BA9FD8314901}" type="slidenum">
              <a:rPr lang="en-US" smtClean="0"/>
              <a:t>‹#›</a:t>
            </a:fld>
            <a:endParaRPr lang="en-US"/>
          </a:p>
        </p:txBody>
      </p:sp>
    </p:spTree>
    <p:extLst>
      <p:ext uri="{BB962C8B-B14F-4D97-AF65-F5344CB8AC3E}">
        <p14:creationId xmlns:p14="http://schemas.microsoft.com/office/powerpoint/2010/main" val="2133762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821BE3-5080-4E89-95DA-8370C4D3D886}" type="datetimeFigureOut">
              <a:rPr lang="en-US" smtClean="0"/>
              <a:t>5/7/2013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4ED4E-C370-452E-B460-BA9FD8314901}" type="slidenum">
              <a:rPr lang="en-US" smtClean="0"/>
              <a:t>‹#›</a:t>
            </a:fld>
            <a:endParaRPr lang="en-US"/>
          </a:p>
        </p:txBody>
      </p:sp>
    </p:spTree>
    <p:extLst>
      <p:ext uri="{BB962C8B-B14F-4D97-AF65-F5344CB8AC3E}">
        <p14:creationId xmlns:p14="http://schemas.microsoft.com/office/powerpoint/2010/main" val="1417211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821BE3-5080-4E89-95DA-8370C4D3D886}" type="datetimeFigureOut">
              <a:rPr lang="en-US" smtClean="0"/>
              <a:t>5/7/2013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84ED4E-C370-452E-B460-BA9FD8314901}" type="slidenum">
              <a:rPr lang="en-US" smtClean="0"/>
              <a:t>‹#›</a:t>
            </a:fld>
            <a:endParaRPr lang="en-US"/>
          </a:p>
        </p:txBody>
      </p:sp>
    </p:spTree>
    <p:extLst>
      <p:ext uri="{BB962C8B-B14F-4D97-AF65-F5344CB8AC3E}">
        <p14:creationId xmlns:p14="http://schemas.microsoft.com/office/powerpoint/2010/main" val="1160664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821BE3-5080-4E89-95DA-8370C4D3D886}" type="datetimeFigureOut">
              <a:rPr lang="en-US" smtClean="0"/>
              <a:t>5/7/2013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84ED4E-C370-452E-B460-BA9FD8314901}" type="slidenum">
              <a:rPr lang="en-US" smtClean="0"/>
              <a:t>‹#›</a:t>
            </a:fld>
            <a:endParaRPr lang="en-US"/>
          </a:p>
        </p:txBody>
      </p:sp>
    </p:spTree>
    <p:extLst>
      <p:ext uri="{BB962C8B-B14F-4D97-AF65-F5344CB8AC3E}">
        <p14:creationId xmlns:p14="http://schemas.microsoft.com/office/powerpoint/2010/main" val="398294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21BE3-5080-4E89-95DA-8370C4D3D886}" type="datetimeFigureOut">
              <a:rPr lang="en-US" smtClean="0"/>
              <a:t>5/7/2013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84ED4E-C370-452E-B460-BA9FD8314901}" type="slidenum">
              <a:rPr lang="en-US" smtClean="0"/>
              <a:t>‹#›</a:t>
            </a:fld>
            <a:endParaRPr lang="en-US"/>
          </a:p>
        </p:txBody>
      </p:sp>
    </p:spTree>
    <p:extLst>
      <p:ext uri="{BB962C8B-B14F-4D97-AF65-F5344CB8AC3E}">
        <p14:creationId xmlns:p14="http://schemas.microsoft.com/office/powerpoint/2010/main" val="798638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821BE3-5080-4E89-95DA-8370C4D3D886}" type="datetimeFigureOut">
              <a:rPr lang="en-US" smtClean="0"/>
              <a:t>5/7/2013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4ED4E-C370-452E-B460-BA9FD8314901}" type="slidenum">
              <a:rPr lang="en-US" smtClean="0"/>
              <a:t>‹#›</a:t>
            </a:fld>
            <a:endParaRPr lang="en-US"/>
          </a:p>
        </p:txBody>
      </p:sp>
    </p:spTree>
    <p:extLst>
      <p:ext uri="{BB962C8B-B14F-4D97-AF65-F5344CB8AC3E}">
        <p14:creationId xmlns:p14="http://schemas.microsoft.com/office/powerpoint/2010/main" val="2964420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821BE3-5080-4E89-95DA-8370C4D3D886}" type="datetimeFigureOut">
              <a:rPr lang="en-US" smtClean="0"/>
              <a:t>5/7/2013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4ED4E-C370-452E-B460-BA9FD8314901}" type="slidenum">
              <a:rPr lang="en-US" smtClean="0"/>
              <a:t>‹#›</a:t>
            </a:fld>
            <a:endParaRPr lang="en-US"/>
          </a:p>
        </p:txBody>
      </p:sp>
    </p:spTree>
    <p:extLst>
      <p:ext uri="{BB962C8B-B14F-4D97-AF65-F5344CB8AC3E}">
        <p14:creationId xmlns:p14="http://schemas.microsoft.com/office/powerpoint/2010/main" val="1828813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21BE3-5080-4E89-95DA-8370C4D3D886}" type="datetimeFigureOut">
              <a:rPr lang="en-US" smtClean="0"/>
              <a:t>5/7/2013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84ED4E-C370-452E-B460-BA9FD8314901}" type="slidenum">
              <a:rPr lang="en-US" smtClean="0"/>
              <a:t>‹#›</a:t>
            </a:fld>
            <a:endParaRPr lang="en-US"/>
          </a:p>
        </p:txBody>
      </p:sp>
    </p:spTree>
    <p:extLst>
      <p:ext uri="{BB962C8B-B14F-4D97-AF65-F5344CB8AC3E}">
        <p14:creationId xmlns:p14="http://schemas.microsoft.com/office/powerpoint/2010/main" val="2103089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economicshelp.org/microessays/costs/diminishing-returns.html" TargetMode="External"/><Relationship Id="rId2" Type="http://schemas.openxmlformats.org/officeDocument/2006/relationships/hyperlink" Target="http://glencoe.mcgraw-hill.com/sites/0025694212/student_view0/chapter8/origin_of_the_idea.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7772400" cy="1470025"/>
          </a:xfrm>
        </p:spPr>
        <p:txBody>
          <a:bodyPr>
            <a:normAutofit/>
          </a:bodyPr>
          <a:lstStyle/>
          <a:p>
            <a:r>
              <a:rPr lang="en-US" sz="6600" dirty="0" smtClean="0">
                <a:solidFill>
                  <a:srgbClr val="FFC000"/>
                </a:solidFill>
                <a:latin typeface="Freestyle Script" pitchFamily="66" charset="0"/>
              </a:rPr>
              <a:t>The Law of Diminishing Returns</a:t>
            </a:r>
            <a:endParaRPr lang="en-US" sz="6600" dirty="0">
              <a:solidFill>
                <a:srgbClr val="FFC000"/>
              </a:solidFill>
              <a:latin typeface="Freestyle Script" pitchFamily="66" charset="0"/>
            </a:endParaRPr>
          </a:p>
        </p:txBody>
      </p:sp>
      <p:sp>
        <p:nvSpPr>
          <p:cNvPr id="3" name="Subtitle 2"/>
          <p:cNvSpPr>
            <a:spLocks noGrp="1"/>
          </p:cNvSpPr>
          <p:nvPr>
            <p:ph type="subTitle" idx="1"/>
          </p:nvPr>
        </p:nvSpPr>
        <p:spPr>
          <a:xfrm>
            <a:off x="381000" y="4191000"/>
            <a:ext cx="4953000" cy="2286000"/>
          </a:xfrm>
        </p:spPr>
        <p:txBody>
          <a:bodyPr>
            <a:noAutofit/>
          </a:bodyPr>
          <a:lstStyle/>
          <a:p>
            <a:pPr algn="l">
              <a:spcBef>
                <a:spcPts val="0"/>
              </a:spcBef>
            </a:pPr>
            <a:r>
              <a:rPr lang="en-US" sz="4400" b="1" dirty="0" smtClean="0">
                <a:solidFill>
                  <a:schemeClr val="bg1"/>
                </a:solidFill>
                <a:latin typeface="Freestyle Script" pitchFamily="66" charset="0"/>
              </a:rPr>
              <a:t>By: Diana Flores</a:t>
            </a:r>
          </a:p>
          <a:p>
            <a:pPr algn="l">
              <a:spcBef>
                <a:spcPts val="0"/>
              </a:spcBef>
            </a:pPr>
            <a:r>
              <a:rPr lang="en-US" sz="4400" b="1" dirty="0" smtClean="0">
                <a:solidFill>
                  <a:schemeClr val="bg1"/>
                </a:solidFill>
                <a:latin typeface="Freestyle Script" pitchFamily="66" charset="0"/>
              </a:rPr>
              <a:t>Mr. Gill</a:t>
            </a:r>
          </a:p>
          <a:p>
            <a:pPr algn="l">
              <a:spcBef>
                <a:spcPts val="0"/>
              </a:spcBef>
            </a:pPr>
            <a:r>
              <a:rPr lang="en-US" sz="4400" b="1" dirty="0" smtClean="0">
                <a:solidFill>
                  <a:schemeClr val="bg1"/>
                </a:solidFill>
                <a:latin typeface="Freestyle Script" pitchFamily="66" charset="0"/>
              </a:rPr>
              <a:t>Economics</a:t>
            </a:r>
            <a:endParaRPr lang="en-US" sz="4400" b="1" dirty="0">
              <a:solidFill>
                <a:schemeClr val="bg1"/>
              </a:solidFill>
              <a:latin typeface="Freestyle Script"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600200"/>
            <a:ext cx="3333750" cy="4714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649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5410200" cy="762000"/>
          </a:xfrm>
        </p:spPr>
        <p:txBody>
          <a:bodyPr>
            <a:normAutofit/>
          </a:bodyPr>
          <a:lstStyle/>
          <a:p>
            <a:pPr algn="l"/>
            <a:r>
              <a:rPr lang="en-US" b="1" dirty="0" smtClean="0">
                <a:latin typeface="Freestyle Script" pitchFamily="66" charset="0"/>
              </a:rPr>
              <a:t>The Beginnings of the Theory…</a:t>
            </a:r>
            <a:endParaRPr lang="en-US" b="1" dirty="0">
              <a:latin typeface="Freestyle Script" pitchFamily="66" charset="0"/>
            </a:endParaRPr>
          </a:p>
        </p:txBody>
      </p:sp>
      <p:sp>
        <p:nvSpPr>
          <p:cNvPr id="3" name="Content Placeholder 2"/>
          <p:cNvSpPr>
            <a:spLocks noGrp="1"/>
          </p:cNvSpPr>
          <p:nvPr>
            <p:ph idx="1"/>
          </p:nvPr>
        </p:nvSpPr>
        <p:spPr>
          <a:xfrm>
            <a:off x="304800" y="4038601"/>
            <a:ext cx="3352800" cy="1676399"/>
          </a:xfrm>
        </p:spPr>
        <p:txBody>
          <a:bodyPr>
            <a:normAutofit/>
          </a:bodyPr>
          <a:lstStyle/>
          <a:p>
            <a:pPr marL="571500" indent="-571500" algn="ctr">
              <a:buFont typeface="+mj-lt"/>
              <a:buAutoNum type="romanUcPeriod"/>
            </a:pPr>
            <a:r>
              <a:rPr lang="en-US" sz="2000" dirty="0" smtClean="0">
                <a:latin typeface="Kalinga" pitchFamily="34" charset="0"/>
                <a:cs typeface="Kalinga" pitchFamily="34" charset="0"/>
              </a:rPr>
              <a:t>The first recorded expression of the law was by Anne Robert Jacques Turgot (1727-1781)</a:t>
            </a:r>
            <a:endParaRPr lang="en-US" sz="2000" dirty="0">
              <a:latin typeface="Kalinga" pitchFamily="34" charset="0"/>
              <a:cs typeface="Kalinga"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219200"/>
            <a:ext cx="2057400" cy="271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114800" y="1219200"/>
            <a:ext cx="4267200" cy="3970318"/>
          </a:xfrm>
          <a:prstGeom prst="rect">
            <a:avLst/>
          </a:prstGeom>
          <a:noFill/>
        </p:spPr>
        <p:txBody>
          <a:bodyPr wrap="square" rtlCol="0">
            <a:spAutoFit/>
          </a:bodyPr>
          <a:lstStyle/>
          <a:p>
            <a:r>
              <a:rPr lang="en-US" dirty="0" smtClean="0">
                <a:latin typeface="Kalinga" pitchFamily="34" charset="0"/>
                <a:cs typeface="Kalinga" pitchFamily="34" charset="0"/>
              </a:rPr>
              <a:t>Turgot was the French Adam Smith. His Reflections on the Production and Distribution of Wealth, which predated Smith’s </a:t>
            </a:r>
            <a:r>
              <a:rPr lang="en-US" u="sng" dirty="0" smtClean="0">
                <a:latin typeface="Kalinga" pitchFamily="34" charset="0"/>
                <a:cs typeface="Kalinga" pitchFamily="34" charset="0"/>
              </a:rPr>
              <a:t>The Wealth of Nations </a:t>
            </a:r>
            <a:r>
              <a:rPr lang="en-US" dirty="0" smtClean="0">
                <a:latin typeface="Kalinga" pitchFamily="34" charset="0"/>
                <a:cs typeface="Kalinga" pitchFamily="34" charset="0"/>
              </a:rPr>
              <a:t>by ten years, argues against government intervention in the economic sector. Turgot recognized the function of the division of labor, investigated how prices were determined, and analyzed the origins of economic growth. Turgot was a leading </a:t>
            </a:r>
            <a:r>
              <a:rPr lang="en-US" dirty="0" err="1" smtClean="0">
                <a:solidFill>
                  <a:schemeClr val="tx2"/>
                </a:solidFill>
                <a:latin typeface="Kalinga" pitchFamily="34" charset="0"/>
                <a:cs typeface="Kalinga" pitchFamily="34" charset="0"/>
              </a:rPr>
              <a:t>Physiocrat</a:t>
            </a:r>
            <a:r>
              <a:rPr lang="en-US" dirty="0" smtClean="0">
                <a:solidFill>
                  <a:schemeClr val="tx2"/>
                </a:solidFill>
                <a:latin typeface="Kalinga" pitchFamily="34" charset="0"/>
                <a:cs typeface="Kalinga" pitchFamily="34" charset="0"/>
              </a:rPr>
              <a:t> </a:t>
            </a:r>
            <a:r>
              <a:rPr lang="en-US" dirty="0" smtClean="0">
                <a:latin typeface="Kalinga" pitchFamily="34" charset="0"/>
                <a:cs typeface="Kalinga" pitchFamily="34" charset="0"/>
              </a:rPr>
              <a:t>who attempted to reform the most stifling of his government’s economic policies.</a:t>
            </a:r>
            <a:endParaRPr lang="en-US" dirty="0">
              <a:latin typeface="Kalinga" pitchFamily="34" charset="0"/>
              <a:cs typeface="Kalinga" pitchFamily="34" charset="0"/>
            </a:endParaRPr>
          </a:p>
        </p:txBody>
      </p:sp>
      <p:sp>
        <p:nvSpPr>
          <p:cNvPr id="6" name="TextBox 5"/>
          <p:cNvSpPr txBox="1"/>
          <p:nvPr/>
        </p:nvSpPr>
        <p:spPr>
          <a:xfrm>
            <a:off x="3276600" y="5231082"/>
            <a:ext cx="5562600" cy="132343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dirty="0" smtClean="0"/>
              <a:t>A member of an 18th-century group of French economists who believed that agriculture was the source of all wealth and that agricultural products should be highly priced. Advocating adherence to a supposed natural order of social institutions, they also stressed the necessity of free trade</a:t>
            </a:r>
            <a:endParaRPr lang="en-US" sz="1600" dirty="0"/>
          </a:p>
        </p:txBody>
      </p:sp>
    </p:spTree>
    <p:extLst>
      <p:ext uri="{BB962C8B-B14F-4D97-AF65-F5344CB8AC3E}">
        <p14:creationId xmlns:p14="http://schemas.microsoft.com/office/powerpoint/2010/main" val="4098386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6248400" cy="1143000"/>
          </a:xfrm>
        </p:spPr>
        <p:txBody>
          <a:bodyPr>
            <a:normAutofit/>
          </a:bodyPr>
          <a:lstStyle/>
          <a:p>
            <a:r>
              <a:rPr lang="en-US" dirty="0" smtClean="0">
                <a:solidFill>
                  <a:srgbClr val="FFFF00"/>
                </a:solidFill>
                <a:latin typeface="Freestyle Script" pitchFamily="66" charset="0"/>
              </a:rPr>
              <a:t>Reverend Thomas Malthus (1766-1834)</a:t>
            </a:r>
            <a:endParaRPr lang="en-US" dirty="0">
              <a:solidFill>
                <a:srgbClr val="FFFF00"/>
              </a:solidFill>
              <a:latin typeface="Freestyle Script" pitchFamily="66" charset="0"/>
            </a:endParaRPr>
          </a:p>
        </p:txBody>
      </p:sp>
      <p:sp>
        <p:nvSpPr>
          <p:cNvPr id="3" name="Content Placeholder 2"/>
          <p:cNvSpPr>
            <a:spLocks noGrp="1"/>
          </p:cNvSpPr>
          <p:nvPr>
            <p:ph idx="1"/>
          </p:nvPr>
        </p:nvSpPr>
        <p:spPr>
          <a:xfrm>
            <a:off x="457200" y="1066800"/>
            <a:ext cx="6490855" cy="5562600"/>
          </a:xfrm>
        </p:spPr>
        <p:txBody>
          <a:bodyPr>
            <a:normAutofit lnSpcReduction="10000"/>
          </a:bodyPr>
          <a:lstStyle/>
          <a:p>
            <a:r>
              <a:rPr lang="en-US" sz="2100" dirty="0" smtClean="0">
                <a:solidFill>
                  <a:schemeClr val="bg1"/>
                </a:solidFill>
                <a:latin typeface="Papyrus" pitchFamily="66" charset="0"/>
                <a:cs typeface="Kalinga" pitchFamily="34" charset="0"/>
              </a:rPr>
              <a:t>Like the </a:t>
            </a:r>
            <a:r>
              <a:rPr lang="en-US" sz="2100" dirty="0" err="1" smtClean="0">
                <a:solidFill>
                  <a:schemeClr val="bg1"/>
                </a:solidFill>
                <a:latin typeface="Papyrus" pitchFamily="66" charset="0"/>
                <a:cs typeface="Kalinga" pitchFamily="34" charset="0"/>
              </a:rPr>
              <a:t>Physiocrats</a:t>
            </a:r>
            <a:r>
              <a:rPr lang="en-US" sz="2100" dirty="0" smtClean="0">
                <a:solidFill>
                  <a:schemeClr val="bg1"/>
                </a:solidFill>
                <a:latin typeface="Papyrus" pitchFamily="66" charset="0"/>
                <a:cs typeface="Kalinga" pitchFamily="34" charset="0"/>
              </a:rPr>
              <a:t>, Malthus applied the notion of diminishing returns to agriculture. He stated: When acre has been added to acre till all the fertile land is occupied, the yearly increase of food must depend upon the melioration [improvement] of the land already in possession. This is a fund which, from the nature of all soils, instead of increasing, must be gradually decreasing</a:t>
            </a:r>
          </a:p>
          <a:p>
            <a:endParaRPr lang="en-US" sz="2100" dirty="0">
              <a:solidFill>
                <a:schemeClr val="bg1"/>
              </a:solidFill>
              <a:latin typeface="Papyrus" pitchFamily="66" charset="0"/>
              <a:cs typeface="Kalinga" pitchFamily="34" charset="0"/>
            </a:endParaRPr>
          </a:p>
          <a:p>
            <a:r>
              <a:rPr lang="en-US" sz="2100" dirty="0" smtClean="0">
                <a:solidFill>
                  <a:schemeClr val="bg1"/>
                </a:solidFill>
                <a:latin typeface="Papyrus" pitchFamily="66" charset="0"/>
                <a:cs typeface="Kalinga" pitchFamily="34" charset="0"/>
              </a:rPr>
              <a:t>Malthus introduced the idea when constructing his famous population theory. The theory argues that population grows geometrically, while food production can, at best, increase arithmetically. The eventual result is that the population outgrows its food supply, and people are forced to live at subsistence. The limits to food production stem from diminishing returns. </a:t>
            </a:r>
          </a:p>
          <a:p>
            <a:endParaRPr lang="en-US" sz="2100" dirty="0" smtClean="0">
              <a:solidFill>
                <a:schemeClr val="bg1"/>
              </a:solidFill>
              <a:latin typeface="Papyrus" pitchFamily="66" charset="0"/>
              <a:cs typeface="Kalinga" pitchFamily="34" charset="0"/>
            </a:endParaRPr>
          </a:p>
          <a:p>
            <a:endParaRPr lang="en-US" sz="2100" dirty="0">
              <a:solidFill>
                <a:schemeClr val="bg1"/>
              </a:solidFill>
              <a:latin typeface="Papyrus" pitchFamily="66" charset="0"/>
              <a:cs typeface="Kalinga"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8991" y="173182"/>
            <a:ext cx="2044507" cy="1731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0373" y="2385580"/>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3640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r>
              <a:rPr lang="en-US" sz="5400" dirty="0" smtClean="0">
                <a:solidFill>
                  <a:srgbClr val="7030A0"/>
                </a:solidFill>
                <a:latin typeface="Freestyle Script" pitchFamily="66" charset="0"/>
              </a:rPr>
              <a:t>In English Please?</a:t>
            </a:r>
            <a:endParaRPr lang="en-US" sz="5400" dirty="0">
              <a:solidFill>
                <a:srgbClr val="7030A0"/>
              </a:solidFill>
              <a:latin typeface="Freestyle Script" pitchFamily="66" charset="0"/>
            </a:endParaRPr>
          </a:p>
        </p:txBody>
      </p:sp>
      <p:sp>
        <p:nvSpPr>
          <p:cNvPr id="3" name="Content Placeholder 2"/>
          <p:cNvSpPr>
            <a:spLocks noGrp="1"/>
          </p:cNvSpPr>
          <p:nvPr>
            <p:ph idx="1"/>
          </p:nvPr>
        </p:nvSpPr>
        <p:spPr>
          <a:xfrm>
            <a:off x="457200" y="1600201"/>
            <a:ext cx="8229600" cy="3505200"/>
          </a:xfrm>
        </p:spPr>
        <p:txBody>
          <a:bodyPr>
            <a:normAutofit/>
          </a:bodyPr>
          <a:lstStyle/>
          <a:p>
            <a:pPr>
              <a:buFont typeface="Wingdings" pitchFamily="2" charset="2"/>
              <a:buChar char="v"/>
            </a:pPr>
            <a:r>
              <a:rPr lang="en-US" sz="2500" dirty="0" smtClean="0">
                <a:latin typeface="Papyrus" pitchFamily="66" charset="0"/>
              </a:rPr>
              <a:t>What he is trying to say is that..</a:t>
            </a:r>
          </a:p>
          <a:p>
            <a:pPr marL="0" indent="0">
              <a:buNone/>
            </a:pPr>
            <a:r>
              <a:rPr lang="en-US" sz="2500" dirty="0" smtClean="0">
                <a:latin typeface="Papyrus" pitchFamily="66" charset="0"/>
              </a:rPr>
              <a:t>Population grows Geometrically (assuming couples had two or more children)</a:t>
            </a:r>
          </a:p>
          <a:p>
            <a:pPr marL="0" indent="0">
              <a:buNone/>
            </a:pPr>
            <a:r>
              <a:rPr lang="en-US" sz="2500" dirty="0" smtClean="0">
                <a:latin typeface="Papyrus" pitchFamily="66" charset="0"/>
              </a:rPr>
              <a:t>2,4,8,16,32,64….</a:t>
            </a:r>
          </a:p>
          <a:p>
            <a:pPr marL="0" indent="0">
              <a:buNone/>
            </a:pPr>
            <a:r>
              <a:rPr lang="en-US" sz="2500" dirty="0" smtClean="0">
                <a:latin typeface="Papyrus" pitchFamily="66" charset="0"/>
              </a:rPr>
              <a:t>While capacity of land to produce food tended to increase arithmetically (the ability to cultivate more land was less rapid)</a:t>
            </a:r>
          </a:p>
          <a:p>
            <a:pPr marL="0" indent="0">
              <a:buNone/>
            </a:pPr>
            <a:r>
              <a:rPr lang="en-US" sz="2500" dirty="0" smtClean="0">
                <a:latin typeface="Papyrus" pitchFamily="66" charset="0"/>
              </a:rPr>
              <a:t>2,4,6,8,10,12</a:t>
            </a:r>
            <a:endParaRPr lang="en-US" sz="2500" dirty="0">
              <a:latin typeface="Papyrus" pitchFamily="66" charset="0"/>
            </a:endParaRPr>
          </a:p>
        </p:txBody>
      </p:sp>
      <p:sp>
        <p:nvSpPr>
          <p:cNvPr id="4" name="Rectangle 3"/>
          <p:cNvSpPr/>
          <p:nvPr/>
        </p:nvSpPr>
        <p:spPr>
          <a:xfrm>
            <a:off x="457200" y="5334000"/>
            <a:ext cx="5515805"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See a problem??</a:t>
            </a:r>
            <a:endParaRPr lang="en-US"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4267200"/>
            <a:ext cx="2466975"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253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724400" cy="792162"/>
          </a:xfrm>
        </p:spPr>
        <p:txBody>
          <a:bodyPr>
            <a:noAutofit/>
          </a:bodyPr>
          <a:lstStyle/>
          <a:p>
            <a:r>
              <a:rPr lang="en-US" sz="4800" dirty="0" smtClean="0">
                <a:solidFill>
                  <a:srgbClr val="FFFF00"/>
                </a:solidFill>
                <a:latin typeface="Freestyle Script" pitchFamily="66" charset="0"/>
              </a:rPr>
              <a:t>In Conclusion…</a:t>
            </a:r>
            <a:endParaRPr lang="en-US" sz="4800" dirty="0">
              <a:solidFill>
                <a:srgbClr val="FFFF00"/>
              </a:solidFill>
              <a:latin typeface="Freestyle Script" pitchFamily="66" charset="0"/>
            </a:endParaRPr>
          </a:p>
        </p:txBody>
      </p:sp>
      <p:sp>
        <p:nvSpPr>
          <p:cNvPr id="3" name="Content Placeholder 2"/>
          <p:cNvSpPr>
            <a:spLocks noGrp="1"/>
          </p:cNvSpPr>
          <p:nvPr>
            <p:ph idx="1"/>
          </p:nvPr>
        </p:nvSpPr>
        <p:spPr>
          <a:xfrm>
            <a:off x="457200" y="990600"/>
            <a:ext cx="8229600" cy="5135563"/>
          </a:xfrm>
        </p:spPr>
        <p:txBody>
          <a:bodyPr>
            <a:normAutofit/>
          </a:bodyPr>
          <a:lstStyle/>
          <a:p>
            <a:r>
              <a:rPr lang="en-US" sz="2500" dirty="0" smtClean="0">
                <a:solidFill>
                  <a:schemeClr val="bg1"/>
                </a:solidFill>
                <a:latin typeface="Papyrus" pitchFamily="66" charset="0"/>
              </a:rPr>
              <a:t>The inevitable conclusion is that population growth rate outstripped the capacity of land to provide food for the people. Therefore, creating starvation and famine. The theory was based upon what has become known as diminishing returns. </a:t>
            </a:r>
          </a:p>
          <a:p>
            <a:endParaRPr lang="en-US" sz="2500" dirty="0">
              <a:solidFill>
                <a:schemeClr val="bg1"/>
              </a:solidFill>
              <a:latin typeface="Papyrus" pitchFamily="66" charset="0"/>
            </a:endParaRPr>
          </a:p>
          <a:p>
            <a:endParaRPr lang="en-US" sz="2500" dirty="0" smtClean="0">
              <a:solidFill>
                <a:schemeClr val="bg1"/>
              </a:solidFill>
              <a:latin typeface="Papyrus" pitchFamily="66" charset="0"/>
            </a:endParaRPr>
          </a:p>
          <a:p>
            <a:pPr marL="0" indent="0">
              <a:buNone/>
            </a:pPr>
            <a:r>
              <a:rPr lang="en-US" sz="2500" dirty="0" smtClean="0">
                <a:solidFill>
                  <a:schemeClr val="bg1"/>
                </a:solidFill>
                <a:latin typeface="Papyrus" pitchFamily="66" charset="0"/>
              </a:rPr>
              <a:t>Here’s another way of explaining this:</a:t>
            </a:r>
          </a:p>
          <a:p>
            <a:pPr marL="0" indent="0">
              <a:buNone/>
            </a:pPr>
            <a:r>
              <a:rPr lang="en-US" sz="2500" dirty="0">
                <a:solidFill>
                  <a:schemeClr val="bg1"/>
                </a:solidFill>
                <a:latin typeface="Papyrus" pitchFamily="66" charset="0"/>
              </a:rPr>
              <a:t>http://www.youtube.com/watch?v=MtuCPRlTl38</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2819399"/>
            <a:ext cx="2847975" cy="3691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2942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600" dirty="0" smtClean="0">
                <a:solidFill>
                  <a:srgbClr val="7030A0"/>
                </a:solidFill>
                <a:latin typeface="Freestyle Script" pitchFamily="66" charset="0"/>
              </a:rPr>
              <a:t>So Does It Work?     Yes And No</a:t>
            </a:r>
            <a:endParaRPr lang="en-US" sz="4600" dirty="0">
              <a:solidFill>
                <a:srgbClr val="7030A0"/>
              </a:solidFill>
              <a:latin typeface="Freestyle Script" pitchFamily="66" charset="0"/>
            </a:endParaRPr>
          </a:p>
        </p:txBody>
      </p:sp>
      <p:sp>
        <p:nvSpPr>
          <p:cNvPr id="3" name="Content Placeholder 2"/>
          <p:cNvSpPr>
            <a:spLocks noGrp="1"/>
          </p:cNvSpPr>
          <p:nvPr>
            <p:ph idx="1"/>
          </p:nvPr>
        </p:nvSpPr>
        <p:spPr>
          <a:xfrm>
            <a:off x="457200" y="1600200"/>
            <a:ext cx="5334000" cy="4525963"/>
          </a:xfrm>
        </p:spPr>
        <p:txBody>
          <a:bodyPr>
            <a:normAutofit fontScale="92500"/>
          </a:bodyPr>
          <a:lstStyle/>
          <a:p>
            <a:pPr marL="0" indent="0">
              <a:buNone/>
            </a:pPr>
            <a:r>
              <a:rPr lang="en-US" sz="2500" dirty="0" smtClean="0">
                <a:latin typeface="Papyrus" pitchFamily="66" charset="0"/>
              </a:rPr>
              <a:t>According to </a:t>
            </a:r>
            <a:r>
              <a:rPr lang="en-US" sz="2500" dirty="0" err="1" smtClean="0">
                <a:latin typeface="Papyrus" pitchFamily="66" charset="0"/>
              </a:rPr>
              <a:t>Malthu’s</a:t>
            </a:r>
            <a:r>
              <a:rPr lang="en-US" sz="2500" dirty="0" smtClean="0">
                <a:latin typeface="Papyrus" pitchFamily="66" charset="0"/>
              </a:rPr>
              <a:t> law, by now the all population would be gone or starving, but. Has the population of the world or regions show signs of cataclysmic famine?</a:t>
            </a:r>
          </a:p>
          <a:p>
            <a:pPr marL="0" indent="0">
              <a:buNone/>
            </a:pPr>
            <a:r>
              <a:rPr lang="en-US" sz="2500" dirty="0" smtClean="0">
                <a:latin typeface="Papyrus" pitchFamily="66" charset="0"/>
              </a:rPr>
              <a:t>On a global scale one has to conclude not. </a:t>
            </a:r>
          </a:p>
          <a:p>
            <a:pPr marL="0" indent="0">
              <a:buNone/>
            </a:pPr>
            <a:r>
              <a:rPr lang="en-US" sz="2500" dirty="0" smtClean="0">
                <a:latin typeface="Papyrus" pitchFamily="66" charset="0"/>
              </a:rPr>
              <a:t>The technological changes that have enabled the development of improved </a:t>
            </a:r>
            <a:r>
              <a:rPr lang="en-US" sz="2500" dirty="0" err="1" smtClean="0">
                <a:latin typeface="Papyrus" pitchFamily="66" charset="0"/>
              </a:rPr>
              <a:t>fertiliser</a:t>
            </a:r>
            <a:r>
              <a:rPr lang="en-US" sz="2500" dirty="0" smtClean="0">
                <a:latin typeface="Papyrus" pitchFamily="66" charset="0"/>
              </a:rPr>
              <a:t> and pesticides and more sophisticated machinery generally ensured that agricultural yields have increased dramatically. </a:t>
            </a:r>
            <a:endParaRPr lang="en-US" sz="2500" dirty="0">
              <a:latin typeface="Papyrus" pitchFamily="66"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0091" y="3581400"/>
            <a:ext cx="3635997" cy="2723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1450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562600" cy="1143000"/>
          </a:xfrm>
        </p:spPr>
        <p:txBody>
          <a:bodyPr>
            <a:normAutofit/>
          </a:bodyPr>
          <a:lstStyle/>
          <a:p>
            <a:r>
              <a:rPr lang="en-US" sz="4800" dirty="0" smtClean="0">
                <a:solidFill>
                  <a:srgbClr val="FFFF00"/>
                </a:solidFill>
                <a:latin typeface="Freestyle Script" pitchFamily="66" charset="0"/>
              </a:rPr>
              <a:t>The Flaws…</a:t>
            </a:r>
            <a:endParaRPr lang="en-US" sz="4800" dirty="0">
              <a:solidFill>
                <a:srgbClr val="FFFF00"/>
              </a:solidFill>
              <a:latin typeface="Freestyle Script" pitchFamily="66" charset="0"/>
            </a:endParaRPr>
          </a:p>
        </p:txBody>
      </p:sp>
      <p:sp>
        <p:nvSpPr>
          <p:cNvPr id="3" name="Content Placeholder 2"/>
          <p:cNvSpPr>
            <a:spLocks noGrp="1"/>
          </p:cNvSpPr>
          <p:nvPr>
            <p:ph idx="1"/>
          </p:nvPr>
        </p:nvSpPr>
        <p:spPr>
          <a:xfrm>
            <a:off x="457200" y="1219200"/>
            <a:ext cx="7162800" cy="5410200"/>
          </a:xfrm>
        </p:spPr>
        <p:txBody>
          <a:bodyPr>
            <a:normAutofit lnSpcReduction="10000"/>
          </a:bodyPr>
          <a:lstStyle/>
          <a:p>
            <a:pPr marL="0" indent="0">
              <a:buNone/>
            </a:pPr>
            <a:r>
              <a:rPr lang="en-US" sz="2200" dirty="0" smtClean="0">
                <a:solidFill>
                  <a:schemeClr val="bg1"/>
                </a:solidFill>
                <a:latin typeface="Papyrus" pitchFamily="66" charset="0"/>
              </a:rPr>
              <a:t>Diminishing </a:t>
            </a:r>
            <a:r>
              <a:rPr lang="en-US" sz="2200" dirty="0">
                <a:solidFill>
                  <a:schemeClr val="bg1"/>
                </a:solidFill>
                <a:latin typeface="Papyrus" pitchFamily="66" charset="0"/>
              </a:rPr>
              <a:t>Returns occurs in the </a:t>
            </a:r>
            <a:endParaRPr lang="en-US" sz="2200" dirty="0" smtClean="0">
              <a:solidFill>
                <a:schemeClr val="bg1"/>
              </a:solidFill>
              <a:latin typeface="Papyrus" pitchFamily="66" charset="0"/>
            </a:endParaRPr>
          </a:p>
          <a:p>
            <a:pPr marL="0" indent="0">
              <a:buNone/>
            </a:pPr>
            <a:r>
              <a:rPr lang="en-US" sz="2200" dirty="0" smtClean="0">
                <a:solidFill>
                  <a:schemeClr val="bg1"/>
                </a:solidFill>
                <a:latin typeface="Papyrus" pitchFamily="66" charset="0"/>
              </a:rPr>
              <a:t>short </a:t>
            </a:r>
            <a:r>
              <a:rPr lang="en-US" sz="2200" dirty="0">
                <a:solidFill>
                  <a:schemeClr val="bg1"/>
                </a:solidFill>
                <a:latin typeface="Papyrus" pitchFamily="66" charset="0"/>
              </a:rPr>
              <a:t>run when one factor is fixed </a:t>
            </a:r>
            <a:endParaRPr lang="en-US" sz="2200" dirty="0" smtClean="0">
              <a:solidFill>
                <a:schemeClr val="bg1"/>
              </a:solidFill>
              <a:latin typeface="Papyrus" pitchFamily="66" charset="0"/>
            </a:endParaRPr>
          </a:p>
          <a:p>
            <a:pPr marL="0" indent="0">
              <a:buNone/>
            </a:pPr>
            <a:r>
              <a:rPr lang="en-US" sz="2200" dirty="0" smtClean="0">
                <a:solidFill>
                  <a:schemeClr val="bg1"/>
                </a:solidFill>
                <a:latin typeface="Papyrus" pitchFamily="66" charset="0"/>
              </a:rPr>
              <a:t>(</a:t>
            </a:r>
            <a:r>
              <a:rPr lang="en-US" sz="2200" dirty="0">
                <a:solidFill>
                  <a:schemeClr val="bg1"/>
                </a:solidFill>
                <a:latin typeface="Papyrus" pitchFamily="66" charset="0"/>
              </a:rPr>
              <a:t>e.g. Capital)</a:t>
            </a:r>
          </a:p>
          <a:p>
            <a:pPr marL="0" indent="0">
              <a:buNone/>
            </a:pPr>
            <a:endParaRPr lang="en-US" sz="2200" dirty="0">
              <a:solidFill>
                <a:schemeClr val="bg1"/>
              </a:solidFill>
              <a:latin typeface="Papyrus" pitchFamily="66" charset="0"/>
            </a:endParaRPr>
          </a:p>
          <a:p>
            <a:pPr marL="0" indent="0">
              <a:buNone/>
            </a:pPr>
            <a:r>
              <a:rPr lang="en-US" sz="2200" dirty="0" smtClean="0">
                <a:solidFill>
                  <a:schemeClr val="bg1"/>
                </a:solidFill>
                <a:latin typeface="Papyrus" pitchFamily="66" charset="0"/>
              </a:rPr>
              <a:t>Why </a:t>
            </a:r>
            <a:r>
              <a:rPr lang="en-US" sz="2200" dirty="0">
                <a:solidFill>
                  <a:schemeClr val="bg1"/>
                </a:solidFill>
                <a:latin typeface="Papyrus" pitchFamily="66" charset="0"/>
              </a:rPr>
              <a:t>does diminishing returns occur?</a:t>
            </a:r>
          </a:p>
          <a:p>
            <a:endParaRPr lang="en-US" sz="2200" dirty="0">
              <a:solidFill>
                <a:schemeClr val="bg1"/>
              </a:solidFill>
              <a:latin typeface="Papyrus" pitchFamily="66" charset="0"/>
            </a:endParaRPr>
          </a:p>
          <a:p>
            <a:pPr marL="0" indent="0">
              <a:buNone/>
            </a:pPr>
            <a:r>
              <a:rPr lang="en-US" sz="2200" dirty="0">
                <a:solidFill>
                  <a:schemeClr val="bg1"/>
                </a:solidFill>
                <a:latin typeface="Papyrus" pitchFamily="66" charset="0"/>
              </a:rPr>
              <a:t>This is because, if capital is fixed, </a:t>
            </a:r>
            <a:endParaRPr lang="en-US" sz="2200" dirty="0" smtClean="0">
              <a:solidFill>
                <a:schemeClr val="bg1"/>
              </a:solidFill>
              <a:latin typeface="Papyrus" pitchFamily="66" charset="0"/>
            </a:endParaRPr>
          </a:p>
          <a:p>
            <a:pPr marL="0" indent="0">
              <a:buNone/>
            </a:pPr>
            <a:r>
              <a:rPr lang="en-US" sz="2200" dirty="0" smtClean="0">
                <a:solidFill>
                  <a:schemeClr val="bg1"/>
                </a:solidFill>
                <a:latin typeface="Papyrus" pitchFamily="66" charset="0"/>
              </a:rPr>
              <a:t>extra </a:t>
            </a:r>
            <a:r>
              <a:rPr lang="en-US" sz="2200" dirty="0">
                <a:solidFill>
                  <a:schemeClr val="bg1"/>
                </a:solidFill>
                <a:latin typeface="Papyrus" pitchFamily="66" charset="0"/>
              </a:rPr>
              <a:t>workers will eventually get in each other’s way as they attempt to increase production. E.g. think about the effectiveness of extra workers in a small café. If more workers are employed, production could increase but more and more slowly. However, there are only so many chopping boards and space to make sandwiches. An extra worker may just struggle to find a space to make </a:t>
            </a:r>
            <a:r>
              <a:rPr lang="en-US" sz="2200" dirty="0" smtClean="0">
                <a:solidFill>
                  <a:schemeClr val="bg1"/>
                </a:solidFill>
                <a:latin typeface="Papyrus" pitchFamily="66" charset="0"/>
              </a:rPr>
              <a:t>sandwiches.</a:t>
            </a:r>
            <a:endParaRPr lang="en-US" sz="2200" dirty="0">
              <a:solidFill>
                <a:schemeClr val="bg1"/>
              </a:solidFill>
              <a:latin typeface="Papyrus" pitchFamily="66" charset="0"/>
            </a:endParaRPr>
          </a:p>
          <a:p>
            <a:endParaRPr lang="en-US" sz="2200" dirty="0">
              <a:solidFill>
                <a:schemeClr val="bg1"/>
              </a:solidFill>
              <a:latin typeface="Papyrus" pitchFamily="66"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319212"/>
            <a:ext cx="3810000" cy="233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5030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200" dirty="0" smtClean="0">
                <a:solidFill>
                  <a:srgbClr val="002060"/>
                </a:solidFill>
                <a:latin typeface="Freestyle Script" pitchFamily="66" charset="0"/>
              </a:rPr>
              <a:t>Other People Who Used The Diminishing Law Of Returns </a:t>
            </a:r>
            <a:endParaRPr lang="en-US" sz="4200" dirty="0">
              <a:solidFill>
                <a:srgbClr val="002060"/>
              </a:solidFill>
              <a:latin typeface="Freestyle Script" pitchFamily="66" charset="0"/>
            </a:endParaRPr>
          </a:p>
        </p:txBody>
      </p:sp>
      <p:sp>
        <p:nvSpPr>
          <p:cNvPr id="3" name="Content Placeholder 2"/>
          <p:cNvSpPr>
            <a:spLocks noGrp="1"/>
          </p:cNvSpPr>
          <p:nvPr>
            <p:ph idx="1"/>
          </p:nvPr>
        </p:nvSpPr>
        <p:spPr>
          <a:xfrm>
            <a:off x="457200" y="1600200"/>
            <a:ext cx="6248400" cy="4525963"/>
          </a:xfrm>
        </p:spPr>
        <p:txBody>
          <a:bodyPr>
            <a:normAutofit fontScale="70000" lnSpcReduction="20000"/>
          </a:bodyPr>
          <a:lstStyle/>
          <a:p>
            <a:r>
              <a:rPr lang="en-US" dirty="0">
                <a:latin typeface="Papyrus" pitchFamily="66" charset="0"/>
              </a:rPr>
              <a:t>David Ricardo (1772-1823), another classical economist and close friend of Malthus, also contributed to developing the law of diminishing returns. Referring to it as the "intensive margin of cultivation," Ricardo demonstrated how the addition of labor and capital to a fixed piece of land would yield successively smaller increases in output. In the absence of diminishing </a:t>
            </a:r>
            <a:r>
              <a:rPr lang="en-US" dirty="0" smtClean="0">
                <a:latin typeface="Papyrus" pitchFamily="66" charset="0"/>
              </a:rPr>
              <a:t>returns, you </a:t>
            </a:r>
            <a:r>
              <a:rPr lang="en-US" dirty="0">
                <a:latin typeface="Papyrus" pitchFamily="66" charset="0"/>
              </a:rPr>
              <a:t>could grow the world's food supply in a flower pot. Ricardo used diminishing returns to explain his theory of rent. If prices for agricultural output are based on the cost of producing on the most intensively used land, the surplus accruing to less intensively used land becomes rent for the land owner</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1740765"/>
            <a:ext cx="2281238" cy="2983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9150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Citations</a:t>
            </a:r>
            <a:endParaRPr lang="en-US" dirty="0"/>
          </a:p>
        </p:txBody>
      </p:sp>
      <p:sp>
        <p:nvSpPr>
          <p:cNvPr id="3" name="Content Placeholder 2"/>
          <p:cNvSpPr>
            <a:spLocks noGrp="1"/>
          </p:cNvSpPr>
          <p:nvPr>
            <p:ph idx="1"/>
          </p:nvPr>
        </p:nvSpPr>
        <p:spPr/>
        <p:txBody>
          <a:bodyPr>
            <a:normAutofit/>
          </a:bodyPr>
          <a:lstStyle/>
          <a:p>
            <a:r>
              <a:rPr lang="en-US" sz="3000" dirty="0">
                <a:latin typeface="Freestyle Script" pitchFamily="66" charset="0"/>
                <a:hlinkClick r:id="rId2"/>
              </a:rPr>
              <a:t>http://</a:t>
            </a:r>
            <a:r>
              <a:rPr lang="en-US" sz="3000" dirty="0" smtClean="0">
                <a:latin typeface="Freestyle Script" pitchFamily="66" charset="0"/>
                <a:hlinkClick r:id="rId2"/>
              </a:rPr>
              <a:t>glencoe.mcgraw-hill.com/sites/0025694212/student_view0/chapter8/origin_of_the_idea.html</a:t>
            </a:r>
            <a:endParaRPr lang="en-US" sz="3000" dirty="0" smtClean="0">
              <a:latin typeface="Freestyle Script" pitchFamily="66" charset="0"/>
            </a:endParaRPr>
          </a:p>
          <a:p>
            <a:r>
              <a:rPr lang="en-US" sz="3000" dirty="0">
                <a:latin typeface="Freestyle Script" pitchFamily="66" charset="0"/>
                <a:hlinkClick r:id="rId3"/>
              </a:rPr>
              <a:t>http://</a:t>
            </a:r>
            <a:r>
              <a:rPr lang="en-US" sz="3000" dirty="0" smtClean="0">
                <a:latin typeface="Freestyle Script" pitchFamily="66" charset="0"/>
                <a:hlinkClick r:id="rId3"/>
              </a:rPr>
              <a:t>www.economicshelp.org/microessays/costs/diminishing-returns.html</a:t>
            </a:r>
            <a:endParaRPr lang="en-US" sz="3000" dirty="0" smtClean="0">
              <a:latin typeface="Freestyle Script" pitchFamily="66" charset="0"/>
            </a:endParaRPr>
          </a:p>
          <a:p>
            <a:r>
              <a:rPr lang="en-US" sz="3000" dirty="0">
                <a:latin typeface="Freestyle Script" pitchFamily="66" charset="0"/>
              </a:rPr>
              <a:t>http://suit-n-tie.hubpages.com/hub/understanding-diminishing-returns</a:t>
            </a:r>
          </a:p>
        </p:txBody>
      </p:sp>
    </p:spTree>
    <p:extLst>
      <p:ext uri="{BB962C8B-B14F-4D97-AF65-F5344CB8AC3E}">
        <p14:creationId xmlns:p14="http://schemas.microsoft.com/office/powerpoint/2010/main" val="2250622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733</Words>
  <Application>Microsoft Office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The Law of Diminishing Returns</vt:lpstr>
      <vt:lpstr>The Beginnings of the Theory…</vt:lpstr>
      <vt:lpstr>Reverend Thomas Malthus (1766-1834)</vt:lpstr>
      <vt:lpstr>In English Please?</vt:lpstr>
      <vt:lpstr>In Conclusion…</vt:lpstr>
      <vt:lpstr>So Does It Work?     Yes And No</vt:lpstr>
      <vt:lpstr>The Flaws…</vt:lpstr>
      <vt:lpstr>Other People Who Used The Diminishing Law Of Returns </vt:lpstr>
      <vt:lpstr>Citations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Law of Diminishing Returns</dc:title>
  <dc:creator>NPCSD</dc:creator>
  <cp:lastModifiedBy>NPCSD</cp:lastModifiedBy>
  <cp:revision>17</cp:revision>
  <dcterms:created xsi:type="dcterms:W3CDTF">2013-03-20T23:18:16Z</dcterms:created>
  <dcterms:modified xsi:type="dcterms:W3CDTF">2013-05-07T17:37:24Z</dcterms:modified>
</cp:coreProperties>
</file>