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14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2.xml" ContentType="application/vnd.openxmlformats-officedocument.presentationml.slide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3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Default Extension="jpeg" ContentType="image/jpeg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09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72" r:id="rId9"/>
    <p:sldId id="273" r:id="rId10"/>
    <p:sldId id="275" r:id="rId11"/>
    <p:sldId id="276" r:id="rId12"/>
    <p:sldId id="268" r:id="rId13"/>
    <p:sldId id="269" r:id="rId14"/>
    <p:sldId id="270" r:id="rId15"/>
    <p:sldId id="271" r:id="rId16"/>
    <p:sldId id="274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2D6DA-EFEB-7640-9CC5-F6F0E746ABC0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388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AE02D-80D5-C44A-994A-67DBB96DA3A9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2DED2-37A8-3C4C-9DE1-98B0F8C162DA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E9D9-695E-014E-BA46-BD6F94316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47298-894C-4A41-89D5-128B38742EBC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96F49-F968-4444-B9C7-A202D6D89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01D22-C217-2D40-AA2B-3DCA9C2A20D2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00C72-ECA0-AA4B-A260-A5AE7F18D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EE0C2-2EEC-3245-AE9D-2014CC7B9C34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C0886-D1BC-D242-9C21-D947E1652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FB689-5C65-EE4B-ACA7-01DC07A7EC9A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87937-DFB7-394F-A4D9-10C0F0965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386DB-5611-B84B-AA4B-E6DCCFAD037F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115E5-4571-0A4C-AC3D-CF8646814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6BE55-623F-C04A-97F2-53B1D07A1834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922C0-066E-7F43-93EC-52B4B841D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Rectangle 7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Rectangle 9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A50A-184C-C142-8091-A374D2C31C42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2FAAF-81A7-704D-8A33-3060E1EC0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A4D53-31F6-8144-902C-801B4C7CDC30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72CD9-359B-E040-B035-F8097266F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97377-79B4-844A-B920-3B7E2DF028F9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47907-4990-9349-9581-00E7284E2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22666-7304-7F4D-8984-F0D8D011E95F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273BA-BCC6-CB44-B326-4C5F8130D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2775" y="582613"/>
            <a:ext cx="791845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89013" y="2044700"/>
            <a:ext cx="7165975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388"/>
            <a:ext cx="1600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latin typeface="Century Gothic" charset="0"/>
              </a:defRPr>
            </a:lvl1pPr>
          </a:lstStyle>
          <a:p>
            <a:pPr>
              <a:defRPr/>
            </a:pPr>
            <a:fld id="{7D259DB9-CD7C-CB4B-BB39-A12F22D03885}" type="datetime1">
              <a:rPr lang="en-US"/>
              <a:pPr>
                <a:defRPr/>
              </a:pPr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038" y="6275388"/>
            <a:ext cx="56435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388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Century Gothic" charset="0"/>
              </a:defRPr>
            </a:lvl1pPr>
          </a:lstStyle>
          <a:p>
            <a:pPr>
              <a:defRPr/>
            </a:pPr>
            <a:fld id="{E7A986E1-1BE1-4E4E-9AA4-3208C32BF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10" r:id="rId1"/>
    <p:sldLayoutId id="2147484000" r:id="rId2"/>
    <p:sldLayoutId id="2147484011" r:id="rId3"/>
    <p:sldLayoutId id="2147484012" r:id="rId4"/>
    <p:sldLayoutId id="2147484001" r:id="rId5"/>
    <p:sldLayoutId id="2147484013" r:id="rId6"/>
    <p:sldLayoutId id="2147484002" r:id="rId7"/>
    <p:sldLayoutId id="2147484003" r:id="rId8"/>
    <p:sldLayoutId id="2147484004" r:id="rId9"/>
    <p:sldLayoutId id="2147484005" r:id="rId10"/>
    <p:sldLayoutId id="2147484006" r:id="rId11"/>
    <p:sldLayoutId id="2147484007" r:id="rId12"/>
    <p:sldLayoutId id="2147484008" r:id="rId13"/>
    <p:sldLayoutId id="214748400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 2" charset="2"/>
        <a:buChar char="Ü"/>
        <a:defRPr sz="2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5800" indent="-336550" algn="l" rtl="0" eaLnBrk="0" fontAlgn="base" hangingPunct="0">
        <a:spcBef>
          <a:spcPct val="20000"/>
        </a:spcBef>
        <a:spcAft>
          <a:spcPct val="0"/>
        </a:spcAft>
        <a:buClr>
          <a:srgbClr val="949FBF"/>
        </a:buClr>
        <a:buSzPct val="90000"/>
        <a:buFont typeface="Wingdings 2" charset="2"/>
        <a:buChar char="Ü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035050" indent="-3492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 2" charset="2"/>
        <a:buChar char="Ü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371600" indent="-336550" algn="l" rtl="0" eaLnBrk="0" fontAlgn="base" hangingPunct="0">
        <a:spcBef>
          <a:spcPct val="20000"/>
        </a:spcBef>
        <a:spcAft>
          <a:spcPct val="0"/>
        </a:spcAft>
        <a:buClr>
          <a:srgbClr val="949FBF"/>
        </a:buClr>
        <a:buSzPct val="90000"/>
        <a:buFont typeface="Wingdings 2" charset="2"/>
        <a:buChar char="Ü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720850" indent="-3492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 2" charset="2"/>
        <a:buChar char="Ü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llegeboard.com/prod_downloads/ap/students/economics/ap07_sg_micro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775"/>
            <a:ext cx="8513762" cy="2728913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When to Hire and When to Fire?</a:t>
            </a:r>
          </a:p>
        </p:txBody>
      </p:sp>
      <p:sp>
        <p:nvSpPr>
          <p:cNvPr id="16387" name="Subtitle 2"/>
          <p:cNvSpPr>
            <a:spLocks noGrp="1"/>
          </p:cNvSpPr>
          <p:nvPr>
            <p:ph type="subTitle" idx="1"/>
          </p:nvPr>
        </p:nvSpPr>
        <p:spPr>
          <a:xfrm>
            <a:off x="306388" y="4419600"/>
            <a:ext cx="4683125" cy="1344613"/>
          </a:xfrm>
        </p:spPr>
        <p:txBody>
          <a:bodyPr/>
          <a:lstStyle/>
          <a:p>
            <a:pPr eaLnBrk="1" hangingPunct="1"/>
            <a:r>
              <a:rPr lang="en-US"/>
              <a:t>Andrew Philipp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Placeholder 5"/>
          <p:cNvSpPr>
            <a:spLocks noGrp="1"/>
          </p:cNvSpPr>
          <p:nvPr>
            <p:ph type="body" sz="half" idx="2"/>
          </p:nvPr>
        </p:nvSpPr>
        <p:spPr>
          <a:xfrm>
            <a:off x="631825" y="914400"/>
            <a:ext cx="3657600" cy="5410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z="3600">
                <a:solidFill>
                  <a:schemeClr val="tx2"/>
                </a:solidFill>
              </a:rPr>
              <a:t>If the demand for the product increases in the </a:t>
            </a:r>
            <a:r>
              <a:rPr lang="en-US" sz="3600">
                <a:solidFill>
                  <a:srgbClr val="BF2B2B"/>
                </a:solidFill>
              </a:rPr>
              <a:t>product market </a:t>
            </a:r>
            <a:r>
              <a:rPr lang="en-US" sz="3600">
                <a:solidFill>
                  <a:schemeClr val="tx2"/>
                </a:solidFill>
              </a:rPr>
              <a:t>the demand curve shifts to the right, causing points </a:t>
            </a:r>
            <a:r>
              <a:rPr lang="en-US" sz="3600">
                <a:solidFill>
                  <a:srgbClr val="BF2B2B"/>
                </a:solidFill>
              </a:rPr>
              <a:t>P</a:t>
            </a:r>
            <a:r>
              <a:rPr lang="en-US" sz="3600">
                <a:solidFill>
                  <a:schemeClr val="tx2"/>
                </a:solidFill>
              </a:rPr>
              <a:t> and </a:t>
            </a:r>
            <a:r>
              <a:rPr lang="en-US" sz="3600">
                <a:solidFill>
                  <a:srgbClr val="BF2B2B"/>
                </a:solidFill>
              </a:rPr>
              <a:t>Q</a:t>
            </a:r>
            <a:r>
              <a:rPr lang="en-US" sz="3600">
                <a:solidFill>
                  <a:schemeClr val="tx2"/>
                </a:solidFill>
              </a:rPr>
              <a:t> shift</a:t>
            </a:r>
          </a:p>
          <a:p>
            <a:pPr eaLnBrk="1" hangingPunct="1">
              <a:lnSpc>
                <a:spcPct val="80000"/>
              </a:lnSpc>
            </a:pPr>
            <a:endParaRPr lang="en-US" sz="1300"/>
          </a:p>
        </p:txBody>
      </p:sp>
      <p:pic>
        <p:nvPicPr>
          <p:cNvPr id="25603" name="Picture 2" descr="http://upload.wikimedia.org/wikipedia/commons/thumb/7/7a/Supply-and-demand.svg/240px-Supply-and-demand.sv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219200"/>
            <a:ext cx="4267200" cy="4643438"/>
          </a:xfrm>
          <a:noFill/>
        </p:spPr>
      </p:pic>
      <p:sp>
        <p:nvSpPr>
          <p:cNvPr id="7" name="TextBox 6"/>
          <p:cNvSpPr txBox="1"/>
          <p:nvPr/>
        </p:nvSpPr>
        <p:spPr>
          <a:xfrm>
            <a:off x="4914900" y="685800"/>
            <a:ext cx="35433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5"/>
                </a:solidFill>
                <a:cs typeface="+mn-cs"/>
              </a:rPr>
              <a:t>Product 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381000"/>
            <a:ext cx="3657600" cy="55626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tx2"/>
                </a:solidFill>
              </a:rPr>
              <a:t>Because the quantity increases in the product market the </a:t>
            </a:r>
            <a:r>
              <a:rPr lang="en-US" sz="3600" smtClean="0">
                <a:solidFill>
                  <a:srgbClr val="BF2B2B"/>
                </a:solidFill>
              </a:rPr>
              <a:t>derived demand </a:t>
            </a:r>
            <a:r>
              <a:rPr lang="en-US" sz="3600" smtClean="0">
                <a:solidFill>
                  <a:schemeClr val="tx2"/>
                </a:solidFill>
              </a:rPr>
              <a:t>in the </a:t>
            </a:r>
            <a:r>
              <a:rPr lang="en-US" sz="3600" smtClean="0">
                <a:solidFill>
                  <a:srgbClr val="BF2B2B"/>
                </a:solidFill>
              </a:rPr>
              <a:t>resource market </a:t>
            </a:r>
            <a:r>
              <a:rPr lang="en-US" sz="3600" smtClean="0">
                <a:solidFill>
                  <a:schemeClr val="tx2"/>
                </a:solidFill>
              </a:rPr>
              <a:t>for labor increases  </a:t>
            </a:r>
          </a:p>
        </p:txBody>
      </p:sp>
      <p:pic>
        <p:nvPicPr>
          <p:cNvPr id="26627" name="Picture 2" descr="http://upload.wikimedia.org/wikipedia/commons/thumb/7/7a/Supply-and-demand.svg/240px-Supply-and-demand.sv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495800" y="1371600"/>
            <a:ext cx="4429125" cy="4429125"/>
          </a:xfrm>
          <a:noFill/>
        </p:spPr>
      </p:pic>
      <p:sp>
        <p:nvSpPr>
          <p:cNvPr id="6" name="TextBox 5"/>
          <p:cNvSpPr txBox="1"/>
          <p:nvPr/>
        </p:nvSpPr>
        <p:spPr>
          <a:xfrm>
            <a:off x="4667250" y="609600"/>
            <a:ext cx="382905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accent5"/>
                </a:solidFill>
                <a:cs typeface="+mn-cs"/>
              </a:rPr>
              <a:t>Resource Market </a:t>
            </a:r>
          </a:p>
          <a:p>
            <a:pPr>
              <a:defRPr/>
            </a:pPr>
            <a:r>
              <a:rPr lang="en-US" sz="2000" dirty="0">
                <a:solidFill>
                  <a:schemeClr val="accent5"/>
                </a:solidFill>
                <a:cs typeface="+mn-cs"/>
              </a:rPr>
              <a:t>			(Labor)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hlinkClick r:id="rId2"/>
              </a:rPr>
              <a:t>2007 AP FRQ</a:t>
            </a:r>
            <a:endParaRPr lang="en-US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accent1"/>
                </a:solidFill>
              </a:rPr>
              <a:t>Questions-</a:t>
            </a:r>
            <a:r>
              <a:rPr lang="en-US">
                <a:solidFill>
                  <a:schemeClr val="tx2"/>
                </a:solidFill>
              </a:rPr>
              <a:t>http://www.collegeboard.com/prod_downloads/ap/students/economics/ap07_frq_Microeconomics.pdf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>
                <a:solidFill>
                  <a:schemeClr val="accent1"/>
                </a:solidFill>
              </a:rPr>
              <a:t>Answer-</a:t>
            </a:r>
            <a:r>
              <a:rPr lang="en-US">
                <a:solidFill>
                  <a:schemeClr val="tx2"/>
                </a:solidFill>
              </a:rPr>
              <a:t>http://www.collegeboard.com/prod_downloads/ap/students/economics/ap07_sg_micro.pdf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1219200" y="762000"/>
            <a:ext cx="66294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FFAF03"/>
                </a:solidFill>
                <a:latin typeface="Century Gothic" charset="0"/>
              </a:rPr>
              <a:t>1) The profit maximizing rule for determining the most profitable number of workers to hire is:</a:t>
            </a:r>
          </a:p>
          <a:p>
            <a:pPr>
              <a:buFontTx/>
              <a:buAutoNum type="alphaUcPeriod"/>
            </a:pP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Marg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inal revenue = marginal cost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 	rule</a:t>
            </a:r>
            <a:endParaRPr lang="en-US" sz="2800" b="1">
              <a:solidFill>
                <a:schemeClr val="tx2"/>
              </a:solidFill>
              <a:latin typeface="Century Gothic" charset="0"/>
            </a:endParaRPr>
          </a:p>
          <a:p>
            <a:pPr>
              <a:buFontTx/>
              <a:buAutoNum type="alphaUcPeriod"/>
            </a:pP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Marginal revenue product =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 	marginal 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resource cost rule</a:t>
            </a:r>
          </a:p>
          <a:p>
            <a:pPr>
              <a:buFontTx/>
              <a:buAutoNum type="alphaUcPeriod"/>
            </a:pP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Marginal revenue = marginal profit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 	rule</a:t>
            </a:r>
            <a:endParaRPr lang="en-US" sz="2800" b="1">
              <a:solidFill>
                <a:schemeClr val="tx2"/>
              </a:solidFill>
              <a:latin typeface="Century Gothic" charset="0"/>
            </a:endParaRPr>
          </a:p>
          <a:p>
            <a:pPr>
              <a:buFontTx/>
              <a:buAutoNum type="alphaUcPeriod"/>
            </a:pP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Marginal resource cost = wage rule</a:t>
            </a:r>
            <a:endParaRPr lang="en-US" sz="2800">
              <a:solidFill>
                <a:schemeClr val="tx2"/>
              </a:solidFill>
              <a:latin typeface="Century 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1295400" y="838200"/>
            <a:ext cx="66294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FFAF03"/>
                </a:solidFill>
                <a:latin typeface="Century Gothic" charset="0"/>
              </a:rPr>
              <a:t>2) The marginal product of an output is the: </a:t>
            </a:r>
          </a:p>
          <a:p>
            <a:pPr>
              <a:buFontTx/>
              <a:buAutoNum type="alphaUcPeriod"/>
            </a:pP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the item that has less quality than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 	the 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other items of output</a:t>
            </a:r>
          </a:p>
          <a:p>
            <a:pPr>
              <a:buFontTx/>
              <a:buAutoNum type="alphaUcPeriod"/>
            </a:pP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the total ouput as an additional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 	worker 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is hired</a:t>
            </a:r>
          </a:p>
          <a:p>
            <a:pPr>
              <a:buFontTx/>
              <a:buAutoNum type="alphaUcPeriod"/>
            </a:pP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the total selling revenue as an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 	additional 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worker is hired</a:t>
            </a:r>
          </a:p>
          <a:p>
            <a:pPr>
              <a:buFontTx/>
              <a:buAutoNum type="alphaUcPeriod"/>
            </a:pP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the change in total output that is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 	produced 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when 1 additional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 	worker </a:t>
            </a:r>
            <a:r>
              <a:rPr lang="en-US" sz="2800" b="1">
                <a:solidFill>
                  <a:schemeClr val="tx2"/>
                </a:solidFill>
                <a:latin typeface="Century Gothic" charset="0"/>
              </a:rPr>
              <a:t>is hired.</a:t>
            </a:r>
            <a:endParaRPr lang="en-US" sz="2800">
              <a:solidFill>
                <a:schemeClr val="tx2"/>
              </a:solidFill>
              <a:latin typeface="Century 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1219200" y="685800"/>
            <a:ext cx="69342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  <a:latin typeface="Century Gothic" charset="0"/>
              </a:rPr>
              <a:t>3) The marginal resource cost is: </a:t>
            </a:r>
          </a:p>
          <a:p>
            <a:pPr>
              <a:buFontTx/>
              <a:buAutoNum type="alphaUcPeriod"/>
            </a:pP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The change in selling price as one</a:t>
            </a: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 	more </a:t>
            </a: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unit is sold.</a:t>
            </a:r>
          </a:p>
          <a:p>
            <a:pPr>
              <a:buFontTx/>
              <a:buAutoNum type="alphaUcPeriod"/>
            </a:pP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The change in revenue as the output</a:t>
            </a: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 	from </a:t>
            </a: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one more worker is sold.</a:t>
            </a:r>
          </a:p>
          <a:p>
            <a:pPr>
              <a:buFontTx/>
              <a:buAutoNum type="alphaUcPeriod"/>
            </a:pP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The cost of hiring all the workers</a:t>
            </a: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 	used </a:t>
            </a: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in the production of a product.</a:t>
            </a:r>
          </a:p>
          <a:p>
            <a:pPr>
              <a:buFontTx/>
              <a:buAutoNum type="alphaUcPeriod"/>
            </a:pP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The cost of hiring one more unit of</a:t>
            </a: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 	input</a:t>
            </a:r>
            <a:r>
              <a:rPr lang="en-US" sz="2800" b="1">
                <a:solidFill>
                  <a:srgbClr val="8D9AB3"/>
                </a:solidFill>
                <a:latin typeface="Century Gothic" charset="0"/>
              </a:rPr>
              <a:t>.</a:t>
            </a:r>
            <a:endParaRPr lang="en-US" sz="2800">
              <a:solidFill>
                <a:srgbClr val="8D9AB3"/>
              </a:solidFill>
              <a:latin typeface="Century 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Real World Links</a:t>
            </a:r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762000" y="1828800"/>
            <a:ext cx="75438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In Derived Demand-</a:t>
            </a:r>
          </a:p>
          <a:p>
            <a:r>
              <a:rPr lang="en-US">
                <a:solidFill>
                  <a:schemeClr val="tx2"/>
                </a:solidFill>
              </a:rPr>
              <a:t>http://www.nytimes.com/2011/09/10/business/economy/in-the-real-world-will-the-jobs-plan-make-a-difference.html?pagewanted=all</a:t>
            </a:r>
          </a:p>
          <a:p>
            <a:endParaRPr lang="en-US"/>
          </a:p>
          <a:p>
            <a:endParaRPr lang="en-US"/>
          </a:p>
          <a:p>
            <a:endParaRPr lang="en-US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http://www.forbes.com/sites/petercohan/2011/09/03/why-do-companies-hire/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4822825"/>
            <a:ext cx="8512175" cy="1446213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Main Idea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type="body" idx="1"/>
          </p:nvPr>
        </p:nvSpPr>
        <p:spPr>
          <a:xfrm>
            <a:off x="384175" y="3525838"/>
            <a:ext cx="4429125" cy="1271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>
                <a:solidFill>
                  <a:srgbClr val="FFAF03"/>
                </a:solidFill>
              </a:rPr>
              <a:t>Firms will keep hiring workers until the cost of hiring an additional worker equals the additional revenue made by that worker</a:t>
            </a:r>
          </a:p>
          <a:p>
            <a:pPr eaLnBrk="1" hangingPunct="1">
              <a:lnSpc>
                <a:spcPct val="80000"/>
              </a:lnSpc>
            </a:pPr>
            <a:endParaRPr lang="en-US" sz="2900">
              <a:solidFill>
                <a:srgbClr val="8D9AB3"/>
              </a:solidFill>
            </a:endParaRPr>
          </a:p>
        </p:txBody>
      </p:sp>
      <p:pic>
        <p:nvPicPr>
          <p:cNvPr id="6" name="Picture Placeholder 5" descr="A_worker_in_a_yellow_hardhat_who_is_driving_a_bulldozer_100331-024429-291060.jpg"/>
          <p:cNvPicPr>
            <a:picLocks noGrp="1" noChangeAspect="1"/>
          </p:cNvPicPr>
          <p:nvPr>
            <p:ph type="pic" idx="13"/>
          </p:nvPr>
        </p:nvPicPr>
        <p:blipFill>
          <a:blip r:embed="rId2"/>
          <a:srcRect t="-16319" b="-16319"/>
          <a:stretch>
            <a:fillRect/>
          </a:stretch>
        </p:blipFill>
        <p:spPr>
          <a:xfrm rot="21263043">
            <a:off x="5230813" y="260350"/>
            <a:ext cx="3433762" cy="4205288"/>
          </a:xfrm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Key Concepts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charset="2"/>
              <a:buNone/>
            </a:pPr>
            <a:r>
              <a:rPr lang="en-US">
                <a:solidFill>
                  <a:srgbClr val="FFAF03"/>
                </a:solidFill>
              </a:rPr>
              <a:t>Marginal Product of Labor (MPL)- </a:t>
            </a:r>
            <a:r>
              <a:rPr lang="en-US">
                <a:solidFill>
                  <a:srgbClr val="8D9AB3"/>
                </a:solidFill>
              </a:rPr>
              <a:t>The change in output resulting from employing an additional until of labor</a:t>
            </a:r>
            <a:r>
              <a:rPr lang="en-US">
                <a:solidFill>
                  <a:srgbClr val="FFAF03"/>
                </a:solidFill>
              </a:rPr>
              <a:t> </a:t>
            </a:r>
            <a:endParaRPr lang="en-US">
              <a:solidFill>
                <a:schemeClr val="accent1"/>
              </a:solidFill>
            </a:endParaRPr>
          </a:p>
          <a:p>
            <a:pPr eaLnBrk="1" hangingPunct="1">
              <a:buFont typeface="Wingdings 2" charset="2"/>
              <a:buNone/>
            </a:pPr>
            <a:r>
              <a:rPr lang="en-US">
                <a:solidFill>
                  <a:schemeClr val="accent1"/>
                </a:solidFill>
              </a:rPr>
              <a:t>Marginal Revenue Product- </a:t>
            </a:r>
            <a:r>
              <a:rPr lang="en-US">
                <a:solidFill>
                  <a:srgbClr val="8D9AB3"/>
                </a:solidFill>
              </a:rPr>
              <a:t>MPL x Marginal revenue received from selling an additional unit of output</a:t>
            </a:r>
          </a:p>
          <a:p>
            <a:pPr eaLnBrk="1" hangingPunct="1">
              <a:buFont typeface="Wingdings 2" charset="2"/>
              <a:buNone/>
            </a:pPr>
            <a:r>
              <a:rPr lang="en-US">
                <a:solidFill>
                  <a:schemeClr val="accent1"/>
                </a:solidFill>
              </a:rPr>
              <a:t>Marginal Factor Cost of Labor- </a:t>
            </a:r>
            <a:r>
              <a:rPr lang="en-US">
                <a:solidFill>
                  <a:srgbClr val="8D9AB3"/>
                </a:solidFill>
              </a:rPr>
              <a:t>The additional cost of hiring an additional worker (wage)</a:t>
            </a:r>
          </a:p>
          <a:p>
            <a:pPr eaLnBrk="1" hangingPunct="1">
              <a:buFont typeface="Wingdings 2" charset="2"/>
              <a:buNone/>
            </a:pPr>
            <a:r>
              <a:rPr lang="en-US">
                <a:solidFill>
                  <a:schemeClr val="accent1"/>
                </a:solidFill>
              </a:rPr>
              <a:t>MPL = MFC- </a:t>
            </a:r>
            <a:r>
              <a:rPr lang="en-US">
                <a:solidFill>
                  <a:schemeClr val="tx2"/>
                </a:solidFill>
              </a:rPr>
              <a:t>The profit maximization point</a:t>
            </a:r>
            <a:endParaRPr lang="en-US">
              <a:solidFill>
                <a:schemeClr val="accent1"/>
              </a:solidFill>
            </a:endParaRPr>
          </a:p>
          <a:p>
            <a:pPr eaLnBrk="1" hangingPunct="1">
              <a:buFont typeface="Wingdings 2" charset="2"/>
              <a:buNone/>
            </a:pPr>
            <a:endParaRPr lang="en-US">
              <a:solidFill>
                <a:schemeClr val="accent1"/>
              </a:solidFill>
            </a:endParaRPr>
          </a:p>
          <a:p>
            <a:pPr eaLnBrk="1" hangingPunct="1">
              <a:buFont typeface="Wingdings 2" charset="2"/>
              <a:buNone/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>
          <a:xfrm>
            <a:off x="612775" y="582613"/>
            <a:ext cx="8150225" cy="5360987"/>
          </a:xfrm>
        </p:spPr>
        <p:txBody>
          <a:bodyPr/>
          <a:lstStyle/>
          <a:p>
            <a:pPr eaLnBrk="1" hangingPunct="1"/>
            <a:r>
              <a:rPr lang="en-US" sz="7300" b="1">
                <a:solidFill>
                  <a:schemeClr val="tx2"/>
                </a:solidFill>
              </a:rPr>
              <a:t>How Many Workers to Hire in a Perfectly Competitive 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Step 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12775" y="2044700"/>
          <a:ext cx="3959225" cy="3886199"/>
        </p:xfrm>
        <a:graphic>
          <a:graphicData uri="http://schemas.openxmlformats.org/drawingml/2006/table">
            <a:tbl>
              <a:tblPr/>
              <a:tblGrid>
                <a:gridCol w="1296988"/>
                <a:gridCol w="1366837"/>
                <a:gridCol w="1295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Number of Workers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638C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Output Per Hour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638C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Marginal Product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</a:tbl>
          </a:graphicData>
        </a:graphic>
      </p:graphicFrame>
      <p:sp>
        <p:nvSpPr>
          <p:cNvPr id="20525" name="TextBox 6"/>
          <p:cNvSpPr txBox="1">
            <a:spLocks noChangeArrowheads="1"/>
          </p:cNvSpPr>
          <p:nvPr/>
        </p:nvSpPr>
        <p:spPr bwMode="auto">
          <a:xfrm>
            <a:off x="4572000" y="2590800"/>
            <a:ext cx="419100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900">
                <a:solidFill>
                  <a:schemeClr val="accent1"/>
                </a:solidFill>
                <a:latin typeface="Century Gothic" charset="0"/>
              </a:rPr>
              <a:t>MP=</a:t>
            </a:r>
            <a:r>
              <a:rPr lang="en-US" sz="2900" u="sng">
                <a:solidFill>
                  <a:srgbClr val="FFAF03"/>
                </a:solidFill>
                <a:latin typeface="Century Gothic" charset="0"/>
              </a:rPr>
              <a:t>Δoutput per hour</a:t>
            </a:r>
          </a:p>
          <a:p>
            <a:r>
              <a:rPr lang="en-US" sz="2900">
                <a:solidFill>
                  <a:srgbClr val="FFAF03"/>
                </a:solidFill>
                <a:latin typeface="Century Gothic" charset="0"/>
              </a:rPr>
              <a:t>        Δ# of Workers           </a:t>
            </a:r>
          </a:p>
          <a:p>
            <a:r>
              <a:rPr lang="en-US">
                <a:solidFill>
                  <a:schemeClr val="accent1"/>
                </a:solidFill>
                <a:latin typeface="Century Gothic" charset="0"/>
              </a:rPr>
              <a:t>       </a:t>
            </a:r>
          </a:p>
          <a:p>
            <a:r>
              <a:rPr lang="en-US">
                <a:solidFill>
                  <a:schemeClr val="accent1"/>
                </a:solidFill>
                <a:latin typeface="Century Gothic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Step 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12775" y="2036763"/>
          <a:ext cx="6016625" cy="3880029"/>
        </p:xfrm>
        <a:graphic>
          <a:graphicData uri="http://schemas.openxmlformats.org/drawingml/2006/table">
            <a:tbl>
              <a:tblPr/>
              <a:tblGrid>
                <a:gridCol w="1368425"/>
                <a:gridCol w="1143000"/>
                <a:gridCol w="1219200"/>
                <a:gridCol w="1066800"/>
                <a:gridCol w="1219200"/>
              </a:tblGrid>
              <a:tr h="914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Number of Workers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638C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Output Per Hour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638C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Marginal Product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Product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Price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638C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Marginal Revenue Product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4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6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5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4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3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65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-1        x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      =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-4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</a:tbl>
          </a:graphicData>
        </a:graphic>
      </p:graphicFrame>
      <p:sp>
        <p:nvSpPr>
          <p:cNvPr id="21569" name="TextBox 4"/>
          <p:cNvSpPr txBox="1">
            <a:spLocks noChangeArrowheads="1"/>
          </p:cNvSpPr>
          <p:nvPr/>
        </p:nvSpPr>
        <p:spPr bwMode="auto">
          <a:xfrm>
            <a:off x="6629400" y="3352800"/>
            <a:ext cx="25146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Century Gothic" charset="0"/>
              </a:rPr>
              <a:t>MRP= P x 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Step 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12775" y="2036763"/>
          <a:ext cx="7312025" cy="3880029"/>
        </p:xfrm>
        <a:graphic>
          <a:graphicData uri="http://schemas.openxmlformats.org/drawingml/2006/table">
            <a:tbl>
              <a:tblPr/>
              <a:tblGrid>
                <a:gridCol w="1216025"/>
                <a:gridCol w="1143000"/>
                <a:gridCol w="1219200"/>
                <a:gridCol w="1066800"/>
                <a:gridCol w="1295400"/>
                <a:gridCol w="1371600"/>
              </a:tblGrid>
              <a:tr h="914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Number of Workers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638C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Output Per Hour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638C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Marginal Product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Product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Price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4638C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Marginal Revenue Product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4638C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Marginal Factor Cost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4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6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F2B2B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F2B2B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F2B2B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5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F2B2B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F2B2B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BF2B2B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4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  <a:tr h="3714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3        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CB"/>
                    </a:solidFill>
                  </a:tcPr>
                </a:tc>
              </a:tr>
              <a:tr h="365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23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-1        x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$4      =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-4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ＭＳ Ｐゴシック" charset="-128"/>
                        </a:rPr>
                        <a:t>$18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2E7"/>
                    </a:solidFill>
                  </a:tcPr>
                </a:tc>
              </a:tr>
            </a:tbl>
          </a:graphicData>
        </a:graphic>
      </p:graphicFrame>
      <p:sp>
        <p:nvSpPr>
          <p:cNvPr id="22603" name="TextBox 6"/>
          <p:cNvSpPr txBox="1">
            <a:spLocks noChangeArrowheads="1"/>
          </p:cNvSpPr>
          <p:nvPr/>
        </p:nvSpPr>
        <p:spPr bwMode="auto">
          <a:xfrm>
            <a:off x="4419600" y="1492250"/>
            <a:ext cx="35052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500">
                <a:solidFill>
                  <a:srgbClr val="FFAF03"/>
                </a:solidFill>
                <a:latin typeface="Century Gothic" charset="0"/>
              </a:rPr>
              <a:t>Worker Wage = $18</a:t>
            </a:r>
          </a:p>
        </p:txBody>
      </p:sp>
      <p:sp>
        <p:nvSpPr>
          <p:cNvPr id="22604" name="TextBox 7"/>
          <p:cNvSpPr txBox="1">
            <a:spLocks noChangeArrowheads="1"/>
          </p:cNvSpPr>
          <p:nvPr/>
        </p:nvSpPr>
        <p:spPr bwMode="auto">
          <a:xfrm>
            <a:off x="3581400" y="6119813"/>
            <a:ext cx="33528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4200">
                <a:solidFill>
                  <a:schemeClr val="accent1"/>
                </a:solidFill>
                <a:latin typeface="Century Gothic" charset="0"/>
              </a:rPr>
              <a:t>MRP = MFC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775"/>
            <a:ext cx="8513762" cy="2728913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In Derived Demand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125" cy="13446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/>
              <a:t>Derived Demand- </a:t>
            </a:r>
            <a:r>
              <a:rPr lang="en-US" sz="2400">
                <a:solidFill>
                  <a:schemeClr val="tx2"/>
                </a:solidFill>
              </a:rPr>
              <a:t>The demand for an input (labor) that makes a consumer good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4"/>
          <p:cNvSpPr txBox="1">
            <a:spLocks noChangeArrowheads="1"/>
          </p:cNvSpPr>
          <p:nvPr/>
        </p:nvSpPr>
        <p:spPr bwMode="auto">
          <a:xfrm>
            <a:off x="762000" y="533400"/>
            <a:ext cx="7467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600">
                <a:solidFill>
                  <a:schemeClr val="accent1"/>
                </a:solidFill>
              </a:rPr>
              <a:t>There is a Derived Demand in the resource market for the labor that produces the good or service</a:t>
            </a:r>
          </a:p>
        </p:txBody>
      </p:sp>
      <p:pic>
        <p:nvPicPr>
          <p:cNvPr id="24579" name="Picture 2" descr="http://t0.gstatic.com/images?q=tbn:ANd9GcQfp6hdBVmGN_NxTANMq1sK-Pq9na1v3qkwhkKrBDnB6hs1oYAYrNj_XMGAz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3354388"/>
            <a:ext cx="29337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http://t0.gstatic.com/images?q=tbn:ANd9GcQfp6hdBVmGN_NxTANMq1sK-Pq9na1v3qkwhkKrBDnB6hs1oYAYrNj_XMGAz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8525" y="3352800"/>
            <a:ext cx="2935288" cy="293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43000" y="2819400"/>
            <a:ext cx="2438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5"/>
                </a:solidFill>
                <a:cs typeface="+mn-cs"/>
              </a:rPr>
              <a:t>Product Market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7125" y="2819400"/>
            <a:ext cx="26828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5"/>
                </a:solidFill>
                <a:cs typeface="+mn-cs"/>
              </a:rPr>
              <a:t>Resource Market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Twilight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805</TotalTime>
  <Words>716</Words>
  <Application>Microsoft Macintosh PowerPoint</Application>
  <PresentationFormat>On-screen Show (4:3)</PresentationFormat>
  <Paragraphs>186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ＭＳ Ｐゴシック</vt:lpstr>
      <vt:lpstr>Century Gothic</vt:lpstr>
      <vt:lpstr>Wingdings 2</vt:lpstr>
      <vt:lpstr>Calibri</vt:lpstr>
      <vt:lpstr>Twilight</vt:lpstr>
      <vt:lpstr>When to Hire and When to Fire?</vt:lpstr>
      <vt:lpstr>Main Idea</vt:lpstr>
      <vt:lpstr>Key Concepts</vt:lpstr>
      <vt:lpstr>How Many Workers to Hire in a Perfectly Competitive Market</vt:lpstr>
      <vt:lpstr>Step 1</vt:lpstr>
      <vt:lpstr>Step 2</vt:lpstr>
      <vt:lpstr>Step 3</vt:lpstr>
      <vt:lpstr>In Derived Demand</vt:lpstr>
      <vt:lpstr>Slide 9</vt:lpstr>
      <vt:lpstr>Slide 10</vt:lpstr>
      <vt:lpstr>Slide 11</vt:lpstr>
      <vt:lpstr>2007 AP FRQ</vt:lpstr>
      <vt:lpstr>Slide 13</vt:lpstr>
      <vt:lpstr>Slide 14</vt:lpstr>
      <vt:lpstr>Slide 15</vt:lpstr>
      <vt:lpstr>Real World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to Hire and When to Fire?</dc:title>
  <dc:creator>Andrew Philipp</dc:creator>
  <cp:lastModifiedBy>Andrew Philipp</cp:lastModifiedBy>
  <cp:revision>23</cp:revision>
  <dcterms:created xsi:type="dcterms:W3CDTF">2012-01-20T03:13:48Z</dcterms:created>
  <dcterms:modified xsi:type="dcterms:W3CDTF">2012-01-20T03:14:05Z</dcterms:modified>
</cp:coreProperties>
</file>