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7" r:id="rId6"/>
    <p:sldId id="259" r:id="rId7"/>
    <p:sldId id="260" r:id="rId8"/>
    <p:sldId id="258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5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3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8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79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6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58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5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12C3F-D9B3-43F9-9EC8-37E75E39DC1A}" type="datetimeFigureOut">
              <a:rPr lang="en-US" smtClean="0"/>
              <a:t>10/17/2014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9A42-F5FE-44D3-9C8A-3B907EDBD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4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262415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4572000"/>
            <a:ext cx="533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or</a:t>
            </a:r>
          </a:p>
          <a:p>
            <a:pPr algn="ctr"/>
            <a:r>
              <a:rPr lang="en-US" sz="2800" dirty="0" smtClean="0"/>
              <a:t>Spontaneous Generation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Producing life from non-living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145" y="762000"/>
            <a:ext cx="693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progression of life is believed to have been:</a:t>
            </a:r>
          </a:p>
          <a:p>
            <a:endParaRPr lang="en-US" dirty="0"/>
          </a:p>
          <a:p>
            <a:pPr algn="ctr"/>
            <a:r>
              <a:rPr lang="en-US" dirty="0" smtClean="0"/>
              <a:t>Simple heterotrophic cells (</a:t>
            </a:r>
            <a:r>
              <a:rPr lang="en-US" dirty="0" err="1"/>
              <a:t>c</a:t>
            </a:r>
            <a:r>
              <a:rPr lang="en-US" dirty="0" err="1" smtClean="0"/>
              <a:t>oacervates</a:t>
            </a:r>
            <a:r>
              <a:rPr lang="en-US" dirty="0" smtClean="0"/>
              <a:t>)</a:t>
            </a:r>
          </a:p>
          <a:p>
            <a:pPr algn="ctr"/>
            <a:endParaRPr lang="en-US" sz="1200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Simple chemoautotrophs  (bacteria)</a:t>
            </a:r>
          </a:p>
          <a:p>
            <a:pPr algn="ctr"/>
            <a:endParaRPr lang="en-US" sz="1200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Simple photoautotrophs (algae)</a:t>
            </a:r>
          </a:p>
          <a:p>
            <a:pPr algn="ctr"/>
            <a:endParaRPr lang="en-US" sz="1200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Complex photoautotrophs (plants)</a:t>
            </a:r>
          </a:p>
          <a:p>
            <a:pPr algn="ctr"/>
            <a:endParaRPr lang="en-US" sz="1200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Simple heterotrophs (</a:t>
            </a:r>
            <a:r>
              <a:rPr lang="en-US" dirty="0" err="1" smtClean="0"/>
              <a:t>protists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endParaRPr lang="en-US" sz="1200" dirty="0"/>
          </a:p>
          <a:p>
            <a:pPr algn="ctr"/>
            <a:r>
              <a:rPr lang="en-US" dirty="0" smtClean="0"/>
              <a:t>Complex heterotrophs (animals)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33888" y="1708728"/>
            <a:ext cx="0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40" y="3254520"/>
            <a:ext cx="2746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26" y="2468069"/>
            <a:ext cx="2746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40" y="3895726"/>
            <a:ext cx="2746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44" y="4648200"/>
            <a:ext cx="2746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186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2296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609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Experiment to disprove abiogenesis by Francesco </a:t>
            </a:r>
            <a:r>
              <a:rPr lang="en-US" dirty="0" err="1" smtClean="0"/>
              <a:t>Redi</a:t>
            </a:r>
            <a:r>
              <a:rPr lang="en-US" dirty="0" smtClean="0"/>
              <a:t>  </a:t>
            </a:r>
            <a:r>
              <a:rPr lang="en-US" dirty="0" smtClean="0"/>
              <a:t>mid-1600s</a:t>
            </a:r>
          </a:p>
          <a:p>
            <a:pPr algn="ctr"/>
            <a:r>
              <a:rPr lang="en-US" dirty="0" smtClean="0"/>
              <a:t>First record of a scientist using a </a:t>
            </a:r>
            <a:r>
              <a:rPr lang="en-US" b="1" dirty="0" smtClean="0"/>
              <a:t>controlled experiment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600200"/>
            <a:ext cx="3048000" cy="429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60198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6019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2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55" y="1066800"/>
            <a:ext cx="1638300" cy="193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48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Louis Pasteur </a:t>
            </a:r>
            <a:r>
              <a:rPr lang="en-US" dirty="0"/>
              <a:t>f</a:t>
            </a:r>
            <a:r>
              <a:rPr lang="en-US" dirty="0" smtClean="0"/>
              <a:t>inally disproved abiogenesis with his </a:t>
            </a:r>
            <a:r>
              <a:rPr lang="en-US" dirty="0" smtClean="0"/>
              <a:t>Swan-necked </a:t>
            </a:r>
            <a:r>
              <a:rPr lang="en-US" dirty="0" smtClean="0"/>
              <a:t>Flask experiment in the 1860s 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99994"/>
            <a:ext cx="6178301" cy="378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88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4290" y="42039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If abiogenesis is not possible then how come there is life on the earth today?</a:t>
            </a: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46" y="1447800"/>
            <a:ext cx="6336580" cy="506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72773"/>
            <a:ext cx="4876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Heterotroph Hypothesis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Our best guess of how life began on the earth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905000"/>
            <a:ext cx="1985963" cy="259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4724400"/>
            <a:ext cx="198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Alexander I. </a:t>
            </a:r>
            <a:r>
              <a:rPr lang="en-US" dirty="0" err="1" smtClean="0"/>
              <a:t>Oparin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4102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A.I. </a:t>
            </a:r>
            <a:r>
              <a:rPr lang="en-US" dirty="0" err="1" smtClean="0"/>
              <a:t>Oparin</a:t>
            </a:r>
            <a:r>
              <a:rPr lang="en-US" dirty="0" smtClean="0"/>
              <a:t>, a Russian biochemist, developed this idea of how life could have started on the earth in the 1920s.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0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9067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304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Oparin</a:t>
            </a:r>
            <a:r>
              <a:rPr lang="en-US" sz="2000" dirty="0" smtClean="0"/>
              <a:t> went to the bottom of the Grand Canyon and collected rocks that were around before there was oxygen in the atmosphere.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07291" y="117663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 found that the primitive atmosphere contained:</a:t>
            </a:r>
          </a:p>
          <a:p>
            <a:pPr algn="ctr"/>
            <a:r>
              <a:rPr lang="en-US" sz="2000" dirty="0" smtClean="0"/>
              <a:t>Methane, Ammonia, Hydrogen and Water.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He believed that given the right conditions these could give rise to life.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957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In the 1950 two researcher at the University of Chicago wanted to test </a:t>
            </a:r>
            <a:r>
              <a:rPr lang="en-US" sz="2000" dirty="0" err="1" smtClean="0"/>
              <a:t>Oparin’s</a:t>
            </a:r>
            <a:r>
              <a:rPr lang="en-US" sz="2000" dirty="0" smtClean="0"/>
              <a:t> hypothesis to see if it could really work.</a:t>
            </a:r>
            <a:endParaRPr 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927" y="2138363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34385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72515" y="4742851"/>
            <a:ext cx="154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Stanley Miller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599" y="4742851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Harold Urey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5200" y="5486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Miller and Urey developed a devise that would try to replicate the conditions on the primitive earth, called the Reflux Apparatus, to test the hypothesis.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1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69380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1503" y="2286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Reflux Apparatus</a:t>
            </a:r>
          </a:p>
          <a:p>
            <a:pPr algn="ctr"/>
            <a:r>
              <a:rPr lang="en-US" dirty="0" smtClean="0"/>
              <a:t>Used by Miller &amp; Urey to test the </a:t>
            </a:r>
          </a:p>
          <a:p>
            <a:pPr algn="ctr"/>
            <a:r>
              <a:rPr lang="en-US" dirty="0" smtClean="0"/>
              <a:t>Heterotroph Hypothesis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5334000"/>
            <a:ext cx="1905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Water, Ammonia, </a:t>
            </a:r>
          </a:p>
          <a:p>
            <a:pPr algn="ctr"/>
            <a:r>
              <a:rPr lang="en-US" sz="1400" dirty="0" smtClean="0"/>
              <a:t>Methane, Hydrogen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2628900" y="4267200"/>
            <a:ext cx="342900" cy="10668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0" y="5334000"/>
            <a:ext cx="34290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Produced urea, amino acids, </a:t>
            </a:r>
          </a:p>
          <a:p>
            <a:pPr algn="ctr"/>
            <a:r>
              <a:rPr lang="en-US" sz="1400" dirty="0" smtClean="0"/>
              <a:t>hydrogen cyanide, lactic acid and acetic acid</a:t>
            </a:r>
          </a:p>
          <a:p>
            <a:pPr algn="ctr"/>
            <a:r>
              <a:rPr lang="en-US" sz="1400" dirty="0"/>
              <a:t>a</a:t>
            </a:r>
            <a:r>
              <a:rPr lang="en-US" sz="1400" dirty="0" smtClean="0"/>
              <a:t>fter only one week.</a:t>
            </a:r>
            <a:endParaRPr lang="en-US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24400" y="4495800"/>
            <a:ext cx="533400" cy="838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18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2" y="8382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results were good. In a short time they produced chemical that could produce life on this planet.</a:t>
            </a:r>
          </a:p>
          <a:p>
            <a:pPr algn="ctr"/>
            <a:endParaRPr lang="en-US" dirty="0"/>
          </a:p>
          <a:p>
            <a:r>
              <a:rPr lang="en-US" dirty="0" smtClean="0"/>
              <a:t>They also produced more complex structures called </a:t>
            </a:r>
            <a:r>
              <a:rPr lang="en-US" u="sng" dirty="0" err="1" smtClean="0"/>
              <a:t>Coacervates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28575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257800"/>
            <a:ext cx="665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seem to function like primitive cells consuming chemicals from their environment.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That’s why it is called the HETEROTROPH Hypothesis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653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333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Paltz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NPCSD</dc:creator>
  <cp:lastModifiedBy>NPCSD</cp:lastModifiedBy>
  <cp:revision>15</cp:revision>
  <dcterms:created xsi:type="dcterms:W3CDTF">2014-10-16T12:07:03Z</dcterms:created>
  <dcterms:modified xsi:type="dcterms:W3CDTF">2014-10-17T12:25:45Z</dcterms:modified>
</cp:coreProperties>
</file>