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38400" y="1295400"/>
            <a:ext cx="4635500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/>
        </p:nvSpPr>
        <p:spPr>
          <a:xfrm>
            <a:off x="2057400" y="381000"/>
            <a:ext cx="50292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Respiratory System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2"/>
          <p:cNvSpPr txBox="1"/>
          <p:nvPr/>
        </p:nvSpPr>
        <p:spPr>
          <a:xfrm>
            <a:off x="609600" y="685800"/>
            <a:ext cx="8077200" cy="582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Problems in Respiratory System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Chronic Obstructed Pulmonary Disease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Common problems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common problems of the respiratory system include: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Asthma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wheezing and breathlessness caused by a narrowing of the airways.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Bronchitis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inflammation of the lung’s mucous lining.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Emphysema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disease of the alveoli.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Hayfever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an allergic reaction to pollen, dust or other irritants.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Influenza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caused by viruses.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Laryngitis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inflammation of the vocal cords (larynx).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Pneumonia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inflammation of the lung.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9737" y="38100"/>
            <a:ext cx="5724525" cy="678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/>
        </p:nvSpPr>
        <p:spPr>
          <a:xfrm>
            <a:off x="1066800" y="914400"/>
            <a:ext cx="6705600" cy="1419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System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integrated system of organs involved in the intake and exchange of oxygen and carbon dioxide between an organism and the environment.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1447800" y="3124200"/>
            <a:ext cx="5562600" cy="2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Respiratory Surface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Moist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Highly Vascularized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contact with environment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moeba illustration"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1447800"/>
            <a:ext cx="3448050" cy="459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/>
        </p:nvSpPr>
        <p:spPr>
          <a:xfrm>
            <a:off x="2590800" y="381000"/>
            <a:ext cx="3352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Protists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cxnSp>
        <p:nvCxnSpPr>
          <p:cNvPr id="38" name="Google Shape;38;p6"/>
          <p:cNvCxnSpPr/>
          <p:nvPr/>
        </p:nvCxnSpPr>
        <p:spPr>
          <a:xfrm flipH="1">
            <a:off x="6019800" y="2895600"/>
            <a:ext cx="1066800" cy="304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39" name="Google Shape;39;p6"/>
          <p:cNvSpPr txBox="1"/>
          <p:nvPr/>
        </p:nvSpPr>
        <p:spPr>
          <a:xfrm>
            <a:off x="7086600" y="2590800"/>
            <a:ext cx="16764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Cell Membrane</a:t>
            </a:r>
            <a:endParaRPr/>
          </a:p>
        </p:txBody>
      </p:sp>
      <p:sp>
        <p:nvSpPr>
          <p:cNvPr id="40" name="Google Shape;40;p6"/>
          <p:cNvSpPr txBox="1"/>
          <p:nvPr/>
        </p:nvSpPr>
        <p:spPr>
          <a:xfrm>
            <a:off x="3048000" y="6248400"/>
            <a:ext cx="2743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Amoeba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 txBox="1"/>
          <p:nvPr/>
        </p:nvSpPr>
        <p:spPr>
          <a:xfrm>
            <a:off x="2209800" y="381000"/>
            <a:ext cx="4419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Earthworms</a:t>
            </a:r>
            <a:endParaRPr/>
          </a:p>
        </p:txBody>
      </p:sp>
      <p:sp>
        <p:nvSpPr>
          <p:cNvPr id="47" name="Google Shape;47;p7"/>
          <p:cNvSpPr txBox="1"/>
          <p:nvPr/>
        </p:nvSpPr>
        <p:spPr>
          <a:xfrm>
            <a:off x="3581400" y="3048000"/>
            <a:ext cx="1219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Skin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143000"/>
            <a:ext cx="7315200" cy="4371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8"/>
          <p:cNvCxnSpPr/>
          <p:nvPr/>
        </p:nvCxnSpPr>
        <p:spPr>
          <a:xfrm rot="10800000">
            <a:off x="5029200" y="4343400"/>
            <a:ext cx="381000" cy="1447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4" name="Google Shape;54;p8"/>
          <p:cNvSpPr txBox="1"/>
          <p:nvPr/>
        </p:nvSpPr>
        <p:spPr>
          <a:xfrm>
            <a:off x="4038600" y="6096000"/>
            <a:ext cx="29718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Tracheal Tubes</a:t>
            </a:r>
            <a:endParaRPr/>
          </a:p>
        </p:txBody>
      </p:sp>
      <p:cxnSp>
        <p:nvCxnSpPr>
          <p:cNvPr id="55" name="Google Shape;55;p8"/>
          <p:cNvCxnSpPr/>
          <p:nvPr/>
        </p:nvCxnSpPr>
        <p:spPr>
          <a:xfrm>
            <a:off x="4648200" y="2209800"/>
            <a:ext cx="0" cy="16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6" name="Google Shape;56;p8"/>
          <p:cNvSpPr txBox="1"/>
          <p:nvPr/>
        </p:nvSpPr>
        <p:spPr>
          <a:xfrm>
            <a:off x="4038600" y="1752600"/>
            <a:ext cx="12954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Air Sac</a:t>
            </a:r>
            <a:endParaRPr/>
          </a:p>
        </p:txBody>
      </p:sp>
      <p:cxnSp>
        <p:nvCxnSpPr>
          <p:cNvPr id="57" name="Google Shape;57;p8"/>
          <p:cNvCxnSpPr/>
          <p:nvPr/>
        </p:nvCxnSpPr>
        <p:spPr>
          <a:xfrm rot="10800000">
            <a:off x="5715000" y="4343400"/>
            <a:ext cx="9906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58" name="Google Shape;58;p8"/>
          <p:cNvSpPr txBox="1"/>
          <p:nvPr/>
        </p:nvSpPr>
        <p:spPr>
          <a:xfrm>
            <a:off x="6477000" y="5791200"/>
            <a:ext cx="16002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Spiracles</a:t>
            </a:r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1676400" y="228600"/>
            <a:ext cx="6019800" cy="1008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Grasshoppers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Tracheal Respiratory System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24400" y="1447800"/>
            <a:ext cx="3619500" cy="4143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ish Gills" id="65" name="Google Shape;6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057400"/>
            <a:ext cx="3933825" cy="26939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/>
          <p:nvPr/>
        </p:nvSpPr>
        <p:spPr>
          <a:xfrm>
            <a:off x="2209800" y="533400"/>
            <a:ext cx="44958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Fish</a:t>
            </a:r>
            <a:endParaRPr/>
          </a:p>
        </p:txBody>
      </p:sp>
      <p:cxnSp>
        <p:nvCxnSpPr>
          <p:cNvPr id="67" name="Google Shape;67;p9"/>
          <p:cNvCxnSpPr/>
          <p:nvPr/>
        </p:nvCxnSpPr>
        <p:spPr>
          <a:xfrm flipH="1" rot="10800000">
            <a:off x="2362200" y="3810000"/>
            <a:ext cx="76200" cy="1295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68" name="Google Shape;68;p9"/>
          <p:cNvSpPr txBox="1"/>
          <p:nvPr/>
        </p:nvSpPr>
        <p:spPr>
          <a:xfrm>
            <a:off x="1600200" y="5410200"/>
            <a:ext cx="1524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Gills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0" y="1192212"/>
            <a:ext cx="4724400" cy="462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0"/>
          <p:cNvSpPr txBox="1"/>
          <p:nvPr/>
        </p:nvSpPr>
        <p:spPr>
          <a:xfrm>
            <a:off x="2514600" y="381000"/>
            <a:ext cx="2895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Frogs</a:t>
            </a:r>
            <a:endParaRPr/>
          </a:p>
        </p:txBody>
      </p:sp>
      <p:cxnSp>
        <p:nvCxnSpPr>
          <p:cNvPr id="75" name="Google Shape;75;p10"/>
          <p:cNvCxnSpPr/>
          <p:nvPr/>
        </p:nvCxnSpPr>
        <p:spPr>
          <a:xfrm flipH="1">
            <a:off x="5562600" y="3505200"/>
            <a:ext cx="1600200" cy="228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triangle"/>
          </a:ln>
        </p:spPr>
      </p:cxnSp>
      <p:sp>
        <p:nvSpPr>
          <p:cNvPr id="76" name="Google Shape;76;p10"/>
          <p:cNvSpPr txBox="1"/>
          <p:nvPr/>
        </p:nvSpPr>
        <p:spPr>
          <a:xfrm>
            <a:off x="7162800" y="3276600"/>
            <a:ext cx="11430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Skin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941387"/>
            <a:ext cx="7772400" cy="530383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1"/>
          <p:cNvSpPr txBox="1"/>
          <p:nvPr/>
        </p:nvSpPr>
        <p:spPr>
          <a:xfrm>
            <a:off x="2743200" y="381000"/>
            <a:ext cx="32766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Reptiles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Design">
  <a:themeElements>
    <a:clrScheme name="Default 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BBE0E3"/>
      </a:accent4>
      <a:accent5>
        <a:srgbClr val="333399"/>
      </a:accent5>
      <a:accent6>
        <a:srgbClr val="FFFFF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