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4" autoAdjust="0"/>
    <p:restoredTop sz="94660"/>
  </p:normalViewPr>
  <p:slideViewPr>
    <p:cSldViewPr snapToGrid="0">
      <p:cViewPr varScale="1">
        <p:scale>
          <a:sx n="78" d="100"/>
          <a:sy n="78" d="100"/>
        </p:scale>
        <p:origin x="126" y="7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FF5B2E-3F82-47FA-B5BD-2DFFB75B52DF}" type="datetimeFigureOut">
              <a:rPr lang="en-US"/>
              <a:t>4/25/2016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E0C7D-96E6-441A-A1EF-E9A2F89C8283}" type="slidenum">
              <a:rPr lang="en-US"/>
              <a:t>‹#›</a:t>
            </a:fld>
            <a:endParaRPr lang="en-US"/>
          </a:p>
        </p:txBody>
      </p:sp>
    </p:spTree>
    <p:extLst>
      <p:ext uri="{BB962C8B-B14F-4D97-AF65-F5344CB8AC3E}">
        <p14:creationId xmlns:p14="http://schemas.microsoft.com/office/powerpoint/2010/main" val="268722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E0C7D-96E6-441A-A1EF-E9A2F89C8283}" type="slidenum">
              <a:rPr lang="en-US"/>
              <a:t>1</a:t>
            </a:fld>
            <a:endParaRPr lang="en-US"/>
          </a:p>
        </p:txBody>
      </p:sp>
    </p:spTree>
    <p:extLst>
      <p:ext uri="{BB962C8B-B14F-4D97-AF65-F5344CB8AC3E}">
        <p14:creationId xmlns:p14="http://schemas.microsoft.com/office/powerpoint/2010/main" val="2432274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E0C7D-96E6-441A-A1EF-E9A2F89C8283}" type="slidenum">
              <a:rPr lang="en-US"/>
              <a:t>2</a:t>
            </a:fld>
            <a:endParaRPr lang="en-US"/>
          </a:p>
        </p:txBody>
      </p:sp>
    </p:spTree>
    <p:extLst>
      <p:ext uri="{BB962C8B-B14F-4D97-AF65-F5344CB8AC3E}">
        <p14:creationId xmlns:p14="http://schemas.microsoft.com/office/powerpoint/2010/main" val="2989866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E0C7D-96E6-441A-A1EF-E9A2F89C8283}" type="slidenum">
              <a:rPr lang="en-US"/>
              <a:t>3</a:t>
            </a:fld>
            <a:endParaRPr lang="en-US"/>
          </a:p>
        </p:txBody>
      </p:sp>
    </p:spTree>
    <p:extLst>
      <p:ext uri="{BB962C8B-B14F-4D97-AF65-F5344CB8AC3E}">
        <p14:creationId xmlns:p14="http://schemas.microsoft.com/office/powerpoint/2010/main" val="76877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E0C7D-96E6-441A-A1EF-E9A2F89C8283}" type="slidenum">
              <a:rPr lang="en-US"/>
              <a:t>4</a:t>
            </a:fld>
            <a:endParaRPr lang="en-US"/>
          </a:p>
        </p:txBody>
      </p:sp>
    </p:spTree>
    <p:extLst>
      <p:ext uri="{BB962C8B-B14F-4D97-AF65-F5344CB8AC3E}">
        <p14:creationId xmlns:p14="http://schemas.microsoft.com/office/powerpoint/2010/main" val="1979035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E0C7D-96E6-441A-A1EF-E9A2F89C8283}" type="slidenum">
              <a:rPr lang="en-US"/>
              <a:t>5</a:t>
            </a:fld>
            <a:endParaRPr lang="en-US"/>
          </a:p>
        </p:txBody>
      </p:sp>
    </p:spTree>
    <p:extLst>
      <p:ext uri="{BB962C8B-B14F-4D97-AF65-F5344CB8AC3E}">
        <p14:creationId xmlns:p14="http://schemas.microsoft.com/office/powerpoint/2010/main" val="3925387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E0C7D-96E6-441A-A1EF-E9A2F89C8283}" type="slidenum">
              <a:rPr lang="en-US"/>
              <a:t>6</a:t>
            </a:fld>
            <a:endParaRPr lang="en-US"/>
          </a:p>
        </p:txBody>
      </p:sp>
    </p:spTree>
    <p:extLst>
      <p:ext uri="{BB962C8B-B14F-4D97-AF65-F5344CB8AC3E}">
        <p14:creationId xmlns:p14="http://schemas.microsoft.com/office/powerpoint/2010/main" val="1018065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E0C7D-96E6-441A-A1EF-E9A2F89C8283}" type="slidenum">
              <a:rPr lang="en-US"/>
              <a:t>7</a:t>
            </a:fld>
            <a:endParaRPr lang="en-US"/>
          </a:p>
        </p:txBody>
      </p:sp>
    </p:spTree>
    <p:extLst>
      <p:ext uri="{BB962C8B-B14F-4D97-AF65-F5344CB8AC3E}">
        <p14:creationId xmlns:p14="http://schemas.microsoft.com/office/powerpoint/2010/main" val="567662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4/25/2016</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4/25/2016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4/25/2016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4/25/2016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4/25/2016</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4/25/2016</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hyperlink" Target="http://www.everyculture.com/knowledge/Apricot.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31053"/>
            <a:ext cx="8637073" cy="2541431"/>
          </a:xfrm>
        </p:spPr>
        <p:txBody>
          <a:bodyPr/>
          <a:lstStyle/>
          <a:p>
            <a:r>
              <a:rPr lang="en-US" dirty="0"/>
              <a:t>Algeria</a:t>
            </a:r>
          </a:p>
        </p:txBody>
      </p:sp>
      <p:sp>
        <p:nvSpPr>
          <p:cNvPr id="3" name="Subtitle 2"/>
          <p:cNvSpPr>
            <a:spLocks noGrp="1"/>
          </p:cNvSpPr>
          <p:nvPr>
            <p:ph type="subTitle" idx="1"/>
          </p:nvPr>
        </p:nvSpPr>
        <p:spPr/>
        <p:txBody>
          <a:bodyPr vert="horz" lIns="91440" tIns="91440" rIns="91440" bIns="91440" rtlCol="0" anchor="t">
            <a:normAutofit/>
          </a:bodyPr>
          <a:lstStyle/>
          <a:p>
            <a:r>
              <a:rPr lang="en-US" dirty="0"/>
              <a:t>By: Emmanuel </a:t>
            </a:r>
            <a:r>
              <a:rPr lang="en-US" dirty="0" err="1"/>
              <a:t>Drice</a:t>
            </a:r>
            <a:endParaRPr lang="en-US" dirty="0"/>
          </a:p>
        </p:txBody>
      </p:sp>
      <p:pic>
        <p:nvPicPr>
          <p:cNvPr id="4" name="Picture 3"/>
          <p:cNvPicPr>
            <a:picLocks noChangeAspect="1"/>
          </p:cNvPicPr>
          <p:nvPr/>
        </p:nvPicPr>
        <p:blipFill>
          <a:blip r:embed="rId3"/>
          <a:stretch>
            <a:fillRect/>
          </a:stretch>
        </p:blipFill>
        <p:spPr>
          <a:xfrm>
            <a:off x="3268663" y="-11113"/>
            <a:ext cx="5586954" cy="2116138"/>
          </a:xfrm>
          <a:prstGeom prst="rect">
            <a:avLst/>
          </a:prstGeom>
        </p:spPr>
      </p:pic>
    </p:spTree>
    <p:extLst>
      <p:ext uri="{BB962C8B-B14F-4D97-AF65-F5344CB8AC3E}">
        <p14:creationId xmlns:p14="http://schemas.microsoft.com/office/powerpoint/2010/main" val="128632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Little About Algeria</a:t>
            </a:r>
          </a:p>
        </p:txBody>
      </p:sp>
      <p:sp>
        <p:nvSpPr>
          <p:cNvPr id="3" name="Content Placeholder 2"/>
          <p:cNvSpPr>
            <a:spLocks noGrp="1"/>
          </p:cNvSpPr>
          <p:nvPr>
            <p:ph idx="1"/>
          </p:nvPr>
        </p:nvSpPr>
        <p:spPr/>
        <p:txBody>
          <a:bodyPr/>
          <a:lstStyle/>
          <a:p>
            <a:r>
              <a:rPr lang="en-US" dirty="0"/>
              <a:t>Population: 39.2 Million</a:t>
            </a:r>
          </a:p>
          <a:p>
            <a:r>
              <a:rPr lang="en-US" dirty="0"/>
              <a:t>Algeria's currency is Dinar</a:t>
            </a:r>
          </a:p>
          <a:p>
            <a:r>
              <a:rPr lang="en-US" dirty="0"/>
              <a:t>Algeria's main trade is natural gas, and oil. Oil production stands at 1.1 million </a:t>
            </a:r>
            <a:r>
              <a:rPr lang="en-US" dirty="0" err="1"/>
              <a:t>barells</a:t>
            </a:r>
            <a:r>
              <a:rPr lang="en-US" dirty="0"/>
              <a:t>/day. Algeria has the 10th largest reserve of natural gas in the world and is the 6th largest gas exporter. Hydrocarbons account for 60% of budget revenues.</a:t>
            </a:r>
          </a:p>
          <a:p>
            <a:endParaRPr lang="en-US" dirty="0"/>
          </a:p>
        </p:txBody>
      </p:sp>
      <p:pic>
        <p:nvPicPr>
          <p:cNvPr id="4" name="Picture 3"/>
          <p:cNvPicPr>
            <a:picLocks noChangeAspect="1"/>
          </p:cNvPicPr>
          <p:nvPr/>
        </p:nvPicPr>
        <p:blipFill>
          <a:blip r:embed="rId3"/>
          <a:stretch>
            <a:fillRect/>
          </a:stretch>
        </p:blipFill>
        <p:spPr>
          <a:xfrm>
            <a:off x="8287215" y="3830444"/>
            <a:ext cx="2040674" cy="2044352"/>
          </a:xfrm>
          <a:prstGeom prst="rect">
            <a:avLst/>
          </a:prstGeom>
        </p:spPr>
      </p:pic>
      <p:pic>
        <p:nvPicPr>
          <p:cNvPr id="5" name="Picture 4"/>
          <p:cNvPicPr>
            <a:picLocks noChangeAspect="1"/>
          </p:cNvPicPr>
          <p:nvPr/>
        </p:nvPicPr>
        <p:blipFill>
          <a:blip r:embed="rId4"/>
          <a:stretch>
            <a:fillRect/>
          </a:stretch>
        </p:blipFill>
        <p:spPr>
          <a:xfrm>
            <a:off x="1429951" y="4111625"/>
            <a:ext cx="4181862" cy="2030413"/>
          </a:xfrm>
          <a:prstGeom prst="rect">
            <a:avLst/>
          </a:prstGeom>
        </p:spPr>
      </p:pic>
      <p:pic>
        <p:nvPicPr>
          <p:cNvPr id="6" name="Picture 5"/>
          <p:cNvPicPr>
            <a:picLocks noChangeAspect="1"/>
          </p:cNvPicPr>
          <p:nvPr/>
        </p:nvPicPr>
        <p:blipFill>
          <a:blip r:embed="rId5"/>
          <a:stretch>
            <a:fillRect/>
          </a:stretch>
        </p:blipFill>
        <p:spPr>
          <a:xfrm>
            <a:off x="7534275" y="59783"/>
            <a:ext cx="3813175" cy="1807117"/>
          </a:xfrm>
          <a:prstGeom prst="rect">
            <a:avLst/>
          </a:prstGeom>
        </p:spPr>
      </p:pic>
    </p:spTree>
    <p:extLst>
      <p:ext uri="{BB962C8B-B14F-4D97-AF65-F5344CB8AC3E}">
        <p14:creationId xmlns:p14="http://schemas.microsoft.com/office/powerpoint/2010/main" val="914121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a:t>
            </a:r>
          </a:p>
        </p:txBody>
      </p:sp>
      <p:sp>
        <p:nvSpPr>
          <p:cNvPr id="3" name="Content Placeholder 2"/>
          <p:cNvSpPr>
            <a:spLocks noGrp="1"/>
          </p:cNvSpPr>
          <p:nvPr>
            <p:ph idx="1"/>
          </p:nvPr>
        </p:nvSpPr>
        <p:spPr>
          <a:xfrm>
            <a:off x="1450975" y="2016125"/>
            <a:ext cx="9604375" cy="2349799"/>
          </a:xfrm>
        </p:spPr>
        <p:txBody>
          <a:bodyPr/>
          <a:lstStyle/>
          <a:p>
            <a:r>
              <a:rPr lang="en-US" dirty="0"/>
              <a:t>Algeria's first president was Ahmed Ben Bella, he was overthrown in 1965 by </a:t>
            </a:r>
            <a:r>
              <a:rPr lang="en-US" dirty="0" err="1"/>
              <a:t>Houari</a:t>
            </a:r>
            <a:r>
              <a:rPr lang="en-US" dirty="0"/>
              <a:t> </a:t>
            </a:r>
            <a:r>
              <a:rPr lang="en-US" dirty="0" err="1"/>
              <a:t>Boumediene</a:t>
            </a:r>
            <a:r>
              <a:rPr lang="en-US" dirty="0"/>
              <a:t> his defense minister. Under Ben Bella the government had become socialist</a:t>
            </a:r>
          </a:p>
          <a:p>
            <a:r>
              <a:rPr lang="en-US" dirty="0"/>
              <a:t>Algeria became independent on July, 62</a:t>
            </a:r>
          </a:p>
          <a:p>
            <a:endParaRPr lang="en-US" dirty="0"/>
          </a:p>
        </p:txBody>
      </p:sp>
      <p:pic>
        <p:nvPicPr>
          <p:cNvPr id="4" name="Picture 3"/>
          <p:cNvPicPr>
            <a:picLocks noChangeAspect="1"/>
          </p:cNvPicPr>
          <p:nvPr/>
        </p:nvPicPr>
        <p:blipFill>
          <a:blip r:embed="rId3"/>
          <a:stretch>
            <a:fillRect/>
          </a:stretch>
        </p:blipFill>
        <p:spPr>
          <a:xfrm>
            <a:off x="6326188" y="3588889"/>
            <a:ext cx="5516562" cy="2573786"/>
          </a:xfrm>
          <a:prstGeom prst="rect">
            <a:avLst/>
          </a:prstGeom>
        </p:spPr>
      </p:pic>
      <p:pic>
        <p:nvPicPr>
          <p:cNvPr id="5" name="Picture 4"/>
          <p:cNvPicPr>
            <a:picLocks noChangeAspect="1"/>
          </p:cNvPicPr>
          <p:nvPr/>
        </p:nvPicPr>
        <p:blipFill>
          <a:blip r:embed="rId4"/>
          <a:stretch>
            <a:fillRect/>
          </a:stretch>
        </p:blipFill>
        <p:spPr>
          <a:xfrm>
            <a:off x="842963" y="3681893"/>
            <a:ext cx="4183062" cy="2418870"/>
          </a:xfrm>
          <a:prstGeom prst="rect">
            <a:avLst/>
          </a:prstGeom>
        </p:spPr>
      </p:pic>
    </p:spTree>
    <p:extLst>
      <p:ext uri="{BB962C8B-B14F-4D97-AF65-F5344CB8AC3E}">
        <p14:creationId xmlns:p14="http://schemas.microsoft.com/office/powerpoint/2010/main" val="372687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Algerian cULTURE</a:t>
            </a:r>
          </a:p>
        </p:txBody>
      </p:sp>
      <p:sp>
        <p:nvSpPr>
          <p:cNvPr id="3" name="Content Placeholder 2"/>
          <p:cNvSpPr>
            <a:spLocks noGrp="1"/>
          </p:cNvSpPr>
          <p:nvPr>
            <p:ph idx="1"/>
          </p:nvPr>
        </p:nvSpPr>
        <p:spPr/>
        <p:txBody>
          <a:bodyPr>
            <a:normAutofit/>
          </a:bodyPr>
          <a:lstStyle/>
          <a:p>
            <a:r>
              <a:rPr lang="en-US" dirty="0"/>
              <a:t>  Algeria has many world championships and </a:t>
            </a:r>
            <a:r>
              <a:rPr lang="en-US" dirty="0" err="1"/>
              <a:t>olympic</a:t>
            </a:r>
            <a:r>
              <a:rPr lang="en-US" dirty="0"/>
              <a:t> gold medals</a:t>
            </a:r>
          </a:p>
          <a:p>
            <a:r>
              <a:rPr lang="en-US" i="1" u="sng" dirty="0">
                <a:solidFill>
                  <a:srgbClr val="003399"/>
                </a:solidFill>
                <a:latin typeface="Gill Sans MT" charset="0"/>
              </a:rPr>
              <a:t>The center of commercial life in Algeria is the souk, </a:t>
            </a:r>
            <a:r>
              <a:rPr lang="en-US" u="sng" dirty="0">
                <a:solidFill>
                  <a:srgbClr val="003399"/>
                </a:solidFill>
                <a:latin typeface="Gill Sans MT" charset="0"/>
              </a:rPr>
              <a:t>large, open-air markets where farmers and craftspeople sell their products. </a:t>
            </a:r>
          </a:p>
          <a:p>
            <a:r>
              <a:rPr lang="en-US" u="sng" dirty="0">
                <a:solidFill>
                  <a:srgbClr val="003399"/>
                </a:solidFill>
                <a:latin typeface="Gill Sans MT" charset="0"/>
              </a:rPr>
              <a:t>One can buy locally produced meat, fruits, vegetables, and grains—oats, barley, grapes, olives, citrus fruit—as well as woven rugs, jewelry, baskets, metalwork, and other crafts.</a:t>
            </a:r>
            <a:endParaRPr lang="en-US" dirty="0">
              <a:latin typeface="Gill Sans MT" charset="0"/>
            </a:endParaRPr>
          </a:p>
        </p:txBody>
      </p:sp>
      <p:pic>
        <p:nvPicPr>
          <p:cNvPr id="4" name="Picture 3"/>
          <p:cNvPicPr>
            <a:picLocks noChangeAspect="1"/>
          </p:cNvPicPr>
          <p:nvPr/>
        </p:nvPicPr>
        <p:blipFill>
          <a:blip r:embed="rId3"/>
          <a:stretch>
            <a:fillRect/>
          </a:stretch>
        </p:blipFill>
        <p:spPr>
          <a:xfrm>
            <a:off x="40463" y="4210050"/>
            <a:ext cx="4617262" cy="2635250"/>
          </a:xfrm>
          <a:prstGeom prst="rect">
            <a:avLst/>
          </a:prstGeom>
        </p:spPr>
      </p:pic>
      <p:pic>
        <p:nvPicPr>
          <p:cNvPr id="5" name="Picture 4"/>
          <p:cNvPicPr>
            <a:picLocks noChangeAspect="1"/>
          </p:cNvPicPr>
          <p:nvPr/>
        </p:nvPicPr>
        <p:blipFill>
          <a:blip r:embed="rId4"/>
          <a:stretch>
            <a:fillRect/>
          </a:stretch>
        </p:blipFill>
        <p:spPr>
          <a:xfrm>
            <a:off x="4658849" y="4295775"/>
            <a:ext cx="4532776" cy="2565400"/>
          </a:xfrm>
          <a:prstGeom prst="rect">
            <a:avLst/>
          </a:prstGeom>
        </p:spPr>
      </p:pic>
      <p:pic>
        <p:nvPicPr>
          <p:cNvPr id="6" name="Picture 5"/>
          <p:cNvPicPr>
            <a:picLocks noChangeAspect="1"/>
          </p:cNvPicPr>
          <p:nvPr/>
        </p:nvPicPr>
        <p:blipFill>
          <a:blip r:embed="rId5"/>
          <a:stretch>
            <a:fillRect/>
          </a:stretch>
        </p:blipFill>
        <p:spPr>
          <a:xfrm>
            <a:off x="9223879" y="4294188"/>
            <a:ext cx="2826834" cy="2532062"/>
          </a:xfrm>
          <a:prstGeom prst="rect">
            <a:avLst/>
          </a:prstGeom>
        </p:spPr>
      </p:pic>
    </p:spTree>
    <p:extLst>
      <p:ext uri="{BB962C8B-B14F-4D97-AF65-F5344CB8AC3E}">
        <p14:creationId xmlns:p14="http://schemas.microsoft.com/office/powerpoint/2010/main" val="2430336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 </a:t>
            </a:r>
          </a:p>
        </p:txBody>
      </p:sp>
      <p:sp>
        <p:nvSpPr>
          <p:cNvPr id="3" name="Content Placeholder 2"/>
          <p:cNvSpPr>
            <a:spLocks noGrp="1"/>
          </p:cNvSpPr>
          <p:nvPr>
            <p:ph idx="1"/>
          </p:nvPr>
        </p:nvSpPr>
        <p:spPr/>
        <p:txBody>
          <a:bodyPr>
            <a:normAutofit fontScale="92500" lnSpcReduction="10000"/>
          </a:bodyPr>
          <a:lstStyle/>
          <a:p>
            <a:r>
              <a:rPr lang="en-US" i="1" u="sng" dirty="0">
                <a:solidFill>
                  <a:srgbClr val="003399"/>
                </a:solidFill>
                <a:latin typeface="Gill Sans MT" charset="0"/>
              </a:rPr>
              <a:t>      </a:t>
            </a:r>
            <a:r>
              <a:rPr lang="en-US" u="sng" dirty="0">
                <a:solidFill>
                  <a:srgbClr val="003399"/>
                </a:solidFill>
                <a:latin typeface="Gill Sans MT" charset="0"/>
              </a:rPr>
              <a:t>       Religious holidays are often celebrated with special foods. For the birthday of Muhammad, a holiday called </a:t>
            </a:r>
            <a:r>
              <a:rPr lang="en-US" u="sng" dirty="0" err="1">
                <a:solidFill>
                  <a:srgbClr val="003399"/>
                </a:solidFill>
                <a:latin typeface="Gill Sans MT" charset="0"/>
              </a:rPr>
              <a:t>Mulud</a:t>
            </a:r>
            <a:r>
              <a:rPr lang="en-US" u="sng" dirty="0">
                <a:solidFill>
                  <a:srgbClr val="003399"/>
                </a:solidFill>
                <a:latin typeface="Gill Sans MT" charset="0"/>
              </a:rPr>
              <a:t>, dried fruits are a common treat. </a:t>
            </a:r>
          </a:p>
          <a:p>
            <a:r>
              <a:rPr lang="en-US" u="sng" dirty="0">
                <a:solidFill>
                  <a:srgbClr val="003399"/>
                </a:solidFill>
                <a:latin typeface="Gill Sans MT" charset="0"/>
              </a:rPr>
              <a:t>During the month of Ramadan, Muslims refrain from food and drink during the daylight hours. Each evening, the fast is broken with a family meal. </a:t>
            </a:r>
            <a:r>
              <a:rPr lang="en-US" u="sng" dirty="0" err="1">
                <a:solidFill>
                  <a:srgbClr val="003399"/>
                </a:solidFill>
                <a:latin typeface="Gill Sans MT" charset="0"/>
              </a:rPr>
              <a:t>Eid</a:t>
            </a:r>
            <a:r>
              <a:rPr lang="en-US" u="sng" dirty="0">
                <a:solidFill>
                  <a:srgbClr val="003399"/>
                </a:solidFill>
                <a:latin typeface="Gill Sans MT" charset="0"/>
              </a:rPr>
              <a:t> al-</a:t>
            </a:r>
            <a:r>
              <a:rPr lang="en-US" u="sng" dirty="0" err="1">
                <a:solidFill>
                  <a:srgbClr val="003399"/>
                </a:solidFill>
                <a:latin typeface="Gill Sans MT" charset="0"/>
              </a:rPr>
              <a:t>Fitr</a:t>
            </a:r>
            <a:r>
              <a:rPr lang="en-US" u="sng" dirty="0">
                <a:solidFill>
                  <a:srgbClr val="003399"/>
                </a:solidFill>
                <a:latin typeface="Gill Sans MT" charset="0"/>
              </a:rPr>
              <a:t>, the final breaking of the Ramadan fast, involves consuming large quantities of foods, sweets, and pastries in particular.</a:t>
            </a:r>
          </a:p>
          <a:p>
            <a:r>
              <a:rPr lang="en-US" sz="1100" i="1" u="sng" dirty="0">
                <a:solidFill>
                  <a:srgbClr val="003399"/>
                </a:solidFill>
                <a:latin typeface="Calibri" charset="0"/>
              </a:rPr>
              <a:t>             </a:t>
            </a:r>
            <a:r>
              <a:rPr lang="en-US" i="1" u="sng" dirty="0">
                <a:solidFill>
                  <a:srgbClr val="003399"/>
                </a:solidFill>
                <a:latin typeface="Calibri" charset="0"/>
              </a:rPr>
              <a:t>The national dish of Algeria is couscous, steamed semolina wheat served with lamb or chicken, cooked vegetables, and gravy. This is so basic to the Algerian diet that its name in Arabic, </a:t>
            </a:r>
            <a:r>
              <a:rPr lang="en-US" i="1" u="sng" dirty="0" err="1">
                <a:solidFill>
                  <a:srgbClr val="003399"/>
                </a:solidFill>
                <a:latin typeface="Calibri" charset="0"/>
              </a:rPr>
              <a:t>ta'am</a:t>
            </a:r>
            <a:r>
              <a:rPr lang="en-US" i="1" u="sng" dirty="0">
                <a:solidFill>
                  <a:srgbClr val="003399"/>
                </a:solidFill>
                <a:latin typeface="Calibri" charset="0"/>
              </a:rPr>
              <a:t>, </a:t>
            </a:r>
            <a:r>
              <a:rPr lang="en-US" u="sng" dirty="0">
                <a:solidFill>
                  <a:srgbClr val="003399"/>
                </a:solidFill>
                <a:latin typeface="Calibri" charset="0"/>
              </a:rPr>
              <a:t>translates as "food."</a:t>
            </a:r>
            <a:r>
              <a:rPr lang="en-US" sz="1100" u="sng" dirty="0">
                <a:solidFill>
                  <a:srgbClr val="003399"/>
                </a:solidFill>
                <a:latin typeface="Calibri" charset="0"/>
              </a:rPr>
              <a:t/>
            </a:r>
            <a:br>
              <a:rPr lang="en-US" sz="1100" u="sng" dirty="0">
                <a:solidFill>
                  <a:srgbClr val="003399"/>
                </a:solidFill>
                <a:latin typeface="Calibri" charset="0"/>
              </a:rPr>
            </a:br>
            <a:r>
              <a:rPr lang="en-US" sz="1100" u="sng" dirty="0">
                <a:solidFill>
                  <a:srgbClr val="003399"/>
                </a:solidFill>
                <a:latin typeface="Calibri" charset="0"/>
              </a:rPr>
              <a:t/>
            </a:r>
            <a:br>
              <a:rPr lang="en-US" sz="1100" u="sng" dirty="0">
                <a:solidFill>
                  <a:srgbClr val="003399"/>
                </a:solidFill>
                <a:latin typeface="Calibri" charset="0"/>
              </a:rPr>
            </a:br>
            <a:endParaRPr lang="en-US" dirty="0"/>
          </a:p>
        </p:txBody>
      </p:sp>
      <p:pic>
        <p:nvPicPr>
          <p:cNvPr id="5" name="Picture 4"/>
          <p:cNvPicPr>
            <a:picLocks noChangeAspect="1"/>
          </p:cNvPicPr>
          <p:nvPr/>
        </p:nvPicPr>
        <p:blipFill>
          <a:blip r:embed="rId3"/>
          <a:stretch>
            <a:fillRect/>
          </a:stretch>
        </p:blipFill>
        <p:spPr>
          <a:xfrm>
            <a:off x="-43094" y="4900613"/>
            <a:ext cx="4583344" cy="1924050"/>
          </a:xfrm>
          <a:prstGeom prst="rect">
            <a:avLst/>
          </a:prstGeom>
        </p:spPr>
      </p:pic>
      <p:pic>
        <p:nvPicPr>
          <p:cNvPr id="6" name="Picture 5"/>
          <p:cNvPicPr>
            <a:picLocks noChangeAspect="1"/>
          </p:cNvPicPr>
          <p:nvPr/>
        </p:nvPicPr>
        <p:blipFill>
          <a:blip r:embed="rId4"/>
          <a:stretch>
            <a:fillRect/>
          </a:stretch>
        </p:blipFill>
        <p:spPr>
          <a:xfrm>
            <a:off x="5310188" y="4897438"/>
            <a:ext cx="4850625" cy="1933575"/>
          </a:xfrm>
          <a:prstGeom prst="rect">
            <a:avLst/>
          </a:prstGeom>
        </p:spPr>
      </p:pic>
    </p:spTree>
    <p:extLst>
      <p:ext uri="{BB962C8B-B14F-4D97-AF65-F5344CB8AC3E}">
        <p14:creationId xmlns:p14="http://schemas.microsoft.com/office/powerpoint/2010/main" val="3766799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 </a:t>
            </a:r>
            <a:r>
              <a:rPr lang="en-US" dirty="0" err="1"/>
              <a:t>Con't</a:t>
            </a:r>
            <a:endParaRPr lang="en-US" dirty="0"/>
          </a:p>
        </p:txBody>
      </p:sp>
      <p:sp>
        <p:nvSpPr>
          <p:cNvPr id="3" name="Content Placeholder 2"/>
          <p:cNvSpPr>
            <a:spLocks noGrp="1"/>
          </p:cNvSpPr>
          <p:nvPr>
            <p:ph idx="1"/>
          </p:nvPr>
        </p:nvSpPr>
        <p:spPr>
          <a:xfrm>
            <a:off x="1150496" y="2015732"/>
            <a:ext cx="9603275" cy="3450613"/>
          </a:xfrm>
        </p:spPr>
        <p:txBody>
          <a:bodyPr>
            <a:normAutofit fontScale="92500" lnSpcReduction="20000"/>
          </a:bodyPr>
          <a:lstStyle/>
          <a:p>
            <a:r>
              <a:rPr lang="en-US" i="1" u="sng" dirty="0">
                <a:solidFill>
                  <a:srgbClr val="003399"/>
                </a:solidFill>
                <a:latin typeface="Gill Sans MT" charset="0"/>
              </a:rPr>
              <a:t> Common flavorings include onions, turnips, raisins, chickpeas, and red peppers, as well as salt, pepper, cumin, and coriander. </a:t>
            </a:r>
          </a:p>
          <a:p>
            <a:r>
              <a:rPr lang="en-US" i="1" u="sng" dirty="0">
                <a:solidFill>
                  <a:srgbClr val="003399"/>
                </a:solidFill>
                <a:latin typeface="Gill Sans MT" charset="0"/>
              </a:rPr>
              <a:t>Alternatively, couscous can be served sweet, flavored with honey, cinnamon, or almonds. Lamb also is popular, and often is prepared over an open fire and served with bread. This dish is called </a:t>
            </a:r>
            <a:r>
              <a:rPr lang="en-US" i="1" u="sng" dirty="0" err="1">
                <a:solidFill>
                  <a:srgbClr val="003399"/>
                </a:solidFill>
                <a:latin typeface="Gill Sans MT" charset="0"/>
              </a:rPr>
              <a:t>mechoui</a:t>
            </a:r>
            <a:r>
              <a:rPr lang="en-US" i="1" u="sng" dirty="0">
                <a:solidFill>
                  <a:srgbClr val="003399"/>
                </a:solidFill>
                <a:latin typeface="Gill Sans MT" charset="0"/>
              </a:rPr>
              <a:t>. </a:t>
            </a:r>
          </a:p>
          <a:p>
            <a:r>
              <a:rPr lang="en-US" i="1" u="sng" dirty="0">
                <a:solidFill>
                  <a:srgbClr val="003399"/>
                </a:solidFill>
                <a:latin typeface="Gill Sans MT" charset="0"/>
              </a:rPr>
              <a:t>Other common foods are </a:t>
            </a:r>
            <a:r>
              <a:rPr lang="en-US" i="1" u="sng" dirty="0" err="1">
                <a:solidFill>
                  <a:srgbClr val="003399"/>
                </a:solidFill>
                <a:latin typeface="Gill Sans MT" charset="0"/>
              </a:rPr>
              <a:t>chorba</a:t>
            </a:r>
            <a:r>
              <a:rPr lang="en-US" i="1" u="sng" dirty="0">
                <a:solidFill>
                  <a:srgbClr val="003399"/>
                </a:solidFill>
                <a:latin typeface="Gill Sans MT" charset="0"/>
              </a:rPr>
              <a:t>, a spicy soup; dolma, a mixture of tomatoes and peppers, and </a:t>
            </a:r>
            <a:r>
              <a:rPr lang="en-US" i="1" u="sng" dirty="0" err="1">
                <a:solidFill>
                  <a:srgbClr val="003399"/>
                </a:solidFill>
                <a:latin typeface="Gill Sans MT" charset="0"/>
              </a:rPr>
              <a:t>bourek</a:t>
            </a:r>
            <a:r>
              <a:rPr lang="en-US" i="1" u="sng" dirty="0">
                <a:solidFill>
                  <a:srgbClr val="003399"/>
                </a:solidFill>
                <a:latin typeface="Gill Sans MT" charset="0"/>
              </a:rPr>
              <a:t>, </a:t>
            </a:r>
            <a:r>
              <a:rPr lang="en-US" u="sng" dirty="0">
                <a:solidFill>
                  <a:srgbClr val="003399"/>
                </a:solidFill>
                <a:latin typeface="Gill Sans MT" charset="0"/>
              </a:rPr>
              <a:t>a specialty of Algiers consisting of mincemeat with onions and fried eggs, rolled and fried in batter.</a:t>
            </a:r>
            <a:br>
              <a:rPr lang="en-US" u="sng" dirty="0">
                <a:solidFill>
                  <a:srgbClr val="003399"/>
                </a:solidFill>
                <a:latin typeface="Gill Sans MT" charset="0"/>
              </a:rPr>
            </a:br>
            <a:r>
              <a:rPr lang="en-US" u="sng" dirty="0">
                <a:solidFill>
                  <a:srgbClr val="003399"/>
                </a:solidFill>
                <a:latin typeface="Gill Sans MT" charset="0"/>
              </a:rPr>
              <a:t/>
            </a:r>
            <a:br>
              <a:rPr lang="en-US" u="sng" dirty="0">
                <a:solidFill>
                  <a:srgbClr val="003399"/>
                </a:solidFill>
                <a:latin typeface="Gill Sans MT" charset="0"/>
              </a:rPr>
            </a:br>
            <a:r>
              <a:rPr lang="en-US" dirty="0"/>
              <a:t/>
            </a:r>
            <a:br>
              <a:rPr lang="en-US" dirty="0"/>
            </a:br>
            <a:endParaRPr lang="en-US" dirty="0"/>
          </a:p>
        </p:txBody>
      </p:sp>
      <p:pic>
        <p:nvPicPr>
          <p:cNvPr id="4" name="Picture 3"/>
          <p:cNvPicPr>
            <a:picLocks noChangeAspect="1"/>
          </p:cNvPicPr>
          <p:nvPr/>
        </p:nvPicPr>
        <p:blipFill>
          <a:blip r:embed="rId3"/>
          <a:stretch>
            <a:fillRect/>
          </a:stretch>
        </p:blipFill>
        <p:spPr>
          <a:xfrm>
            <a:off x="141288" y="4438650"/>
            <a:ext cx="4148446" cy="2381250"/>
          </a:xfrm>
          <a:prstGeom prst="rect">
            <a:avLst/>
          </a:prstGeom>
        </p:spPr>
      </p:pic>
      <p:pic>
        <p:nvPicPr>
          <p:cNvPr id="5" name="Picture 4"/>
          <p:cNvPicPr>
            <a:picLocks noChangeAspect="1"/>
          </p:cNvPicPr>
          <p:nvPr/>
        </p:nvPicPr>
        <p:blipFill>
          <a:blip r:embed="rId4"/>
          <a:stretch>
            <a:fillRect/>
          </a:stretch>
        </p:blipFill>
        <p:spPr>
          <a:xfrm>
            <a:off x="4440703" y="4417084"/>
            <a:ext cx="4231500" cy="2430462"/>
          </a:xfrm>
          <a:prstGeom prst="rect">
            <a:avLst/>
          </a:prstGeom>
        </p:spPr>
      </p:pic>
      <p:pic>
        <p:nvPicPr>
          <p:cNvPr id="6" name="Picture 5"/>
          <p:cNvPicPr>
            <a:picLocks noChangeAspect="1"/>
          </p:cNvPicPr>
          <p:nvPr/>
        </p:nvPicPr>
        <p:blipFill>
          <a:blip r:embed="rId5"/>
          <a:stretch>
            <a:fillRect/>
          </a:stretch>
        </p:blipFill>
        <p:spPr>
          <a:xfrm>
            <a:off x="8822396" y="4438650"/>
            <a:ext cx="3361667" cy="2379663"/>
          </a:xfrm>
          <a:prstGeom prst="rect">
            <a:avLst/>
          </a:prstGeom>
        </p:spPr>
      </p:pic>
    </p:spTree>
    <p:extLst>
      <p:ext uri="{BB962C8B-B14F-4D97-AF65-F5344CB8AC3E}">
        <p14:creationId xmlns:p14="http://schemas.microsoft.com/office/powerpoint/2010/main" val="2738144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Last slide on food Pt.3</a:t>
            </a:r>
          </a:p>
        </p:txBody>
      </p:sp>
      <p:sp>
        <p:nvSpPr>
          <p:cNvPr id="3" name="Content Placeholder 2"/>
          <p:cNvSpPr>
            <a:spLocks noGrp="1"/>
          </p:cNvSpPr>
          <p:nvPr>
            <p:ph idx="1"/>
          </p:nvPr>
        </p:nvSpPr>
        <p:spPr/>
        <p:txBody>
          <a:bodyPr/>
          <a:lstStyle/>
          <a:p>
            <a:r>
              <a:rPr lang="en-US" i="1" u="sng" dirty="0">
                <a:solidFill>
                  <a:srgbClr val="003399"/>
                </a:solidFill>
                <a:latin typeface="Gill Sans MT" charset="0"/>
              </a:rPr>
              <a:t>Strong black coffee and sweetened mint tea are popular, as well as </a:t>
            </a:r>
            <a:r>
              <a:rPr lang="en-US" i="1" u="sng" dirty="0">
                <a:solidFill>
                  <a:srgbClr val="003399"/>
                </a:solidFill>
                <a:latin typeface="Gill Sans MT" charset="0"/>
                <a:hlinkClick r:id="rId3"/>
              </a:rPr>
              <a:t>apricot</a:t>
            </a:r>
            <a:r>
              <a:rPr lang="en-US" i="1" u="sng" dirty="0">
                <a:solidFill>
                  <a:srgbClr val="003399"/>
                </a:solidFill>
                <a:latin typeface="Gill Sans MT" charset="0"/>
              </a:rPr>
              <a:t> or other sweetened fruit juices. </a:t>
            </a:r>
          </a:p>
          <a:p>
            <a:r>
              <a:rPr lang="en-US" i="1" u="sng" dirty="0">
                <a:solidFill>
                  <a:srgbClr val="003399"/>
                </a:solidFill>
                <a:latin typeface="Gill Sans MT" charset="0"/>
              </a:rPr>
              <a:t>Laban </a:t>
            </a:r>
            <a:r>
              <a:rPr lang="en-US" u="sng" dirty="0">
                <a:solidFill>
                  <a:srgbClr val="003399"/>
                </a:solidFill>
                <a:latin typeface="Gill Sans MT" charset="0"/>
              </a:rPr>
              <a:t>also is drunk, a mixture of yogurt and water with mint leaves for flavoring. </a:t>
            </a:r>
          </a:p>
          <a:p>
            <a:r>
              <a:rPr lang="en-US" u="sng" dirty="0">
                <a:solidFill>
                  <a:srgbClr val="003399"/>
                </a:solidFill>
                <a:latin typeface="Gill Sans MT" charset="0"/>
              </a:rPr>
              <a:t>Algeria grows grapes and produces its own wine, but alcohol is not widely consumed, as it is forbidden by the Islamic religion.</a:t>
            </a:r>
            <a:br>
              <a:rPr lang="en-US" u="sng" dirty="0">
                <a:solidFill>
                  <a:srgbClr val="003399"/>
                </a:solidFill>
                <a:latin typeface="Gill Sans MT" charset="0"/>
              </a:rPr>
            </a:br>
            <a:r>
              <a:rPr lang="en-US" u="sng" dirty="0">
                <a:solidFill>
                  <a:srgbClr val="003399"/>
                </a:solidFill>
                <a:latin typeface="Gill Sans MT" charset="0"/>
              </a:rPr>
              <a:t/>
            </a:r>
            <a:br>
              <a:rPr lang="en-US" u="sng" dirty="0">
                <a:solidFill>
                  <a:srgbClr val="003399"/>
                </a:solidFill>
                <a:latin typeface="Gill Sans MT" charset="0"/>
              </a:rPr>
            </a:br>
            <a:r>
              <a:rPr lang="en-US" dirty="0"/>
              <a:t/>
            </a:r>
            <a:br>
              <a:rPr lang="en-US" dirty="0"/>
            </a:br>
            <a:endParaRPr lang="en-US" dirty="0"/>
          </a:p>
        </p:txBody>
      </p:sp>
      <p:pic>
        <p:nvPicPr>
          <p:cNvPr id="4" name="Picture 3"/>
          <p:cNvPicPr>
            <a:picLocks noChangeAspect="1"/>
          </p:cNvPicPr>
          <p:nvPr/>
        </p:nvPicPr>
        <p:blipFill>
          <a:blip r:embed="rId4"/>
          <a:stretch>
            <a:fillRect/>
          </a:stretch>
        </p:blipFill>
        <p:spPr>
          <a:xfrm>
            <a:off x="331749" y="4106863"/>
            <a:ext cx="3581439" cy="2744787"/>
          </a:xfrm>
          <a:prstGeom prst="rect">
            <a:avLst/>
          </a:prstGeom>
        </p:spPr>
      </p:pic>
      <p:pic>
        <p:nvPicPr>
          <p:cNvPr id="5" name="Picture 4"/>
          <p:cNvPicPr>
            <a:picLocks noChangeAspect="1"/>
          </p:cNvPicPr>
          <p:nvPr/>
        </p:nvPicPr>
        <p:blipFill>
          <a:blip r:embed="rId5"/>
          <a:stretch>
            <a:fillRect/>
          </a:stretch>
        </p:blipFill>
        <p:spPr>
          <a:xfrm>
            <a:off x="9374188" y="3756954"/>
            <a:ext cx="2743200" cy="3099459"/>
          </a:xfrm>
          <a:prstGeom prst="rect">
            <a:avLst/>
          </a:prstGeom>
        </p:spPr>
      </p:pic>
    </p:spTree>
    <p:extLst>
      <p:ext uri="{BB962C8B-B14F-4D97-AF65-F5344CB8AC3E}">
        <p14:creationId xmlns:p14="http://schemas.microsoft.com/office/powerpoint/2010/main" val="1559771385"/>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TF10001119</Template>
  <TotalTime>0</TotalTime>
  <Words>486</Words>
  <Application>Microsoft Office PowerPoint</Application>
  <PresentationFormat>Widescreen</PresentationFormat>
  <Paragraphs>32</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Gill Sans MT</vt:lpstr>
      <vt:lpstr>Gallery</vt:lpstr>
      <vt:lpstr>Algeria</vt:lpstr>
      <vt:lpstr>A Little About Algeria</vt:lpstr>
      <vt:lpstr>History</vt:lpstr>
      <vt:lpstr>Algerian cULTURE</vt:lpstr>
      <vt:lpstr>Food </vt:lpstr>
      <vt:lpstr>Food Con't</vt:lpstr>
      <vt:lpstr>Last slide on food Pt.3</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Kurzban, Souad</dc:creator>
  <cp:lastModifiedBy>HS STUDENT</cp:lastModifiedBy>
  <cp:revision>5</cp:revision>
  <dcterms:created xsi:type="dcterms:W3CDTF">2016-01-13T19:04:32Z</dcterms:created>
  <dcterms:modified xsi:type="dcterms:W3CDTF">2016-04-25T16:11:53Z</dcterms:modified>
</cp:coreProperties>
</file>