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0" d="100"/>
          <a:sy n="60" d="100"/>
        </p:scale>
        <p:origin x="78" y="11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DF1FA66-7E03-442C-BE72-E2166565E37C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0AD30B37-8007-478B-81A5-500371E86C0B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06941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1FA66-7E03-442C-BE72-E2166565E37C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30B37-8007-478B-81A5-500371E86C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137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1FA66-7E03-442C-BE72-E2166565E37C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30B37-8007-478B-81A5-500371E86C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723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1FA66-7E03-442C-BE72-E2166565E37C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30B37-8007-478B-81A5-500371E86C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985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DF1FA66-7E03-442C-BE72-E2166565E37C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AD30B37-8007-478B-81A5-500371E86C0B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1780905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1FA66-7E03-442C-BE72-E2166565E37C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30B37-8007-478B-81A5-500371E86C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878157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1FA66-7E03-442C-BE72-E2166565E37C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30B37-8007-478B-81A5-500371E86C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518273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1FA66-7E03-442C-BE72-E2166565E37C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30B37-8007-478B-81A5-500371E86C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405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1FA66-7E03-442C-BE72-E2166565E37C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30B37-8007-478B-81A5-500371E86C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784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7DF1FA66-7E03-442C-BE72-E2166565E37C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0AD30B37-8007-478B-81A5-500371E86C0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8014174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7DF1FA66-7E03-442C-BE72-E2166565E37C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0AD30B37-8007-478B-81A5-500371E86C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541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DF1FA66-7E03-442C-BE72-E2166565E37C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AD30B37-8007-478B-81A5-500371E86C0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23083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12836" y="2004550"/>
            <a:ext cx="9432958" cy="3020531"/>
          </a:xfrm>
        </p:spPr>
        <p:txBody>
          <a:bodyPr/>
          <a:lstStyle/>
          <a:p>
            <a:r>
              <a:rPr lang="en-US" dirty="0" smtClean="0"/>
              <a:t>Quadratics in life applications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Lesson 8-1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691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499287"/>
            <a:ext cx="10178322" cy="4380306"/>
          </a:xfrm>
        </p:spPr>
        <p:txBody>
          <a:bodyPr>
            <a:normAutofit/>
          </a:bodyPr>
          <a:lstStyle/>
          <a:p>
            <a:r>
              <a:rPr lang="en-US" sz="3600" dirty="0"/>
              <a:t>A </a:t>
            </a:r>
            <a:r>
              <a:rPr lang="en-US" sz="3600" b="1" dirty="0"/>
              <a:t>Q</a:t>
            </a:r>
            <a:r>
              <a:rPr lang="en-US" sz="3600" b="1" dirty="0" smtClean="0"/>
              <a:t>uadratic </a:t>
            </a:r>
            <a:r>
              <a:rPr lang="en-US" sz="3600" b="1" dirty="0"/>
              <a:t>E</a:t>
            </a:r>
            <a:r>
              <a:rPr lang="en-US" sz="3600" b="1" dirty="0" smtClean="0"/>
              <a:t>quation </a:t>
            </a:r>
            <a:r>
              <a:rPr lang="en-US" sz="3600" dirty="0"/>
              <a:t>is an equation with </a:t>
            </a:r>
            <a:r>
              <a:rPr lang="en-US" sz="3600" u="sng" dirty="0"/>
              <a:t>No</a:t>
            </a:r>
            <a:r>
              <a:rPr lang="en-US" sz="3600" dirty="0"/>
              <a:t> </a:t>
            </a:r>
            <a:r>
              <a:rPr lang="en-US" sz="3600" dirty="0" smtClean="0"/>
              <a:t>variable raised </a:t>
            </a:r>
            <a:r>
              <a:rPr lang="en-US" sz="3600" dirty="0"/>
              <a:t>to a </a:t>
            </a:r>
            <a:r>
              <a:rPr lang="en-US" sz="3600" u="sng" dirty="0"/>
              <a:t>power greater than 2</a:t>
            </a:r>
            <a:r>
              <a:rPr lang="en-US" sz="3600" dirty="0"/>
              <a:t>.  </a:t>
            </a:r>
          </a:p>
          <a:p>
            <a:pPr lvl="0"/>
            <a:r>
              <a:rPr lang="en-US" sz="3600" b="1" dirty="0" smtClean="0"/>
              <a:t>Standard Form</a:t>
            </a:r>
            <a:r>
              <a:rPr lang="en-US" sz="3600" dirty="0"/>
              <a:t>:  </a:t>
            </a:r>
            <a:r>
              <a:rPr lang="en-US" sz="3600" i="1" dirty="0"/>
              <a:t>y </a:t>
            </a:r>
            <a:r>
              <a:rPr lang="en-US" sz="3600" dirty="0"/>
              <a:t>= </a:t>
            </a:r>
            <a:r>
              <a:rPr lang="en-US" sz="3600" i="1" dirty="0"/>
              <a:t>ax</a:t>
            </a:r>
            <a:r>
              <a:rPr lang="en-US" sz="3600" dirty="0"/>
              <a:t>² + </a:t>
            </a:r>
            <a:r>
              <a:rPr lang="en-US" sz="3600" i="1" dirty="0" err="1"/>
              <a:t>bx</a:t>
            </a:r>
            <a:r>
              <a:rPr lang="en-US" sz="3600" i="1" dirty="0"/>
              <a:t> </a:t>
            </a:r>
            <a:r>
              <a:rPr lang="en-US" sz="3600" dirty="0"/>
              <a:t>+ </a:t>
            </a:r>
            <a:r>
              <a:rPr lang="en-US" sz="3600" i="1" dirty="0"/>
              <a:t>c</a:t>
            </a:r>
            <a:r>
              <a:rPr lang="en-US" sz="3600" dirty="0"/>
              <a:t>,   where </a:t>
            </a:r>
            <a:r>
              <a:rPr lang="en-US" sz="3600" i="1" dirty="0"/>
              <a:t>a </a:t>
            </a:r>
            <a:r>
              <a:rPr lang="en-US" sz="3600" dirty="0"/>
              <a:t>≠ 0 </a:t>
            </a:r>
            <a:r>
              <a:rPr lang="en-US" sz="3600" dirty="0" smtClean="0"/>
              <a:t>. Its also named the sum-product form.</a:t>
            </a:r>
          </a:p>
        </p:txBody>
      </p:sp>
    </p:spTree>
    <p:extLst>
      <p:ext uri="{BB962C8B-B14F-4D97-AF65-F5344CB8AC3E}">
        <p14:creationId xmlns:p14="http://schemas.microsoft.com/office/powerpoint/2010/main" val="1844920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598141"/>
            <a:ext cx="10178322" cy="4281451"/>
          </a:xfrm>
        </p:spPr>
        <p:txBody>
          <a:bodyPr>
            <a:normAutofit fontScale="92500"/>
          </a:bodyPr>
          <a:lstStyle/>
          <a:p>
            <a:pPr lvl="0"/>
            <a:r>
              <a:rPr lang="en-US" sz="5200" dirty="0"/>
              <a:t>A U-shaped graph called a </a:t>
            </a:r>
            <a:r>
              <a:rPr lang="en-US" sz="5200" b="1" u="sng" dirty="0"/>
              <a:t>parabola</a:t>
            </a:r>
            <a:r>
              <a:rPr lang="en-US" sz="5200" dirty="0"/>
              <a:t>. </a:t>
            </a:r>
            <a:endParaRPr lang="en-US" sz="5200" dirty="0" smtClean="0"/>
          </a:p>
          <a:p>
            <a:pPr marL="0" lvl="0" indent="0">
              <a:buNone/>
            </a:pPr>
            <a:r>
              <a:rPr lang="en-US" sz="4300" dirty="0" smtClean="0"/>
              <a:t>-If </a:t>
            </a:r>
            <a:r>
              <a:rPr lang="en-US" sz="4300" dirty="0"/>
              <a:t>the </a:t>
            </a:r>
            <a:r>
              <a:rPr lang="en-US" sz="4300" b="1" dirty="0"/>
              <a:t>leading coefficient</a:t>
            </a:r>
            <a:r>
              <a:rPr lang="en-US" sz="4300" dirty="0"/>
              <a:t> </a:t>
            </a:r>
            <a:r>
              <a:rPr lang="en-US" sz="4300" i="1" dirty="0"/>
              <a:t>a</a:t>
            </a:r>
            <a:r>
              <a:rPr lang="en-US" sz="4300" dirty="0"/>
              <a:t>  of the equation is </a:t>
            </a:r>
            <a:r>
              <a:rPr lang="en-US" sz="4300" b="1" dirty="0"/>
              <a:t>positive</a:t>
            </a:r>
            <a:r>
              <a:rPr lang="en-US" sz="4300" dirty="0"/>
              <a:t>, the parabola </a:t>
            </a:r>
            <a:r>
              <a:rPr lang="en-US" sz="4300" dirty="0" smtClean="0"/>
              <a:t>opens </a:t>
            </a:r>
            <a:r>
              <a:rPr lang="en-US" sz="4300" b="1" u="sng" dirty="0" smtClean="0"/>
              <a:t>up</a:t>
            </a:r>
            <a:r>
              <a:rPr lang="en-US" sz="4300" dirty="0" smtClean="0"/>
              <a:t>. </a:t>
            </a:r>
            <a:endParaRPr lang="en-US" sz="4300" dirty="0"/>
          </a:p>
          <a:p>
            <a:pPr marL="0" indent="0">
              <a:buNone/>
            </a:pPr>
            <a:r>
              <a:rPr lang="en-US" sz="4300" dirty="0" smtClean="0"/>
              <a:t>-If </a:t>
            </a:r>
            <a:r>
              <a:rPr lang="en-US" sz="4300" dirty="0"/>
              <a:t>the </a:t>
            </a:r>
            <a:r>
              <a:rPr lang="en-US" sz="4300" b="1" dirty="0"/>
              <a:t>leading coefficient </a:t>
            </a:r>
            <a:r>
              <a:rPr lang="en-US" sz="4300" i="1" dirty="0"/>
              <a:t>a  </a:t>
            </a:r>
            <a:r>
              <a:rPr lang="en-US" sz="4300" dirty="0"/>
              <a:t>is </a:t>
            </a:r>
            <a:r>
              <a:rPr lang="en-US" sz="4300" b="1" dirty="0"/>
              <a:t>negative,</a:t>
            </a:r>
            <a:r>
              <a:rPr lang="en-US" sz="4300" dirty="0"/>
              <a:t> the parabola opens </a:t>
            </a:r>
            <a:r>
              <a:rPr lang="en-US" sz="4300" dirty="0" smtClean="0"/>
              <a:t>­­­­­­­­­­­­­­­­­</a:t>
            </a:r>
            <a:r>
              <a:rPr lang="en-US" sz="4300" b="1" u="sng" dirty="0" smtClean="0"/>
              <a:t>down</a:t>
            </a:r>
            <a:r>
              <a:rPr lang="en-US" sz="4300" dirty="0" smtClean="0"/>
              <a:t>. </a:t>
            </a:r>
            <a:endParaRPr lang="en-US" sz="4300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2943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750541"/>
            <a:ext cx="10178322" cy="4724400"/>
          </a:xfrm>
        </p:spPr>
        <p:txBody>
          <a:bodyPr>
            <a:normAutofit/>
          </a:bodyPr>
          <a:lstStyle/>
          <a:p>
            <a:pPr lvl="0"/>
            <a:r>
              <a:rPr lang="en-US" sz="4000" b="1" u="sng" dirty="0" smtClean="0"/>
              <a:t>Vertex</a:t>
            </a:r>
            <a:r>
              <a:rPr lang="en-US" sz="4000" dirty="0" smtClean="0"/>
              <a:t> is </a:t>
            </a:r>
          </a:p>
          <a:p>
            <a:pPr marL="0" lvl="0" indent="0">
              <a:buNone/>
            </a:pPr>
            <a:r>
              <a:rPr lang="en-US" sz="4000" dirty="0" smtClean="0"/>
              <a:t>the </a:t>
            </a:r>
            <a:r>
              <a:rPr lang="en-US" sz="4000" u="sng" dirty="0"/>
              <a:t>lowest point </a:t>
            </a:r>
            <a:r>
              <a:rPr lang="en-US" sz="4000" dirty="0"/>
              <a:t>of a parabola that opens </a:t>
            </a:r>
            <a:r>
              <a:rPr lang="en-US" sz="4000" u="sng" dirty="0"/>
              <a:t>up</a:t>
            </a:r>
            <a:r>
              <a:rPr lang="en-US" sz="4000" dirty="0"/>
              <a:t> </a:t>
            </a:r>
            <a:r>
              <a:rPr lang="en-US" sz="4000" dirty="0" smtClean="0"/>
              <a:t>(minimum)</a:t>
            </a:r>
          </a:p>
          <a:p>
            <a:pPr marL="0" lvl="0" indent="0">
              <a:buNone/>
            </a:pPr>
            <a:r>
              <a:rPr lang="en-US" sz="4000" dirty="0" smtClean="0"/>
              <a:t>or </a:t>
            </a:r>
          </a:p>
          <a:p>
            <a:pPr marL="0" lvl="0" indent="0">
              <a:buNone/>
            </a:pPr>
            <a:r>
              <a:rPr lang="en-US" sz="4000" dirty="0" smtClean="0"/>
              <a:t>the </a:t>
            </a:r>
            <a:r>
              <a:rPr lang="en-US" sz="4000" u="sng" dirty="0"/>
              <a:t>highest point </a:t>
            </a:r>
            <a:r>
              <a:rPr lang="en-US" sz="4000" dirty="0"/>
              <a:t>of a parabola that opens </a:t>
            </a:r>
            <a:r>
              <a:rPr lang="en-US" sz="4000" u="sng" dirty="0" smtClean="0"/>
              <a:t>down</a:t>
            </a:r>
            <a:r>
              <a:rPr lang="en-US" sz="4000" dirty="0" smtClean="0"/>
              <a:t> (maximum</a:t>
            </a:r>
            <a:r>
              <a:rPr lang="en-US" sz="4000" dirty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17622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properties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119872" y="1470455"/>
                <a:ext cx="10178322" cy="4798540"/>
              </a:xfrm>
            </p:spPr>
            <p:txBody>
              <a:bodyPr>
                <a:noAutofit/>
              </a:bodyPr>
              <a:lstStyle/>
              <a:p>
                <a:pPr lvl="0"/>
                <a:r>
                  <a:rPr lang="en-US" sz="4000" b="1" u="sng" dirty="0"/>
                  <a:t>Axis of symmetry</a:t>
                </a:r>
                <a:r>
                  <a:rPr lang="en-US" sz="4000" dirty="0"/>
                  <a:t> which is the </a:t>
                </a:r>
                <a:r>
                  <a:rPr lang="en-US" sz="4000" u="sng" dirty="0" smtClean="0"/>
                  <a:t>vertical line </a:t>
                </a:r>
                <a:r>
                  <a:rPr lang="en-US" sz="4000" dirty="0"/>
                  <a:t>passing through the vertex that divides the parabola into </a:t>
                </a:r>
                <a:r>
                  <a:rPr lang="en-US" sz="4000" u="sng" dirty="0"/>
                  <a:t>two symmetric parts</a:t>
                </a:r>
                <a:r>
                  <a:rPr lang="en-US" sz="4000" dirty="0"/>
                  <a:t>. </a:t>
                </a:r>
                <a:endParaRPr lang="en-US" sz="4000" dirty="0" smtClean="0"/>
              </a:p>
              <a:p>
                <a:pPr lvl="0"/>
                <a:r>
                  <a:rPr lang="en-US" sz="4000" dirty="0" smtClean="0"/>
                  <a:t>We </a:t>
                </a:r>
                <a:r>
                  <a:rPr lang="en-US" sz="4000" dirty="0"/>
                  <a:t>can use the following formula to find the axis of symmetry   </a:t>
                </a:r>
                <a14:m>
                  <m:oMath xmlns:m="http://schemas.openxmlformats.org/officeDocument/2006/math">
                    <m:r>
                      <a:rPr lang="en-US" sz="4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40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r>
                  <a:rPr lang="en-US" sz="4000" dirty="0"/>
                  <a:t> </a:t>
                </a:r>
              </a:p>
              <a:p>
                <a:pPr marL="0" indent="0">
                  <a:buNone/>
                </a:pPr>
                <a:endParaRPr lang="en-US" sz="40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19872" y="1470455"/>
                <a:ext cx="10178322" cy="4798540"/>
              </a:xfrm>
              <a:blipFill rotWithShape="0">
                <a:blip r:embed="rId2"/>
                <a:stretch>
                  <a:fillRect l="-1917" t="-19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511133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5731" y="1396315"/>
            <a:ext cx="10586095" cy="47079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u="sng" dirty="0" smtClean="0"/>
              <a:t>Intercepts:</a:t>
            </a:r>
          </a:p>
          <a:p>
            <a:r>
              <a:rPr lang="en-US" sz="3600" u="sng" dirty="0" smtClean="0"/>
              <a:t>x-intercepts</a:t>
            </a:r>
            <a:r>
              <a:rPr lang="en-US" sz="3600" dirty="0" smtClean="0"/>
              <a:t> </a:t>
            </a:r>
            <a:r>
              <a:rPr lang="en-US" sz="3600" dirty="0"/>
              <a:t>are called the </a:t>
            </a:r>
            <a:r>
              <a:rPr lang="en-US" sz="3600" u="sng" dirty="0"/>
              <a:t>roots, solutions and zeros</a:t>
            </a:r>
            <a:r>
              <a:rPr lang="en-US" sz="3600" dirty="0"/>
              <a:t>. The parabola crosses the x axis at the x intercepts. </a:t>
            </a:r>
            <a:r>
              <a:rPr lang="en-US" sz="3600" dirty="0" smtClean="0"/>
              <a:t> A </a:t>
            </a:r>
            <a:r>
              <a:rPr lang="en-US" sz="3600" dirty="0"/>
              <a:t>quadratic equation can have 0, 1, or 2 </a:t>
            </a:r>
            <a:r>
              <a:rPr lang="en-US" sz="3600" dirty="0" smtClean="0"/>
              <a:t>zeros.</a:t>
            </a:r>
          </a:p>
          <a:p>
            <a:r>
              <a:rPr lang="en-US" sz="3600" u="sng" dirty="0" smtClean="0"/>
              <a:t>Y-intercept</a:t>
            </a:r>
            <a:r>
              <a:rPr lang="en-US" sz="3600" dirty="0" smtClean="0"/>
              <a:t> </a:t>
            </a:r>
            <a:r>
              <a:rPr lang="en-US" sz="3600" dirty="0"/>
              <a:t>or c is where the parabola crosses the y axis</a:t>
            </a:r>
            <a:r>
              <a:rPr lang="en-US" sz="3600" dirty="0" smtClean="0"/>
              <a:t>.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2697057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http://upload.wikimedia.org/wikipedia/commons/thumb/d/d9/Parabola_features.svg/2000px-Parabola_features.svg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6552" y="387179"/>
            <a:ext cx="6672648" cy="611247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26905681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100</TotalTime>
  <Words>203</Words>
  <Application>Microsoft Office PowerPoint</Application>
  <PresentationFormat>Widescreen</PresentationFormat>
  <Paragraphs>21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Cambria Math</vt:lpstr>
      <vt:lpstr>Gill Sans MT</vt:lpstr>
      <vt:lpstr>Impact</vt:lpstr>
      <vt:lpstr>Badge</vt:lpstr>
      <vt:lpstr>Quadratics in life applications</vt:lpstr>
      <vt:lpstr>Form</vt:lpstr>
      <vt:lpstr>Graph</vt:lpstr>
      <vt:lpstr>properties</vt:lpstr>
      <vt:lpstr>properties</vt:lpstr>
      <vt:lpstr>Properties</vt:lpstr>
      <vt:lpstr>PowerPoint Presentation</vt:lpstr>
    </vt:vector>
  </TitlesOfParts>
  <Company>NPCSD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Quadratics in life applications</dc:title>
  <dc:creator>Abdelrahman, Randa</dc:creator>
  <cp:lastModifiedBy>Kurzban, Souad</cp:lastModifiedBy>
  <cp:revision>6</cp:revision>
  <dcterms:created xsi:type="dcterms:W3CDTF">2017-02-12T12:12:39Z</dcterms:created>
  <dcterms:modified xsi:type="dcterms:W3CDTF">2017-02-28T15:01:40Z</dcterms:modified>
</cp:coreProperties>
</file>