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3" r:id="rId1"/>
  </p:sldMasterIdLst>
  <p:notesMasterIdLst>
    <p:notesMasterId r:id="rId8"/>
  </p:notesMasterIdLst>
  <p:handoutMasterIdLst>
    <p:handoutMasterId r:id="rId9"/>
  </p:handoutMasterIdLst>
  <p:sldIdLst>
    <p:sldId id="266" r:id="rId2"/>
    <p:sldId id="267" r:id="rId3"/>
    <p:sldId id="317" r:id="rId4"/>
    <p:sldId id="311" r:id="rId5"/>
    <p:sldId id="269" r:id="rId6"/>
    <p:sldId id="321" r:id="rId7"/>
  </p:sldIdLst>
  <p:sldSz cx="9144000" cy="6858000" type="screen4x3"/>
  <p:notesSz cx="7019925" cy="9305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3C8F1A61-6338-41A3-9434-E35D8575AE2E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517DDAB5-7694-4AA5-BDA7-03247EC76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06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5D62542C-C5D2-4035-A2FE-5C4FA931C8EC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0315"/>
            <a:ext cx="5615940" cy="4187666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C0D3EB4D-48DA-482A-A7BC-DDC4DC6C9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858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586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699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673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673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673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28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DCA8-AFD2-4B54-95BB-A04135D62CBB}" type="datetime1">
              <a:rPr lang="en-US" smtClean="0"/>
              <a:pPr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BAA1B-A692-4D9C-B53E-AF572BB943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666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8F4A-D15C-4972-87D5-22C825D9EE09}" type="datetime1">
              <a:rPr lang="en-US" smtClean="0"/>
              <a:pPr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DFA5-AB36-4055-955F-E46C11B3D9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369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8F4A-D15C-4972-87D5-22C825D9EE09}" type="datetime1">
              <a:rPr lang="en-US" smtClean="0"/>
              <a:pPr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DFA5-AB36-4055-955F-E46C11B3D9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59988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8F4A-D15C-4972-87D5-22C825D9EE09}" type="datetime1">
              <a:rPr lang="en-US" smtClean="0"/>
              <a:pPr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DFA5-AB36-4055-955F-E46C11B3D9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407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8F4A-D15C-4972-87D5-22C825D9EE09}" type="datetime1">
              <a:rPr lang="en-US" smtClean="0"/>
              <a:pPr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DFA5-AB36-4055-955F-E46C11B3D9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69786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8F4A-D15C-4972-87D5-22C825D9EE09}" type="datetime1">
              <a:rPr lang="en-US" smtClean="0"/>
              <a:pPr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DFA5-AB36-4055-955F-E46C11B3D9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5081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0006C-F69D-4648-99F6-58A31602E7A0}" type="datetime1">
              <a:rPr lang="en-US" smtClean="0"/>
              <a:pPr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1AF6-1626-4428-9C66-2BC4C9BB65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6888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8C0C-4336-4788-BF20-85CACDD361F1}" type="datetime1">
              <a:rPr lang="en-US" smtClean="0"/>
              <a:pPr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B7D90-BAD0-4139-9384-6D99B2B4FE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681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90F53-6B36-46D4-862D-2C6B679D9BC6}" type="datetime1">
              <a:rPr lang="en-US" smtClean="0"/>
              <a:pPr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2F5DC-DBBF-428A-91A2-235D14CBA4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180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D933-034A-4F3F-88F8-82B85206DAAB}" type="datetime1">
              <a:rPr lang="en-US" smtClean="0"/>
              <a:pPr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DAA04-F15A-4F30-AE27-A2361D0CE8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824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AE53-1C93-46A0-8BC9-F0142EBC59C0}" type="datetime1">
              <a:rPr lang="en-US" smtClean="0"/>
              <a:pPr/>
              <a:t>10/14/2016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4E7B2-9E64-4AC7-BE64-F1574E08B3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075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F5A5B-E9E6-4E04-AE83-D3E157C06E20}" type="datetime1">
              <a:rPr lang="en-US" smtClean="0"/>
              <a:pPr/>
              <a:t>10/14/2016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0BBB6-526B-41AC-B759-13FBCABA3F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738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79F2-4F0D-4982-BE6D-8CAC096A4C3F}" type="datetime1">
              <a:rPr lang="en-US" smtClean="0"/>
              <a:pPr/>
              <a:t>10/14/2016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D9100-31AF-463E-9C2E-D28B799178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064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31D19-DF57-4F1D-9B74-558093E795E9}" type="datetime1">
              <a:rPr lang="en-US" smtClean="0"/>
              <a:pPr/>
              <a:t>10/14/2016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9D2F7-C9E1-493C-BE39-FE56BEA64B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159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19A7-BFD3-4B5D-85FA-09B969677728}" type="datetime1">
              <a:rPr lang="en-US" smtClean="0"/>
              <a:pPr/>
              <a:t>10/14/2016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CA135-039E-4947-8B9E-172D3C6378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62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CB8CA-F057-4C00-8F31-349B86C1E695}" type="datetime1">
              <a:rPr lang="en-US" smtClean="0"/>
              <a:pPr/>
              <a:t>10/14/2016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E6495-2D2B-4447-BCE1-55E7FC15F4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95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F8F4A-D15C-4972-87D5-22C825D9EE09}" type="datetime1">
              <a:rPr lang="en-US" smtClean="0"/>
              <a:pPr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038DFA5-AB36-4055-955F-E46C11B3D9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2517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84" r:id="rId1"/>
    <p:sldLayoutId id="2147484085" r:id="rId2"/>
    <p:sldLayoutId id="2147484086" r:id="rId3"/>
    <p:sldLayoutId id="2147484087" r:id="rId4"/>
    <p:sldLayoutId id="2147484088" r:id="rId5"/>
    <p:sldLayoutId id="2147484089" r:id="rId6"/>
    <p:sldLayoutId id="2147484090" r:id="rId7"/>
    <p:sldLayoutId id="2147484091" r:id="rId8"/>
    <p:sldLayoutId id="2147484092" r:id="rId9"/>
    <p:sldLayoutId id="2147484093" r:id="rId10"/>
    <p:sldLayoutId id="2147484094" r:id="rId11"/>
    <p:sldLayoutId id="2147484095" r:id="rId12"/>
    <p:sldLayoutId id="2147484096" r:id="rId13"/>
    <p:sldLayoutId id="2147484097" r:id="rId14"/>
    <p:sldLayoutId id="2147484098" r:id="rId15"/>
    <p:sldLayoutId id="214748409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534400" cy="28194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latin typeface="Cooper Black" charset="0"/>
              </a:rPr>
              <a:t/>
            </a:r>
            <a:br>
              <a:rPr lang="en-US" sz="4000" b="1" dirty="0" smtClean="0">
                <a:latin typeface="Cooper Black" charset="0"/>
              </a:rPr>
            </a:br>
            <a:r>
              <a:rPr lang="en-US" sz="4000" b="1" dirty="0" smtClean="0">
                <a:latin typeface="Cooper Black" charset="0"/>
              </a:rPr>
              <a:t>Arabic 2                         </a:t>
            </a:r>
            <a:r>
              <a:rPr lang="en-US" sz="4000" b="1" dirty="0" err="1" smtClean="0">
                <a:latin typeface="Cooper Black" charset="0"/>
              </a:rPr>
              <a:t>Kurzban</a:t>
            </a:r>
            <a:r>
              <a:rPr lang="en-US" sz="4000" b="1" dirty="0" smtClean="0">
                <a:latin typeface="Cooper Black" charset="0"/>
              </a:rPr>
              <a:t/>
            </a:r>
            <a:br>
              <a:rPr lang="en-US" sz="4000" b="1" dirty="0" smtClean="0">
                <a:latin typeface="Cooper Black" charset="0"/>
              </a:rPr>
            </a:br>
            <a:r>
              <a:rPr lang="en-US" sz="4000" b="1" dirty="0">
                <a:latin typeface="Cooper Black" charset="0"/>
              </a:rPr>
              <a:t/>
            </a:r>
            <a:br>
              <a:rPr lang="en-US" sz="4000" b="1" dirty="0">
                <a:latin typeface="Cooper Black" charset="0"/>
              </a:rPr>
            </a:br>
            <a:r>
              <a:rPr lang="en-US" sz="4000" b="1" dirty="0" smtClean="0">
                <a:latin typeface="Cooper Black" charset="0"/>
              </a:rPr>
              <a:t/>
            </a:r>
            <a:br>
              <a:rPr lang="en-US" sz="4000" b="1" dirty="0" smtClean="0">
                <a:latin typeface="Cooper Black" charset="0"/>
              </a:rPr>
            </a:br>
            <a:r>
              <a:rPr lang="en-US" sz="4000" b="1" dirty="0">
                <a:latin typeface="Cooper Black" charset="0"/>
              </a:rPr>
              <a:t/>
            </a:r>
            <a:br>
              <a:rPr lang="en-US" sz="4000" b="1" dirty="0">
                <a:latin typeface="Cooper Black" charset="0"/>
              </a:rPr>
            </a:br>
            <a:r>
              <a:rPr lang="en-US" sz="4000" b="1" dirty="0" smtClean="0">
                <a:latin typeface="Cooper Black" charset="0"/>
              </a:rPr>
              <a:t/>
            </a:r>
            <a:br>
              <a:rPr lang="en-US" sz="4000" b="1" dirty="0" smtClean="0">
                <a:latin typeface="Cooper Black" charset="0"/>
              </a:rPr>
            </a:br>
            <a:r>
              <a:rPr lang="en-US" sz="4000" b="1" dirty="0">
                <a:latin typeface="Cooper Black" charset="0"/>
              </a:rPr>
              <a:t/>
            </a:r>
            <a:br>
              <a:rPr lang="en-US" sz="4000" b="1" dirty="0">
                <a:latin typeface="Cooper Black" charset="0"/>
              </a:rPr>
            </a:br>
            <a:r>
              <a:rPr lang="en-US" sz="4000" b="1" dirty="0" smtClean="0">
                <a:latin typeface="Cooper Black" charset="0"/>
              </a:rPr>
              <a:t/>
            </a:r>
            <a:br>
              <a:rPr lang="en-US" sz="4000" b="1" dirty="0" smtClean="0">
                <a:latin typeface="Cooper Black" charset="0"/>
              </a:rPr>
            </a:br>
            <a:r>
              <a:rPr lang="en-US" sz="4000" b="1" dirty="0">
                <a:latin typeface="Cooper Black" charset="0"/>
              </a:rPr>
              <a:t/>
            </a:r>
            <a:br>
              <a:rPr lang="en-US" sz="4000" b="1" dirty="0">
                <a:latin typeface="Cooper Black" charset="0"/>
              </a:rPr>
            </a:br>
            <a:r>
              <a:rPr lang="en-US" sz="4000" b="1" dirty="0" smtClean="0">
                <a:latin typeface="Cooper Black" charset="0"/>
              </a:rPr>
              <a:t/>
            </a:r>
            <a:br>
              <a:rPr lang="en-US" sz="4000" b="1" dirty="0" smtClean="0">
                <a:latin typeface="Cooper Black" charset="0"/>
              </a:rPr>
            </a:br>
            <a:r>
              <a:rPr lang="en-US" sz="4000" b="1" dirty="0">
                <a:latin typeface="Cooper Black" charset="0"/>
              </a:rPr>
              <a:t/>
            </a:r>
            <a:br>
              <a:rPr lang="en-US" sz="4000" b="1" dirty="0">
                <a:latin typeface="Cooper Black" charset="0"/>
              </a:rPr>
            </a:br>
            <a:r>
              <a:rPr lang="en-US" sz="4000" b="1" dirty="0" smtClean="0">
                <a:latin typeface="Cooper Black" charset="0"/>
              </a:rPr>
              <a:t/>
            </a:r>
            <a:br>
              <a:rPr lang="en-US" sz="4000" b="1" dirty="0" smtClean="0">
                <a:latin typeface="Cooper Black" charset="0"/>
              </a:rPr>
            </a:br>
            <a:r>
              <a:rPr lang="en-US" sz="4000" b="1" dirty="0">
                <a:latin typeface="Cooper Black" charset="0"/>
              </a:rPr>
              <a:t/>
            </a:r>
            <a:br>
              <a:rPr lang="en-US" sz="4000" b="1" dirty="0">
                <a:latin typeface="Cooper Black" charset="0"/>
              </a:rPr>
            </a:br>
            <a:r>
              <a:rPr lang="en-US" sz="4000" b="1" dirty="0" smtClean="0">
                <a:latin typeface="Cooper Black" charset="0"/>
              </a:rPr>
              <a:t/>
            </a:r>
            <a:br>
              <a:rPr lang="en-US" sz="4000" b="1" dirty="0" smtClean="0">
                <a:latin typeface="Cooper Black" charset="0"/>
              </a:rPr>
            </a:br>
            <a:r>
              <a:rPr lang="en-US" sz="4000" b="1" dirty="0">
                <a:latin typeface="Cooper Black" charset="0"/>
              </a:rPr>
              <a:t/>
            </a:r>
            <a:br>
              <a:rPr lang="en-US" sz="4000" b="1" dirty="0">
                <a:latin typeface="Cooper Black" charset="0"/>
              </a:rPr>
            </a:br>
            <a:r>
              <a:rPr lang="en-US" sz="4000" b="1" dirty="0" smtClean="0">
                <a:latin typeface="Cooper Black" charset="0"/>
              </a:rPr>
              <a:t>Welcome to Arabic </a:t>
            </a:r>
            <a:r>
              <a:rPr lang="en-US" sz="4000" b="1" dirty="0">
                <a:latin typeface="Cooper Black" charset="0"/>
              </a:rPr>
              <a:t>2</a:t>
            </a:r>
            <a:r>
              <a:rPr lang="en-US" sz="4000" b="1" dirty="0" smtClean="0">
                <a:latin typeface="Cooper Black" charset="0"/>
              </a:rPr>
              <a:t/>
            </a:r>
            <a:br>
              <a:rPr lang="en-US" sz="4000" b="1" dirty="0" smtClean="0">
                <a:latin typeface="Cooper Black" charset="0"/>
              </a:rPr>
            </a:br>
            <a:r>
              <a:rPr lang="en-US" sz="4000" b="1" dirty="0" smtClean="0">
                <a:latin typeface="Cooper Black" charset="0"/>
              </a:rPr>
              <a:t>by </a:t>
            </a:r>
            <a:r>
              <a:rPr lang="en-US" sz="4000" b="1" dirty="0" err="1" smtClean="0">
                <a:latin typeface="Cooper Black" charset="0"/>
              </a:rPr>
              <a:t>Kurzban</a:t>
            </a:r>
            <a:endParaRPr lang="en-US" sz="4000" b="1" dirty="0" smtClean="0">
              <a:latin typeface="Cooper Black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8359140" cy="4724400"/>
          </a:xfrm>
        </p:spPr>
        <p:txBody>
          <a:bodyPr>
            <a:normAutofit lnSpcReduction="10000"/>
          </a:bodyPr>
          <a:lstStyle/>
          <a:p>
            <a:pPr marL="0" indent="0">
              <a:buFont typeface="Arial" charset="0"/>
              <a:buNone/>
            </a:pPr>
            <a:endParaRPr lang="en-US" dirty="0" smtClean="0"/>
          </a:p>
          <a:p>
            <a:pPr marL="0" indent="0"/>
            <a:endParaRPr lang="en-US" dirty="0" smtClean="0"/>
          </a:p>
          <a:p>
            <a:pPr marL="0" indent="0"/>
            <a:r>
              <a:rPr lang="en-US" sz="4000" dirty="0" smtClean="0"/>
              <a:t>Lesson 11: Seasons of the year Review</a:t>
            </a:r>
          </a:p>
          <a:p>
            <a:pPr marL="0" indent="0"/>
            <a:r>
              <a:rPr lang="en-US" sz="4000" dirty="0" smtClean="0"/>
              <a:t>Warm up: Connecting letters.</a:t>
            </a:r>
          </a:p>
          <a:p>
            <a:pPr marL="0" indent="0"/>
            <a:r>
              <a:rPr lang="en-US" sz="4000" dirty="0" smtClean="0"/>
              <a:t>Sun letters</a:t>
            </a:r>
          </a:p>
          <a:p>
            <a:pPr marL="0" indent="0"/>
            <a:r>
              <a:rPr lang="en-US" sz="4000" dirty="0" smtClean="0"/>
              <a:t>Practice</a:t>
            </a:r>
          </a:p>
          <a:p>
            <a:pPr marL="0" indent="0"/>
            <a:r>
              <a:rPr lang="en-US" sz="4000" dirty="0" smtClean="0"/>
              <a:t>Homework: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11: Do Now       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92412"/>
            <a:ext cx="7543800" cy="4346388"/>
          </a:xfrm>
        </p:spPr>
        <p:txBody>
          <a:bodyPr>
            <a:normAutofit/>
          </a:bodyPr>
          <a:lstStyle/>
          <a:p>
            <a:pPr marL="0" indent="0"/>
            <a:r>
              <a:rPr lang="en-US" sz="4000" dirty="0" smtClean="0"/>
              <a:t>Warm up: List all 4 seasons in Arabic, including the vowels, transliteration and the translation to the Word “Seasons” itself.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Sun Vs Moon letters In </a:t>
            </a:r>
            <a:r>
              <a:rPr lang="en-US" sz="4000" dirty="0"/>
              <a:t>A</a:t>
            </a:r>
            <a:r>
              <a:rPr lang="en-US" sz="4000" dirty="0" smtClean="0"/>
              <a:t>rabic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buFont typeface="Arial" charset="0"/>
              <a:buNone/>
            </a:pPr>
            <a:endParaRPr lang="en-US" sz="30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3000" dirty="0" smtClean="0"/>
              <a:t>Listen to the following sentences: “ the shirt is white”</a:t>
            </a:r>
          </a:p>
          <a:p>
            <a:pPr marL="0" indent="0" algn="r">
              <a:lnSpc>
                <a:spcPct val="90000"/>
              </a:lnSpc>
              <a:buNone/>
            </a:pPr>
            <a:r>
              <a:rPr lang="ar-AE" sz="5400" dirty="0"/>
              <a:t>الْقَمِيص أبْيَض</a:t>
            </a:r>
            <a:endParaRPr lang="en-US" sz="54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000" dirty="0" smtClean="0"/>
              <a:t>“The car is new”</a:t>
            </a:r>
            <a:endParaRPr lang="en-US" sz="3000" dirty="0"/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endParaRPr lang="ar-SA" sz="3000" dirty="0" smtClean="0">
              <a:solidFill>
                <a:schemeClr val="tx1"/>
              </a:solidFill>
            </a:endParaRPr>
          </a:p>
          <a:p>
            <a:pPr marL="0" indent="0" algn="r">
              <a:lnSpc>
                <a:spcPct val="90000"/>
              </a:lnSpc>
              <a:buFont typeface="Arial" charset="0"/>
              <a:buNone/>
            </a:pPr>
            <a:r>
              <a:rPr lang="ar-AE" sz="5400" dirty="0"/>
              <a:t>السيارة جديدة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79621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2954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Continue connecting the letters to form words.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143500"/>
          </a:xfrm>
          <a:solidFill>
            <a:schemeClr val="accent6"/>
          </a:solidFill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sz="3000" dirty="0" smtClean="0"/>
              <a:t>Notice that </a:t>
            </a:r>
            <a:r>
              <a:rPr lang="ar-AE" sz="3200" dirty="0"/>
              <a:t>الْقَمِيص</a:t>
            </a:r>
            <a:r>
              <a:rPr lang="en-US" sz="3000" dirty="0" smtClean="0"/>
              <a:t>   is pronounced al-</a:t>
            </a:r>
            <a:r>
              <a:rPr lang="en-US" sz="3000" dirty="0" err="1" smtClean="0"/>
              <a:t>qamis</a:t>
            </a:r>
            <a:r>
              <a:rPr lang="en-US" sz="3000" dirty="0" smtClean="0"/>
              <a:t>, but  </a:t>
            </a:r>
            <a:r>
              <a:rPr lang="ar-AE" sz="3000" dirty="0"/>
              <a:t>السيارة </a:t>
            </a:r>
            <a:r>
              <a:rPr lang="en-US" sz="3000" dirty="0" smtClean="0"/>
              <a:t>   is pronounced as-</a:t>
            </a:r>
            <a:r>
              <a:rPr lang="en-US" sz="3000" dirty="0" err="1" smtClean="0"/>
              <a:t>sayyara</a:t>
            </a:r>
            <a:r>
              <a:rPr lang="en-US" sz="3000" dirty="0" smtClean="0"/>
              <a:t>. 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US" sz="3000" dirty="0" smtClean="0"/>
              <a:t>This is because when (al, </a:t>
            </a:r>
            <a:r>
              <a:rPr lang="en-US" sz="3000" dirty="0" err="1" smtClean="0"/>
              <a:t>th</a:t>
            </a:r>
            <a:r>
              <a:rPr lang="en-US" sz="3000" dirty="0" smtClean="0"/>
              <a:t>, </a:t>
            </a:r>
            <a:r>
              <a:rPr lang="ar-AE" sz="2800" dirty="0" smtClean="0"/>
              <a:t>الْ</a:t>
            </a:r>
            <a:r>
              <a:rPr lang="en-US" sz="2800" dirty="0" smtClean="0"/>
              <a:t>) is added to words beginning with particular letters, the lam is pronounced like the first letter of what word and not as a lam. The letter “takes over” (assimilates the sound of the lam. When this assimilation happens, the first letter of the word sounds as though it is pronounced twice. “As-</a:t>
            </a:r>
            <a:r>
              <a:rPr lang="en-US" sz="2800" dirty="0" err="1" smtClean="0"/>
              <a:t>sayyara</a:t>
            </a:r>
            <a:r>
              <a:rPr lang="en-US" sz="2800" dirty="0" smtClean="0"/>
              <a:t>.”</a:t>
            </a:r>
            <a:endParaRPr 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356867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Lesson 11:  Sun letters/Moon letters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8288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buFont typeface="Arial" charset="0"/>
              <a:buNone/>
            </a:pPr>
            <a:r>
              <a:rPr lang="en-US" sz="5400" dirty="0" smtClean="0"/>
              <a:t>Handout: Complete the table below as in the example.</a:t>
            </a:r>
            <a:endParaRPr lang="ar-SA" sz="5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581400"/>
            <a:ext cx="6347715" cy="1826581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Homework: Organize the following list of word based on first letter being sun or moon letter.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; </a:t>
            </a:r>
            <a:r>
              <a:rPr lang="ar-AE" dirty="0" smtClean="0"/>
              <a:t>التِّين</a:t>
            </a:r>
            <a:r>
              <a:rPr lang="en-US" dirty="0" smtClean="0"/>
              <a:t>  , 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886200"/>
            <a:ext cx="6705600" cy="1295400"/>
          </a:xfrm>
        </p:spPr>
        <p:txBody>
          <a:bodyPr/>
          <a:lstStyle/>
          <a:p>
            <a:r>
              <a:rPr lang="en-US" dirty="0" smtClean="0"/>
              <a:t>      ; </a:t>
            </a:r>
            <a:r>
              <a:rPr lang="ar-AE" sz="2800" dirty="0" smtClean="0"/>
              <a:t>الشَّجرة</a:t>
            </a:r>
            <a:r>
              <a:rPr lang="en-US" sz="2800" dirty="0" smtClean="0"/>
              <a:t>; </a:t>
            </a:r>
            <a:r>
              <a:rPr lang="ar-AE" sz="2800" dirty="0" smtClean="0"/>
              <a:t>الذٌّباب</a:t>
            </a:r>
            <a:r>
              <a:rPr lang="en-US" sz="2800" dirty="0" smtClean="0"/>
              <a:t>; </a:t>
            </a:r>
            <a:r>
              <a:rPr lang="ar-AE" sz="2800" dirty="0"/>
              <a:t>القَويّ</a:t>
            </a:r>
            <a:r>
              <a:rPr lang="en-US" sz="2800" dirty="0" smtClean="0"/>
              <a:t>  ;  </a:t>
            </a:r>
            <a:r>
              <a:rPr lang="ar-AE" sz="2800" dirty="0" smtClean="0"/>
              <a:t>المَصْنَع</a:t>
            </a:r>
            <a:r>
              <a:rPr lang="en-US" sz="2800" dirty="0" smtClean="0"/>
              <a:t>;       </a:t>
            </a:r>
            <a:r>
              <a:rPr lang="ar-AE" sz="2800" dirty="0" smtClean="0"/>
              <a:t> الشَّارِع</a:t>
            </a:r>
            <a:r>
              <a:rPr lang="en-US" sz="2800" dirty="0" smtClean="0"/>
              <a:t>   ; </a:t>
            </a:r>
            <a:r>
              <a:rPr lang="ar-AE" sz="2800" dirty="0" smtClean="0"/>
              <a:t> البَطِّيخ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1805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2033</TotalTime>
  <Words>211</Words>
  <Application>Microsoft Office PowerPoint</Application>
  <PresentationFormat>On-screen Show (4:3)</PresentationFormat>
  <Paragraphs>29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ＭＳ Ｐゴシック</vt:lpstr>
      <vt:lpstr>Arial</vt:lpstr>
      <vt:lpstr>Calibri</vt:lpstr>
      <vt:lpstr>Cooper Black</vt:lpstr>
      <vt:lpstr>Tahoma</vt:lpstr>
      <vt:lpstr>Trebuchet MS</vt:lpstr>
      <vt:lpstr>Wingdings 3</vt:lpstr>
      <vt:lpstr>Facet</vt:lpstr>
      <vt:lpstr> Arabic 2                         Kurzban              Welcome to Arabic 2 by Kurzban</vt:lpstr>
      <vt:lpstr>Lesson 11: Do Now           </vt:lpstr>
      <vt:lpstr>Sun Vs Moon letters In Arabic</vt:lpstr>
      <vt:lpstr>             Continue connecting the letters to form words.            </vt:lpstr>
      <vt:lpstr> Lesson 11:  Sun letters/Moon letters</vt:lpstr>
      <vt:lpstr>Homework: Organize the following list of word based on first letter being sun or moon letter.  ; التِّين  ,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NPCSD</dc:creator>
  <cp:lastModifiedBy>Kurzban, Souad</cp:lastModifiedBy>
  <cp:revision>305</cp:revision>
  <cp:lastPrinted>2014-10-30T14:20:05Z</cp:lastPrinted>
  <dcterms:created xsi:type="dcterms:W3CDTF">2013-07-22T15:34:51Z</dcterms:created>
  <dcterms:modified xsi:type="dcterms:W3CDTF">2016-10-14T16:34:46Z</dcterms:modified>
</cp:coreProperties>
</file>