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7" r:id="rId2"/>
    <p:sldId id="294" r:id="rId3"/>
    <p:sldId id="292" r:id="rId4"/>
    <p:sldId id="290" r:id="rId5"/>
    <p:sldId id="258" r:id="rId6"/>
    <p:sldId id="291" r:id="rId7"/>
    <p:sldId id="260" r:id="rId8"/>
    <p:sldId id="261" r:id="rId9"/>
    <p:sldId id="267" r:id="rId10"/>
    <p:sldId id="272" r:id="rId11"/>
    <p:sldId id="273" r:id="rId12"/>
    <p:sldId id="274" r:id="rId13"/>
    <p:sldId id="284" r:id="rId14"/>
    <p:sldId id="285" r:id="rId15"/>
    <p:sldId id="286" r:id="rId16"/>
    <p:sldId id="287" r:id="rId17"/>
    <p:sldId id="288" r:id="rId18"/>
    <p:sldId id="289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0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CB33D-A076-4221-8FB9-49CEC9C7A36D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C2ADC-293A-419E-A777-37FA43875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35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3-10-09T17:44:31.8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4F6862E-6E4D-41E7-B17C-B2D3F1767F16}" emma:medium="tactile" emma:mode="ink">
          <msink:context xmlns:msink="http://schemas.microsoft.com/ink/2010/main" type="writingRegion" rotatedBoundingBox="16202,13514 16844,13514 16844,14279 16202,14279"/>
        </emma:interpretation>
      </emma:emma>
    </inkml:annotationXML>
    <inkml:traceGroup>
      <inkml:annotationXML>
        <emma:emma xmlns:emma="http://www.w3.org/2003/04/emma" version="1.0">
          <emma:interpretation id="{EE0F06DD-203B-4299-8824-53E42ABF3D61}" emma:medium="tactile" emma:mode="ink">
            <msink:context xmlns:msink="http://schemas.microsoft.com/ink/2010/main" type="paragraph" rotatedBoundingBox="16202,13514 16844,13514 16844,14279 16202,142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73247D-0D1E-4E4A-969E-682B81CAC471}" emma:medium="tactile" emma:mode="ink">
              <msink:context xmlns:msink="http://schemas.microsoft.com/ink/2010/main" type="line" rotatedBoundingBox="16202,13514 16844,13514 16844,14279 16202,14279"/>
            </emma:interpretation>
          </emma:emma>
        </inkml:annotationXML>
        <inkml:traceGroup>
          <inkml:annotationXML>
            <emma:emma xmlns:emma="http://www.w3.org/2003/04/emma" version="1.0">
              <emma:interpretation id="{C77787DE-E1B5-4793-A7C0-0B3C9EC1448B}" emma:medium="tactile" emma:mode="ink">
                <msink:context xmlns:msink="http://schemas.microsoft.com/ink/2010/main" type="inkWord" rotatedBoundingBox="16202,13514 16844,13514 16844,14279 16202,14279"/>
              </emma:interpretation>
              <emma:one-of disjunction-type="recognition" id="oneOf0">
                <emma:interpretation id="interp0" emma:lang="en-US" emma:confidence="1">
                  <emma:literal>J</emma:literal>
                </emma:interpretation>
                <emma:interpretation id="interp1" emma:lang="en-US" emma:confidence="0">
                  <emma:literal>j</emma:literal>
                </emma:interpretation>
                <emma:interpretation id="interp2" emma:lang="en-US" emma:confidence="0">
                  <emma:literal>o</emma:literal>
                </emma:interpretation>
                <emma:interpretation id="interp3" emma:lang="en-US" emma:confidence="0">
                  <emma:literal>t</emma:literal>
                </emma:interpretation>
                <emma:interpretation id="interp4" emma:lang="en-US" emma:confidence="0">
                  <emma:literal>O</emma:literal>
                </emma:interpretation>
              </emma:one-of>
            </emma:emma>
          </inkml:annotationXML>
          <inkml:trace contextRef="#ctx0" brushRef="#br0">345 73 512,'0'0'0,"0"-24"0,0 24 0,0 0 0,0-23 0,0 23 0,0 0 0,25-26 0,-25 26 0,0 26 0,0-26 0,25 23 0,-1 1 0,-24 2 0,25-2 0,-1 26 0,1-26 0,0 26 0,-1-1 0,1 1 0,-1-2 0,-24 2 0,25-1 0,1 1 0,-26-26 0,0 26 0,0-26 0,0 2 0,-26-2 0,26 0 0,-25 1 0,1 0 0,-1-25 0,1 0 0,-1 0 0,0-25 0,1 25 0,-1-25 0,-24 1 0,24 0 0,1-2 0,-25 2 0,24-1 0,-25 0 0,25-24 0,1 24 0,-1 1 0,0-26 0,1 25 0,24 1 0,-25 0 0,25-1 0,-24 0 0,24 25 0,-25 0 0,25-25 0,0 25 0,0 0 0,0 0 0,0 0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EE77A924-9A9E-46D9-9201-E0023D208677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A924-9A9E-46D9-9201-E0023D208677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A924-9A9E-46D9-9201-E0023D208677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77A924-9A9E-46D9-9201-E0023D208677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A924-9A9E-46D9-9201-E0023D208677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E77A924-9A9E-46D9-9201-E0023D208677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E77A924-9A9E-46D9-9201-E0023D208677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A924-9A9E-46D9-9201-E0023D208677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A924-9A9E-46D9-9201-E0023D208677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E77A924-9A9E-46D9-9201-E0023D208677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EE77A924-9A9E-46D9-9201-E0023D208677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EE77A924-9A9E-46D9-9201-E0023D208677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customXml" Target="../ink/ink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1371600"/>
            <a:ext cx="4267200" cy="1447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Welcome to Arabic 2: Lesson 1</a:t>
            </a:r>
            <a:endParaRPr lang="en-US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95600"/>
            <a:ext cx="474784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5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48740"/>
            <a:ext cx="273050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609600"/>
            <a:ext cx="4114800" cy="106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PLEASE (TO A FEMALE)-</a:t>
            </a:r>
            <a:r>
              <a:rPr lang="ar-AE" sz="3600" dirty="0"/>
              <a:t>مِن فَضْلِك</a:t>
            </a:r>
            <a:endParaRPr lang="en-US" sz="36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1" r="72"/>
          <a:stretch/>
        </p:blipFill>
        <p:spPr bwMode="auto">
          <a:xfrm>
            <a:off x="5562600" y="2664864"/>
            <a:ext cx="1845891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67000"/>
            <a:ext cx="1993565" cy="298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5832755" y="4865068"/>
              <a:ext cx="231480" cy="277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20875" y="4853188"/>
                <a:ext cx="255240" cy="30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432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533400"/>
            <a:ext cx="41148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Here you are (to male)-</a:t>
            </a:r>
            <a:r>
              <a:rPr lang="ar-AE" sz="3200" dirty="0"/>
              <a:t>تَفَضَّل</a:t>
            </a:r>
            <a:endParaRPr lang="en-US" sz="32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123" y="2020888"/>
            <a:ext cx="6751753" cy="407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22860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Here you are!!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20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4" y="1772444"/>
            <a:ext cx="2590800" cy="225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533400"/>
            <a:ext cx="41148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Here you are (to female)-</a:t>
            </a:r>
            <a:endParaRPr lang="en-US" sz="3200" dirty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64794"/>
            <a:ext cx="5956308" cy="298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4153" y="20574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Here you are!!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990600"/>
            <a:ext cx="4114800" cy="701040"/>
          </a:xfrm>
        </p:spPr>
        <p:txBody>
          <a:bodyPr>
            <a:noAutofit/>
          </a:bodyPr>
          <a:lstStyle/>
          <a:p>
            <a:r>
              <a:rPr lang="en-US" sz="2800" dirty="0" smtClean="0"/>
              <a:t>YOUR?…(MASCULINE)-</a:t>
            </a:r>
            <a:r>
              <a:rPr lang="ar-AE" sz="2800" dirty="0"/>
              <a:t>...كَ</a:t>
            </a:r>
            <a:endParaRPr lang="en-US" sz="2800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523" y="2022203"/>
            <a:ext cx="6754953" cy="407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2209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This is yours…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9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YOUR?(FEMININE)-</a:t>
            </a:r>
            <a:r>
              <a:rPr lang="ar-AE" sz="2800" dirty="0"/>
              <a:t>...كِ</a:t>
            </a:r>
            <a:endParaRPr lang="en-US" sz="2800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46" y="2168520"/>
            <a:ext cx="5956308" cy="377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26670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This is yours…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HIS-</a:t>
            </a:r>
            <a:r>
              <a:rPr lang="ar-AE" sz="4000" dirty="0"/>
              <a:t>...هُ</a:t>
            </a:r>
            <a:endParaRPr lang="en-US" sz="4000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797" y="2168520"/>
            <a:ext cx="5962405" cy="377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25908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This is his…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7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HER-</a:t>
            </a:r>
            <a:r>
              <a:rPr lang="ar-AE" sz="4000" dirty="0"/>
              <a:t>...هَا</a:t>
            </a:r>
            <a:endParaRPr lang="en-US" sz="4000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797" y="2168520"/>
            <a:ext cx="5962405" cy="377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2514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This is her…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6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MY-</a:t>
            </a:r>
            <a:r>
              <a:rPr lang="ar-AE" sz="4000" dirty="0"/>
              <a:t>...ي</a:t>
            </a:r>
            <a:endParaRPr lang="en-US" sz="4000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5962405" cy="377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25908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This is my….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7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1447800"/>
            <a:ext cx="4114800" cy="70104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I’D LIKE-</a:t>
            </a:r>
            <a:r>
              <a:rPr lang="ar-AE" sz="4000" smtClean="0"/>
              <a:t>أُريد</a:t>
            </a:r>
            <a:endParaRPr lang="en-US" sz="4000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797" y="2168520"/>
            <a:ext cx="5962405" cy="377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2514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I’d like…..</a:t>
            </a: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33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2020824"/>
            <a:ext cx="7162800" cy="2819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Copy down each slide and make 5 complete sentences either in the form of statements or questions.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380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05348" y="5486400"/>
            <a:ext cx="5669280" cy="5486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say: This is?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6" y="2209800"/>
            <a:ext cx="1290637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ts1.mm.bing.net/th?&amp;id=HN.607991722407690642&amp;w=300&amp;h=300&amp;c=0&amp;pid=1.9&amp;rs=0&amp;p=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6" b="29296"/>
          <a:stretch>
            <a:fillRect/>
          </a:stretch>
        </p:blipFill>
        <p:spPr bwMode="auto">
          <a:xfrm>
            <a:off x="3600959" y="2285999"/>
            <a:ext cx="1911065" cy="113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09800"/>
            <a:ext cx="1866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://ts1.mm.bing.net/th?&amp;id=HN.608039052946114087&amp;w=300&amp;h=300&amp;c=0&amp;pid=1.9&amp;rs=0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116" y="3543345"/>
            <a:ext cx="2231173" cy="152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ts1.mm.bing.net/th?&amp;id=HN.608046676527154903&amp;w=300&amp;h=300&amp;c=0&amp;pid=1.9&amp;rs=0&amp;p=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53702"/>
            <a:ext cx="2054548" cy="154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12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1371600"/>
            <a:ext cx="4114800" cy="70104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Greetings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Respond to the following greetings:</a:t>
            </a:r>
            <a:endParaRPr lang="en-US" sz="7200" dirty="0" smtClean="0"/>
          </a:p>
          <a:p>
            <a:r>
              <a:rPr lang="ar-AE" sz="7200" dirty="0" smtClean="0"/>
              <a:t>السلام </a:t>
            </a:r>
            <a:r>
              <a:rPr lang="ar-AE" sz="7200" dirty="0"/>
              <a:t>عليكم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92769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Respond to the following greetings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ar-AE" sz="6600" dirty="0"/>
              <a:t>كيف الحال؟</a:t>
            </a:r>
            <a:endParaRPr lang="en-US" sz="6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97686" y="1295400"/>
            <a:ext cx="4114800" cy="70104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Greetings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0805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Respond to the following greetings</a:t>
            </a:r>
            <a:r>
              <a:rPr lang="en-US" dirty="0" smtClean="0"/>
              <a:t>:</a:t>
            </a:r>
          </a:p>
          <a:p>
            <a:r>
              <a:rPr lang="ar-AE" sz="8000" dirty="0"/>
              <a:t>صباح الخير</a:t>
            </a:r>
            <a:endParaRPr lang="en-US" sz="8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97686" y="1295400"/>
            <a:ext cx="4114800" cy="70104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Greetings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0108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ar-AE" sz="6600" dirty="0"/>
              <a:t>من اين انتَ</a:t>
            </a:r>
            <a:r>
              <a:rPr lang="ar-AE" sz="6600" dirty="0" smtClean="0"/>
              <a:t>؟</a:t>
            </a:r>
            <a:endParaRPr lang="en-US" sz="6600" dirty="0" smtClean="0"/>
          </a:p>
          <a:p>
            <a:r>
              <a:rPr lang="ar-AE" sz="6600" dirty="0" smtClean="0"/>
              <a:t> </a:t>
            </a:r>
            <a:r>
              <a:rPr lang="ar-AE" sz="6600" dirty="0"/>
              <a:t>من اين انتِ؟</a:t>
            </a:r>
            <a:endParaRPr lang="en-US" sz="6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1219200"/>
            <a:ext cx="4114800" cy="70104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Greetings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7433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ar-AE" sz="5400" dirty="0" smtClean="0"/>
              <a:t>هل </a:t>
            </a:r>
            <a:r>
              <a:rPr lang="ar-AE" sz="5400" dirty="0"/>
              <a:t>عندكِ قَلَم جَديد</a:t>
            </a:r>
            <a:r>
              <a:rPr lang="ar-AE" sz="5400" dirty="0" smtClean="0"/>
              <a:t>؟</a:t>
            </a:r>
            <a:endParaRPr lang="en-US" sz="5400" dirty="0" smtClean="0"/>
          </a:p>
          <a:p>
            <a:r>
              <a:rPr lang="en-US" sz="5400" dirty="0" smtClean="0"/>
              <a:t>Say yes, I do have a new pen.</a:t>
            </a:r>
          </a:p>
          <a:p>
            <a:r>
              <a:rPr lang="en-US" sz="5400" dirty="0" smtClean="0"/>
              <a:t>Say no, my pen is old.</a:t>
            </a:r>
            <a:endParaRPr lang="en-US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3600" y="1371600"/>
            <a:ext cx="4191000" cy="9144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Asking basic questions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596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It’s response: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95600" y="990600"/>
            <a:ext cx="3709988" cy="914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Thank you-</a:t>
            </a:r>
            <a:r>
              <a:rPr lang="ar-AE" sz="4000" dirty="0"/>
              <a:t>شُكْرًا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390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337</TotalTime>
  <Words>181</Words>
  <Application>Microsoft Office PowerPoint</Application>
  <PresentationFormat>On-screen Show (4:3)</PresentationFormat>
  <Paragraphs>40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Garamond</vt:lpstr>
      <vt:lpstr>Tahoma</vt:lpstr>
      <vt:lpstr>Tunga</vt:lpstr>
      <vt:lpstr>BlackTie</vt:lpstr>
      <vt:lpstr>Welcome to Arabic 2: Lesson 1</vt:lpstr>
      <vt:lpstr>Copy down each slide and make 5 complete sentences either in the form of statements or questions.</vt:lpstr>
      <vt:lpstr>How do you say: This is?</vt:lpstr>
      <vt:lpstr>Greetings</vt:lpstr>
      <vt:lpstr>Greetings</vt:lpstr>
      <vt:lpstr>Greetings</vt:lpstr>
      <vt:lpstr>Greetings</vt:lpstr>
      <vt:lpstr>Asking basic questions</vt:lpstr>
      <vt:lpstr>Thank you-شُكْرًا</vt:lpstr>
      <vt:lpstr>PLEASE (TO A FEMALE)-مِن فَضْلِك</vt:lpstr>
      <vt:lpstr>Here you are (to male)-تَفَضَّل</vt:lpstr>
      <vt:lpstr>Here you are (to female)-</vt:lpstr>
      <vt:lpstr>YOUR?…(MASCULINE)-...كَ</vt:lpstr>
      <vt:lpstr>YOUR?(FEMININE)-...كِ</vt:lpstr>
      <vt:lpstr>HIS-...هُ</vt:lpstr>
      <vt:lpstr>HER-...هَا</vt:lpstr>
      <vt:lpstr>MY-...ي</vt:lpstr>
      <vt:lpstr>I’D LIKE-أُريد</vt:lpstr>
    </vt:vector>
  </TitlesOfParts>
  <Company>New Paltz Central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</dc:title>
  <dc:creator>1</dc:creator>
  <cp:lastModifiedBy>Kurzban, Souad</cp:lastModifiedBy>
  <cp:revision>48</cp:revision>
  <cp:lastPrinted>2014-09-11T19:21:13Z</cp:lastPrinted>
  <dcterms:created xsi:type="dcterms:W3CDTF">2013-09-26T13:49:24Z</dcterms:created>
  <dcterms:modified xsi:type="dcterms:W3CDTF">2016-09-12T23:37:09Z</dcterms:modified>
</cp:coreProperties>
</file>