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1"/>
  </p:handoutMasterIdLst>
  <p:sldIdLst>
    <p:sldId id="256" r:id="rId2"/>
    <p:sldId id="264" r:id="rId3"/>
    <p:sldId id="260" r:id="rId4"/>
    <p:sldId id="262" r:id="rId5"/>
    <p:sldId id="257" r:id="rId6"/>
    <p:sldId id="258" r:id="rId7"/>
    <p:sldId id="259" r:id="rId8"/>
    <p:sldId id="263" r:id="rId9"/>
    <p:sldId id="261" r:id="rId10"/>
  </p:sldIdLst>
  <p:sldSz cx="12192000" cy="6858000"/>
  <p:notesSz cx="6781800" cy="90678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9" autoAdjust="0"/>
    <p:restoredTop sz="94660"/>
  </p:normalViewPr>
  <p:slideViewPr>
    <p:cSldViewPr snapToGrid="0">
      <p:cViewPr>
        <p:scale>
          <a:sx n="80" d="100"/>
          <a:sy n="80" d="100"/>
        </p:scale>
        <p:origin x="162" y="7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780" cy="453390"/>
          </a:xfrm>
          <a:prstGeom prst="rect">
            <a:avLst/>
          </a:prstGeom>
        </p:spPr>
        <p:txBody>
          <a:bodyPr vert="horz" lIns="90563" tIns="45282" rIns="90563" bIns="45282" rtlCol="0"/>
          <a:lstStyle>
            <a:lvl1pPr algn="l">
              <a:defRPr sz="1200"/>
            </a:lvl1pPr>
          </a:lstStyle>
          <a:p>
            <a:endParaRPr lang="en-US"/>
          </a:p>
        </p:txBody>
      </p:sp>
      <p:sp>
        <p:nvSpPr>
          <p:cNvPr id="3" name="Date Placeholder 2"/>
          <p:cNvSpPr>
            <a:spLocks noGrp="1"/>
          </p:cNvSpPr>
          <p:nvPr>
            <p:ph type="dt" sz="quarter" idx="1"/>
          </p:nvPr>
        </p:nvSpPr>
        <p:spPr>
          <a:xfrm>
            <a:off x="3841451" y="0"/>
            <a:ext cx="2938780" cy="453390"/>
          </a:xfrm>
          <a:prstGeom prst="rect">
            <a:avLst/>
          </a:prstGeom>
        </p:spPr>
        <p:txBody>
          <a:bodyPr vert="horz" lIns="90563" tIns="45282" rIns="90563" bIns="45282" rtlCol="0"/>
          <a:lstStyle>
            <a:lvl1pPr algn="r">
              <a:defRPr sz="1200"/>
            </a:lvl1pPr>
          </a:lstStyle>
          <a:p>
            <a:fld id="{8168D1DE-0FCD-4A95-9A9A-C5B701822669}" type="datetimeFigureOut">
              <a:rPr lang="en-US" smtClean="0"/>
              <a:t>9/21/2016</a:t>
            </a:fld>
            <a:endParaRPr lang="en-US"/>
          </a:p>
        </p:txBody>
      </p:sp>
      <p:sp>
        <p:nvSpPr>
          <p:cNvPr id="4" name="Footer Placeholder 3"/>
          <p:cNvSpPr>
            <a:spLocks noGrp="1"/>
          </p:cNvSpPr>
          <p:nvPr>
            <p:ph type="ftr" sz="quarter" idx="2"/>
          </p:nvPr>
        </p:nvSpPr>
        <p:spPr>
          <a:xfrm>
            <a:off x="0" y="8612836"/>
            <a:ext cx="2938780" cy="453390"/>
          </a:xfrm>
          <a:prstGeom prst="rect">
            <a:avLst/>
          </a:prstGeom>
        </p:spPr>
        <p:txBody>
          <a:bodyPr vert="horz" lIns="90563" tIns="45282" rIns="90563" bIns="45282" rtlCol="0" anchor="b"/>
          <a:lstStyle>
            <a:lvl1pPr algn="l">
              <a:defRPr sz="1200"/>
            </a:lvl1pPr>
          </a:lstStyle>
          <a:p>
            <a:endParaRPr lang="en-US"/>
          </a:p>
        </p:txBody>
      </p:sp>
      <p:sp>
        <p:nvSpPr>
          <p:cNvPr id="5" name="Slide Number Placeholder 4"/>
          <p:cNvSpPr>
            <a:spLocks noGrp="1"/>
          </p:cNvSpPr>
          <p:nvPr>
            <p:ph type="sldNum" sz="quarter" idx="3"/>
          </p:nvPr>
        </p:nvSpPr>
        <p:spPr>
          <a:xfrm>
            <a:off x="3841451" y="8612836"/>
            <a:ext cx="2938780" cy="453390"/>
          </a:xfrm>
          <a:prstGeom prst="rect">
            <a:avLst/>
          </a:prstGeom>
        </p:spPr>
        <p:txBody>
          <a:bodyPr vert="horz" lIns="90563" tIns="45282" rIns="90563" bIns="45282" rtlCol="0" anchor="b"/>
          <a:lstStyle>
            <a:lvl1pPr algn="r">
              <a:defRPr sz="1200"/>
            </a:lvl1pPr>
          </a:lstStyle>
          <a:p>
            <a:fld id="{4B3CC573-A33F-475D-A35D-C16225557373}" type="slidenum">
              <a:rPr lang="en-US" smtClean="0"/>
              <a:t>‹#›</a:t>
            </a:fld>
            <a:endParaRPr lang="en-US"/>
          </a:p>
        </p:txBody>
      </p:sp>
    </p:spTree>
    <p:extLst>
      <p:ext uri="{BB962C8B-B14F-4D97-AF65-F5344CB8AC3E}">
        <p14:creationId xmlns:p14="http://schemas.microsoft.com/office/powerpoint/2010/main" val="173168179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9/21/2016</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9/21/2016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9/21/2016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9/21/2016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9/21/2016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9/21/2016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9/21/2016</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9/21/2016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9/21/2016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9/21/2016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9/21/2016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9/21/2016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9/21/2016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9/21/2016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9/21/2016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9/21/2016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9/21/2016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9/21/2016</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hyperlink" Target="http://www.google.com/url?sa=i&amp;rct=j&amp;q=&amp;esrc=s&amp;frm=1&amp;source=images&amp;cd=&amp;cad=rja&amp;uact=8&amp;docid=iezIEMmqEu6buM&amp;tbnid=ExBdjiYsC3dixM:&amp;ved=0CAcQjRw&amp;url=http://dorianfurtuna.com/carti&amp;ei=n0YgVJO1IcaOyATZoIGQCw&amp;bvm=bv.75775273,d.aWw&amp;psig=AFQjCNGSVKm2bdaWH4mmroUUHch5wlN6Dw&amp;ust=1411487769460778" TargetMode="External"/><Relationship Id="rId1" Type="http://schemas.openxmlformats.org/officeDocument/2006/relationships/slideLayout" Target="../slideLayouts/slideLayout6.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ztWqfVTggUs" TargetMode="External"/><Relationship Id="rId2" Type="http://schemas.openxmlformats.org/officeDocument/2006/relationships/hyperlink" Target="http://www.youtube.com/watch?v=mXjAfhCIDj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to Arabic 2</a:t>
            </a:r>
            <a:endParaRPr lang="en-US" dirty="0"/>
          </a:p>
        </p:txBody>
      </p:sp>
      <p:sp>
        <p:nvSpPr>
          <p:cNvPr id="3" name="Subtitle 2"/>
          <p:cNvSpPr>
            <a:spLocks noGrp="1"/>
          </p:cNvSpPr>
          <p:nvPr>
            <p:ph type="subTitle" idx="1"/>
          </p:nvPr>
        </p:nvSpPr>
        <p:spPr/>
        <p:txBody>
          <a:bodyPr>
            <a:normAutofit/>
          </a:bodyPr>
          <a:lstStyle/>
          <a:p>
            <a:r>
              <a:rPr lang="en-US" sz="2800" dirty="0" smtClean="0"/>
              <a:t>Lesson 5: Representation of Foreign Sounds</a:t>
            </a:r>
            <a:endParaRPr lang="en-US" sz="2800" dirty="0"/>
          </a:p>
        </p:txBody>
      </p:sp>
    </p:spTree>
    <p:extLst>
      <p:ext uri="{BB962C8B-B14F-4D97-AF65-F5344CB8AC3E}">
        <p14:creationId xmlns:p14="http://schemas.microsoft.com/office/powerpoint/2010/main" val="2963411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33108" cy="1089594"/>
          </a:xfrm>
        </p:spPr>
        <p:txBody>
          <a:bodyPr/>
          <a:lstStyle/>
          <a:p>
            <a:r>
              <a:rPr lang="en-US" dirty="0" smtClean="0"/>
              <a:t>Recap from last lesson: Name that object</a:t>
            </a:r>
            <a:endParaRPr lang="en-US" dirty="0"/>
          </a:p>
        </p:txBody>
      </p:sp>
      <p:sp>
        <p:nvSpPr>
          <p:cNvPr id="3" name="AutoShape 2" descr="data:image/jpeg;base64,/9j/4AAQSkZJRgABAQAAAQABAAD/2wCEAAkGBw4SEBAPEA0QDw8SEhAOEA8NDw8PDxAMFhEXFxQSFBYYHDQhGBolGxUUITEiJSk3NC4uFx8zODMsNygtLisBCgoKDg0OGxAQGiwkHCQuLywsLCwsLCwsLCwsLCwsLCwsLCwsLCwsLCwsLCwsLCwsLCwsLCwsLCwsLCwsLCwsLP/AABEIAOEA4QMBEQACEQEDEQH/xAAcAAEAAgMBAQEAAAAAAAAAAAAABgcEBQgBAwL/xABHEAACAQIBBQwGBwUIAwAAAAAAAQIDBBEGBxIhcwUxMjQ1QXFygbGysxMiI1FhkRQlM3ShwcIkQ1Jiw0JEZIKDotHwY6Ph/8QAGgEBAAMBAQEAAAAAAAAAAAAAAAMEBQIBBv/EAC0RAQABAwQCAQQBBQADAQAAAAABAgMEETEyM0FxIRIUUfAiBRNhgbEjUqEV/9oADAMBAAIRAxEAPwC8QAAAAAAAAAAAAAAAAAAAAAAAAAAAAAAAAAAAAAAAAAAAAAB8rm4hThKpUnGEIrGUpPCKXvbPYiZnSHkzERrKPyy73LTad1qX9r0dTR+eB3NquN4cxcpnaW53K3ToXNNVqFRVabbipRUktJb61rE4mNN3UTqzDx6AAAAAAAAAAAAAAAAAAAAAAAAAAAAAaDLzk666kfHEsYvdShyOqpRF5wGnvNwTXvWmjeqjWGPT8Sy7W5qU1hSq1Ka38Kc5wWPQmR1Y9qreHdN65G0s+llHuhHg31x21ZNfiRzh2p8O4ybkeWbSy23UjvXkn14Upd8SOcC1LuMy4zKWcTdJb8qM+tSS8LRHP9Op8S7jNq8wzaWc67XCt6Eur6SP5s4n+nf5dRnf4ZtHOk/7div8lb/mJHP9Pr8TDuM2j8SzaWc+1fCtq0eq6cvzRHOFdh3GXbliXOc/1vZWicPfVqYSfYlgvmd/YVufvKW3yMy2V/VqUfozpOEPSaXpNNNaSWGGGrfKty3NHxKzRXFUapgRuwAAAAAAAAAAAAAAAAAAANDl3ydddReOJYxe6n2hyOqr0oe84L6Y+JG/V8Qx43ZEKM3HTjCThvaai3HFb6x3jz66fyfRVHh+cT2JiXkwYh4ADwD0ACPHqa5nqidzUiopONCeMtWMsa0MObmMPJj+U+2vj8YW2VVgAAAAAAAAAAAAAAAAAAADQ5d8nXez/Uixi91PtDk9VXpRFzwX2d5t3uEsm3zhcGaLk7/Wq/pMC7ybFvZL6trTlwqcJdaEZd5x9Uw6mmPw51yoio315GPqxVzcJKOMYqKqy1JLeR9Dj/NqmZ/DIu85hrlUl/G/nj3k+iN6q0/4vmkeaPFn5NZA0Lqzt7mVxWhUqw05KKpuCeLWpYY83vMq7m10XJp0j4XreJTVRE6z8sitmsf9i/7J2+P4qf5CP6jPmn/6Tgx4lXdWnoylHHHRk44+/B4GlE6xEqExpOiXZm+N19g/NiYmTyn218fZb5VWAAAAAAAAAAAAAAAAAAAANFl1ydd7P9SLGL3U+0GT1VelD3HBfZ3m3d4SyrfOFv5ouTv9er3RMC7ybFvimpGkc45Xr6wvV/irj8akj6PG6afTGvdlXtqU+YmRikt7nPPJ4dBZveS7LZfqZ89ld1Xtr2OulI2QJnOt79rV2k/Ez6SjjDBq5SlmZvjdf7u/NiYuTyn21sfZbxVWAAAAAAAAAAAAAAAAAAAANFlzydd7J96J8Xup9ocnqq9KGr8F9nebt3hLJtc4W/mh5Pe3q90T5+7ybFvimzI0jnHLLlC++81vGz6PG6afTGvdlXtpWt/U9eOO82TI37ivcsPgejoPN7yXZ7L9TPnMruq9tex10pGQJnOl4/a1NpPxM+lo4wwa+Updmb43X2D82JiZPKfbWx9lulVYAAAAAAAAAAAAAAAAAAAA0WXHJ13sn3osYvdT7Q5PVV6ULX4L/wC85uXeEsm3zhb+Z/k+X3ip4YGBd5Ni1xTdkSRznljH6xvvf9Iq9vrH0WL00+mNe7KvbSvFFhE9Qeug83nJdlsv1SPnMruq9tex10pGQJnOd59rU2k/Ez6WjjDAr5T++UvzN8ar7D+rExMrlPtr4+y3SqsAAAAAAAAAAAAAAAAAAAAaPLfk682MifF7qfaDJ6qvShK3BZvXeEsi1zhb2Z7k+f3ip4IHz97k2rXFOGRJHOeW3KN794q959Hi9NPpjXu2r20uL50WPCLyRx1a+nVrPNDV0Jm85Ls9l+qR85ld1XtsWOulIyBM5zvPtam0n4mfTUcWBVyn98phmc41cbD+pEw8nlLXx9luFVYAAAAAAAAAAAAAAAAAAAA0mW3J15sZk+L3U+0GT1VelCVd5m/d4Sx7XOFuZnuIVPvFTwQPnr3Jt2uKcsiSOdctl9Y3v3ip3n0mL00+mLf7avbS4E6HUw/6w9dB5veTLPZ/rkfN5XdV7bNjrpSIgTOc7te0qbSfiZ9PTxhgVcp/fKYZm+NXGw/qRMLK5NfH2W4VVgAAAAAAAAAAAAAAAAAAADS5acn3mwqdxPjd1PtDkdVXpQdXgvoN+7wljWucLazOP9gqfeZ+XTPn728Nu1snZCkc8ZbL6xvdvM+kxOmn0xb/AG1e2kwLCF7gePXQOb7kyz2b8cj5vK7qvbZsddKQkCZzrcr2lTrz8TPpqeMfvhgVcp/fKX5m+NXGw/qRMPK5NfH2W2VVgAAAAAAAAAAAAAAAAAAHwu7ylSjp1asKcf4qklFfiIjU1QXLDLm0lbXFCkp1dOnOn6TDQgm1hjr1v5FnHomLlMz+Ve9VrRMQqKteR0JYJ44PDHexNqu5E0zDLotzFUSmebrLVWttOlK39InVlU0o1NFpuEVhg1/KY163My1bdfwmtHORaPh0K0ejQku8h/tyk+uFSZUX9Ore3VWGOhUqylHSWDw+Jv4tURapiWTfpmbky1qmveix9UIfpl7ie6wOgM33Jlps345HzWV21e2zY64SIgTOd7le0n15+Jn01PGGBVylLczfGrjY/wBRGHk8mvj7LbKqwAAAAAAAAAAAAAAAANHuvlZY2+KnWU5r93R9pPH3PDUu1nUUzLmaohCt1s4lzPGNvTjQj/FL2lTDt1L5Mli1HlxNaIXd5Vqy06tSdSX8U5OT7Md4kiIjZxrqwrzgS6CS3yhxXs0VRan0F+dlSGduFqg+ko3N1q3s2ZG7aG8Xry6WaFvjCpXyfE7cvUwJBuTd1YU46FWcN/gTlHnfuZm3Y1qlct8YbijlJfw4N5W7akpL5MjiiHf1SjyvW3rji28W8d987Nf+9EQzJtazKdZmuNXOxXmIyMidZ1adiNIW2Vk4AAAAAAAAAAAAACMZY5VuydOEaPpJ1IylGUpOMIpNLXgsXv7xZx8ab2sxOyvfyItaRPlXO62VF7cYqpXag/3dJ+jhh7nhrfayz9lVT4Q/d0z5afs+R5NiuPD2L1E+X5bOJoqjeHf1xPkxPNHur43XBfQdUcnNezSVVqZenZUhmbkcF9JTubrVGzZNkTtpLvhPpL1viqV7vgSOXqQ1G0t66jFLffuRSrp1qWaaoiHzq3cnq3vgt85/jD35liXdSShqei8UsVretndH8qtHNX8Y1WZmZpNVqssdUqGC1tv1akU2/mVcjlMJ7G2q2iunAAAAAAAAAAAAAARjONTi9zq8mk2nRwbSxWNaCeD5i3gz/wCaP3wq5nVM/u6l7uWEG08Hq1/5kb0sind9FF/xfNI9efD1OfM+/wD5GjzV7pS50n2496OJoifDqK5jaXjeOp08fl+TOf7VH4df3avy+Mrai9+m10OSE2qXsXKijQpR4MpLpaf5ENWNTPlJTkVR4fbQT3p/h/wyOcL8SkjL/MMG43Mk3ipw6PWX5HdNmqmHM3qZlhVbZwk4z1NYY9qxX4MjuV/R8JKI+qHia5lj8SvNyZTxRo/ST532I4nXy9+IfpHhL43etKK33KOrtJbPKHFzisrMs/2m42C8xFbJ3/2nx9lvFVYAAAAAAAAAAAAAARvOJybcdNHz4FrC76f9/wDFbL6Z/wBf9hSV99nLs8SN+rZj0bvtGS5msPfiIqiXn0y/SZ65egAPQB4Py4L3L5DR7qKK9x4atXf05OU5YNxTim28dbSwWsy8qdK9Glj8IY+JElbncHJi+vGvQW8nDnrVPUor/M9/sxOKq4p3dRRMrKyfzW21PCd3UdzPf9HHGFFP488vw6CGq9PhLFuI3U+7ZRnU53pz1/DSeCXwNe1RFNMflnXK/qlYWZXjVxsF5iMzJ3XrGy4CqsAAAAAAAAAAAAAAI5nD5Nuf9Hz4FrC76f8Af/JVsvqn98qRvvs59H5m5d4SyLXOFlZlaUJWFwpRjJfSpapJP9zSMHImYqbVqImE1uMn7GfDs6D+PooJ/NIji9cjaqXU2qJ3hrq+Q+5kv7tov306lWP4aWBLTmXo8o5xbU+GhyiyFs6Nrc3FOdZSpUataMXOMoOUIOSTxjjhq95PR/ULusRKGvCt6awp6O73vp/KX/wv/cz+FT7ePEpfknuDX3QpVKtB04+jn6Jxqykm5aKlimk9Wsi//QojeJd/ZVTtLYV8hd0o71CM9nVp/m0dxnWZ86OJw7seNUfuLedOcqdSLjODcZReGKkubUWqaoqjWFeqmaZ0lg2e587m7haQqKDrTjHGWLimo44tL4YmZl/Fcy0cXjELdyfzbWFvhOrF3dVa9KsvZp/y09754mfVdqlcptxCZxikkkkktSS1JIjSPWBzJc8OfXl4mfQU7MareU6zK8audgvMRk5O7RsbLhKqwAAAAAAAAAAAAAAjucBfV1z0UvOgWcPvp/fCvldUqRvfs59H5m7d4SyLfOFlZj3+xXP3qXkUjAyOUNmzssYgTIzlBlzudaYxnW9LWX7m3wqVMfc8NUe1klFqqrZHVcppVplPnHvLqM6FOMLWhUjKEorCrXnTaekm3qWrHeXaWaLFNO+6Gq7Mq8jZJy0o6Sik9cnwn8EWqLWusyr1XNPiF05jI4Wt2v8AEJ/+qJnXo0mF21OuqymQpVIZXceuttI+ixemn0w8jtqa/I7le02q8plDN3lcxdodAGY0AAwOY7mS059eXiZ9DTsxat5TvMpxq52C8xGRk7tKxsuEqrAAAAAAAAAAAAAACP5e8nXPVh5sSzid1KDJ6pUfffZz6rN27xljW+UN5kLl1R3Pta1F0KlavUrOrCEcI01D0cI4ylza4vUlzGJctzXVDXor+mHwv8p92N05ujTdRRf93sVKK0f/ACT38Ol4HUUW7fzLyaq6/iG9yezTVZYSvKyox33Rt8JVH8JVHqXZj0nFeR/6uqbP5Tirk1ZWlldRt7aEG7eupTa0qsl6OXCm9bIqa5qrjX8u6qYimdFFV46uz8jfrj4lj07wtHMe/wBnu9tHy0YeRvDXs7SslldMpHK/j91tZdyPoMXpp9MPI7amuyQ5YtNqvLZSzN5XMTaHQBmNBrd2t3bS0hp3NeFJcybxnL4Ritb7D2mmatnkzEKzyizq1p6ULKiqEN76RcpSqNe+NPeXbj0FimzEfNSCq7r8QrNYueMW5TxxlUlhq96Rfs/VNX+FS5pEfKycynGrnYLzEUclbsbLhKqwAAAAAAAAAAAAAA0GXXJ911I+OJYxO6lBk9UqPvfs59Vm9c4yx7fKEjzW5H2l7CrXudOSp1FSVKMtGEvVUsZNa+fexMO9XNM/DXt0xO647Cwo0IKnQowpQW9GnFRXS8N9lWZmd08REMkPWDu4v2W52Fby2d2+ce3NfGXOtVeq+q+4+jr2lh0rLzGv2F5tqflmDkbw2LO0rMZXTKSyx4/dbR+FH0GL00sPJ7amh3H3RpW26NG5qtqlSmpz0YuUtHQe8lvvWU8yNZmFzF2hKcoM6VzVxhaU/osHq9JV0Z130R4MfxKlNmN6lmq7r8Q1u4uQ+6d9P09XSpRlrlcXrlKrJfywfrPtwR1Vcpp2eRRVVusrJ7IGwtcJun9IrrX6a4SlhL3wjwY9/wASvVcqqSxREQpavRUZzSX9ufz0mb1FOlMMeqrWqdUyzKcbutgvMRkZO7TsbLiKqwAAAAAAAAAAAAAA0WXC+r7rZ/qRYxe6n2hyOqVG3v2c+qzfucZY1HKFiZjeK3X3heVEwMjlDZs7LLK6YAw92F+z19jV8DO6OUe3NfGXOtReq+q+4+kq2lh07wsfMY/Y3m1peBmBkbw17PlZzK6dSeWfH7rafpR9Bi9NLDye2pG7Hc36TfUrbT9H6WcYaaWlorRxxw594qZc6VSt4sa0xC7cncibCzwlCl6Ssv39fCc8f5eaPYjNquVVL9NEQkhw6GBzjdr2lTrz8TPo6dmFVylLcynG7rYrzEY+Tu1MfZcJUWQAAAAAAAAAAAAAGky1X1fd7N96J8Xup9ocjqq9KMvPs59Vn0FzjLGo5QsPMdxa728fKiYGRvDZs7LLK6YAxd1F7CtsqngZ1RyhzXxlzpPgvqvuPpatpYdO6xcxq9le9ei/9sjByN4a9nys9lZOpTLTlC62i8ET6DE6aWJk9tTVZJ8r2m2j4GU8zefS3i7Q6BMtoAADnS8XtKnXn4mfSU8WDVyn98pVmU43d7GPmmNlbtXH2XCVFkAAAAAAAAAAAAABpcs+T7vZSJ8btp9ocjqq9KLuuBPqvuPoLnGWNRyhYeY/i93t4+WjAyd4bNnZZZXTAHxvKblTnFb8oSisfe4tHtM6TEvKo1iYUpc5DbqRTX0Rz1PXTqUpc3Sbf3tmY3ZP2t2J2TrNfkzc2VKu7hRjKs6clTjLScFFS4TWrH1ub3GTeriqfhp26Zpj5TZkKRSmWvKF1114In0GJ00sTJ7ampyU5XtNtDwMp5m8+lvF2h0EZbQAAHOt79pU2k/Ez6SniwauU/vlKcyfG7vYx8wxsrdq4+y4SosgAAAAAAAAAAAAANNlhxC72M+4nxu2n2hyOqr0ou54E+q+4+gucZYtvlCwsyHF7vbQ8swMneG1Z2WWV0wAAAAPGBSuW3KF114+XE38TppYmT21NPktyvZ7an4Spmbz6WsTaHQZltEAAUZunk3fxqVG7Os05zacIOaacng/VxN6jItTTH8mNXYufVP8UmzRbgXdGpcXFehKjTqQjCCqerOTU8W9HfS6TKyK4mr4aVimYj5WaVk4AAAAAAAAAAAAADT5XcQu9hU8JNj9tPtDf66vSi7jgS6r7j6G5xli0R/KFg5kPsLzbU/n6MwMnlDas7LLK6YAAAAHjApXLjlC668fKgb+J00sTJ7amnyX5Xs9tT7ipmbz6WsTaHQZltEAAeYAegAAAAAAAAAAAAAAAPxVpRlFxlFSjJOMoyWKcXvprnQidPl5MaxpLSXGR25k+FZ0179Bzpr/AGtE/wBzd00+pF9vb110baxsaNGCp0aUKVNb0KcVGP4EMzM7pYjTZkHj0AAAAHgFK5cr6wuutDyoG/h9NLEye2ppcmH9bWe3pdxUzN59LeJtHt0KZbQAAAAAAAAAAAAAAAAAAAAAAAAAAAAAPAI1u1kTZ3NSdaUqsKk8HKVOawbSSWqSfMkWrWZctx9MbK1zForn6p3Y24Wb6xtqyuW6letFqVOVVpRptLBNRikm/izi7kVXZ+XdqzTb2S8gTAAAAAAAAAAAAAAAAAAAAAAAAAAAAAAAAAAAAAAAAAAAAAAAAAAAAAAAAAAAAAAAAAAAAAAAAAAAAAAAAB//2Q=="/>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4438" y="2357438"/>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459" y="2471737"/>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4500563"/>
            <a:ext cx="2124075"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3487" y="2357437"/>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386262"/>
            <a:ext cx="24765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413" y="4386262"/>
            <a:ext cx="226695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71967" y="3957638"/>
            <a:ext cx="1695450"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4810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Review: Next to; on; under; in between; In; In the middle; There is; this is.</a:t>
            </a:r>
            <a:endParaRPr lang="en-US" dirty="0"/>
          </a:p>
        </p:txBody>
      </p:sp>
      <p:sp>
        <p:nvSpPr>
          <p:cNvPr id="3" name="Subtitle 2"/>
          <p:cNvSpPr>
            <a:spLocks noGrp="1"/>
          </p:cNvSpPr>
          <p:nvPr>
            <p:ph type="subTitle" idx="1"/>
          </p:nvPr>
        </p:nvSpPr>
        <p:spPr/>
        <p:txBody>
          <a:bodyPr/>
          <a:lstStyle/>
          <a:p>
            <a:r>
              <a:rPr lang="en-US" dirty="0" smtClean="0"/>
              <a:t>Describe what you  see in this picture.</a:t>
            </a:r>
            <a:endParaRPr lang="en-US" dirty="0"/>
          </a:p>
        </p:txBody>
      </p:sp>
    </p:spTree>
    <p:extLst>
      <p:ext uri="{BB962C8B-B14F-4D97-AF65-F5344CB8AC3E}">
        <p14:creationId xmlns:p14="http://schemas.microsoft.com/office/powerpoint/2010/main" val="1883634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631" y="720725"/>
            <a:ext cx="9132277" cy="1606317"/>
          </a:xfrm>
        </p:spPr>
        <p:txBody>
          <a:bodyPr/>
          <a:lstStyle/>
          <a:p>
            <a:r>
              <a:rPr lang="en-US" dirty="0" smtClean="0"/>
              <a:t>Warm up: Describe the following using this is/there is;  write down the transliteration.</a:t>
            </a:r>
            <a:endParaRPr lang="en-US" dirty="0"/>
          </a:p>
        </p:txBody>
      </p:sp>
      <p:sp>
        <p:nvSpPr>
          <p:cNvPr id="3" name="AutoShape 2" descr="Image result for book"/>
          <p:cNvSpPr>
            <a:spLocks noChangeAspect="1" noChangeArrowheads="1"/>
          </p:cNvSpPr>
          <p:nvPr/>
        </p:nvSpPr>
        <p:spPr bwMode="auto">
          <a:xfrm>
            <a:off x="63500" y="-136525"/>
            <a:ext cx="1095375" cy="857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s://encrypted-tbn2.gstatic.com/images?q=tbn:ANd9GcR1VmfphhWdLzi8c69ruE0rLVSDj4lbokmQJC49uwZFJvn5rda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7" y="2222648"/>
            <a:ext cx="1838935" cy="15477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0.gstatic.com/images?q=tbn:ANd9GcQ5Q15UIrytj3Q7SgYJYuDOMB3KdyOi6hhECEYFPgZcvX3n7JE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2093" y="3770418"/>
            <a:ext cx="1969476" cy="2606936"/>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data:image/jpeg;base64,/9j/4AAQSkZJRgABAQAAAQABAAD/2wCEAAkGBxEPDw8PDxEWEA8PDw8PDw8PEhUPDw8PFBQWFhQUFBQYHSggGBolHBQUITEhJSkrLi4uFx8zODMsNygtLisBCgoKDg0OFw8PGiwcHBwsNywsLCwsLCwsLCwsLCwsLCwsLCwsLCwsLCwsLDcsLCssLCwsLCwsLCwsLCwrLCwsLP/AABEIANkA6QMBIgACEQEDEQH/xAAbAAACAwEBAQAAAAAAAAAAAAAAAgEDBAUGB//EAEgQAAECAgYFCQQGCQQCAwAAAAEAAgMRBBJRUpGhBRMh0eEGIjFBYWKSorIUMkKxI1NxgYLSFSQzQ1Vyk5TBB1SDhBbCRWPw/8QAFwEBAQEBAAAAAAAAAAAAAAAAAAECA//EABsRAQEBAAMBAQAAAAAAAAAAAAABEQIxUUEh/9oADAMBAAIRAxEAPwD7ehCw6T0kIFUVaznB7gJhrQ1gBcST9o2AEojchcCPpB7oAitLYYc0O1j3yaxp6DtHzkrdHxXOhtLojYpNb6SH7rhMy6OxawdpC59Y2orG1TB0ELlh51jhM+4zr7XK2ubSrit6FhrG1FY2lMRuQsNY2orG1MG5Cw1jaUVjbmmDchYaxtRWNqYNyFhrG1FY2pg3IWGsbUVjamDchYaxtRWNqYNyFhrG1BcbTipg3IWGsbTiisbTimDchYaxtOKuoriZzM+hMGhCEIBeY5cNmyGCC8VYjtU2YMwBKLMdTbCQOdbIH0681y3H0bCTVaK/PaWiIHECQEz7p2zAmehSjk0+j19GsDaF7aTAhjUFzYYibB8ROxdfk5BqUSA00cUQiGB7M1weIPdrDYVwtMvgfotojupBZqYQIoc9eNg93YuvyUiwvYqPqtaIer5gpZPtEpn9pPbNbR2kBcDlvFpYoEf9GydS+YIYBbWDS4B5bMyJAmd/QvNf6WHTFaP+lS7VAAQtcW6xz57SANtWVtqfqvfj9o7+RnqcrVSHjWO2j3Gdfa5W1xaMQkWmQl1gtGIRXFoxCqGQori0YhFcWjFBKFFcWjEIri0YhBKFFcWjEIrttGIUwShLXbaMQp1gtGIQSpS1xaMUVxaMUDKFFcWjEIri0YhAygqK4tGKC8WjFBKFFcWjFFYWjFBKvovWs9YWjFaKIelQaEIQoBea5aTDGFoINWINZM1ACBzHCRHO2dMujpnsPpV5nlqQWMbMklsQ6uQLXNAFZxm4bRsl09J2HqlHMpMSI3Roc2kMoUqOw+0uYImqEhtkSAVt5K0jWUSC72htN2OBpTA1jYrg4gmqNgl0fcsEeHEdo5ogQYMeIYLJQqWWiC7omHTC6fJxj20WEIzYUGJI14VFLdQwzOxkh/8AjNdPUdWZu5ombuagEX8wiYv5hFK0mueb8DOvtcrJm7mqQRrDz/gb1i1ytmL+YSFNM3c+CJm7mlmL+YRMX8wgaZu58ETN3PglmL+YUzF/MIJmbBjwRM2DHglmL+YUzF7MIJmbBjwRM2DHgomL2aJi9mgmZsGPBTM2DHglmL2aJi9mgaZsGPBEzYMeCWYvZomL2aBpmwY8ETNgx4JZi9mETF7MKBpmzPggk2ZpZi/mEFwvZhBO27mj8KJi9mETF7MICXd+SvonSdktnYqJi9mFoonSds9nYlGlCELIF5jlsTUYC4VJONTm6wuHQWzaZgbZyke3qXp15nlow1GkMOxr5xhWJYNnNLWEEg9swJbQpRwtONhO0S1seix6ZDMKCHQKLX1jto2irLo6V1+SENjKDR2waNEosIMNSjxyRGhguJk+czPr22rnaRjtZopjn080Fggwf1hjQ97J1ZSHSbNi38kqQx9CguZTXU1pD5Up4DHRSHEGbSJiXR9y6fajtzN3NTM2ZpKwv5tRWF/NqKgE6x2z4Gdfa7sVszYMeCoDhXdz/gZ1i1ysrNv5hItPM2DHgiZsGPBJWbfzCms2/wCZEPM2DHgiZsGPBJWbe8yJtveZA83WDHgiZsGPBJWbe8xRWbePiKB5usHi4KZusGPBV1m3j4iprNvHxFA83WDHgibrBjwSzbePiKJtvHxFA3OsGPBE3WDHgkrNvHxFTNt4+IoGmbBjwRM2DHgkm295ipm28fEUDTNgx4KJmwY8Es23j4iglt7zIH22DHgiZszSzbezRWF/MKBttmavovXsWasL2YWiiETMjPZaEo0oQhZAvLct6lVlYEuqvqVqmqnYa/xWVed0r1K8zyyeQ0ARJAseTBaHVni9NgJAHbs2rPIcummkjR0P2ZtHZF1UGT6afoB0TmJdJHR2rraAMf2aD7QIRjVZvNFP6udpkWT6pSXnOUlGhxNFQ2xKJE0gKlHPs0J5Y6ezbNvOEuxeg5Nw2sodHa2GaI1sJoFGc5rnQRdLusrr6jqTN3MImbuaiYv+nciYv5tUUoJ1jub8DOvtd2K2brox4LOCNY7n/AzrFrlbMX8wrCnm6weLgibrB4uCSYv+YKZtv+ZA03WDxcFM3WDxcEk23/Mibb/mQPN1g8XBALrB4uCSbb/mRNt7zILJusHi4Im6weLgkm295kTbe8yCybrB4uCJusHi4Kubbx8RTTbePiKBpusHi4Im6weLgkm295lM23vMgabrBjwUzdYMeCSbb3mQS295kDTdYMeCgl1g8XBQS295kpLb3mQWTNgx4KJmwY8Es23s0TF7NQNM2Z8FfRZzMx1WzWbZezWiiETO2ey2aUaUIQsgXmOWjHFgIhsc0NdOI4AvYe7NzZDtBJ7F6deU5ahvNnDe5wY+rEbPVsHWHSB2/d96zy6HC5V0iEzRMIx6XGoTKtGGvoszFBkJDm86Vq9DyYiMdQqK6FEfSYZgsLKRGM4sVsvefMTn9q5emH0lujYZotIo0CIGQPpKcQIAEhMElpkV2tEOiGjwTHjQ3xjDaYj4EtS50tph7PdXX1G6Zu5qZm7mkmL+bUTF/MKKhpOsds+BnX2u7FZM2DHgqQRrHc/4GdYtcrKwv5hItPM2DHgiZsGPBLWF/MIrNv5hVDzdYMeCJusGPBJWbfzCms2/5ggabrB4uCJusGPBLNt/zBE23/MgabrB4uCmbrB4uCSbb/mRNt/zIHm6wY8FM3WDHgkm2/5kTbf8yB5usGPBTN1gx4JAW3/Mpm2/5kDTdYMeCJusHi4JZtv+ZRNt7zIHm6weLglJdYMeCgFt7zIMr3mQNzrBjwUTdYMeCNl7NRsvZqCZmwY8FfRiZmY6rZrPsvZq6iETMjPZbNKNSEIWQLyfLN4mG64scWOIghrnB4vGoQRZtMuxesXl+WWsqc1sIw6rq+t9+fc2SWeXSuNykgazRsJv6NOkTKB+rmJqh0e8HDbs+xd/QUOpRaO0Uf2aUGGPZph2oMtrJ9cuia8zyxpNHZoyCaTTKRRYUoHPoRlFnLYDIdHUvRcnnMNEoxhR4kaGYEIw4seWuiMLRVc+YnWIlOa6esunPu/JEzdzC81y+OkPYj+inj2nWNrHmF4g7a1SYlWnV+6ctq4v+l8TSp9oGk4jnQgGal0YBsWvtrDomWykivdgnWO5vwM6xa9WzN3NUAjWO5/wM623nq2Yv5tSLTzN3NRM3RjwS1hfzaisL+bVUPM3c+CmZujHgkmL+bUTF/MIHrGwY8ETdYMeCSYv5hExfzCB6zrB4uCJuujxcEkxfzCmYv5hA03WDxcFM3WDxcEkxfzCkEX/ADBBYC6weLgibrBjwSBwv5hTNt/zBA03WDxcFE3WDHglrNv+YIm2/wCYIHm6wY8FBLrBjwS1m3/MEEtv+YIHmbBjwRN1gx4JJtv5hTNt/MIJmbBjwVtGnMzEtls1TMX8wraKRMydPZaCpRqQhCyBeR5awWktcaO6K5rHyjNcG6rsMjWP3AheuXkOXMRgDQ+NFhEh1VsIGo/Z8cmnMhZ5dKzabjUiHQoTqPEo9GiAQufTKogvFXa2c+k4rsaMc8wYRihsSIYbNZEhVRCe+Qm5gn7pPQvO8qqKYlAhBuj/ANImcL9Xc9sKWz3q23osXoNDwqlHgNDPZgITB7OKh1GwfRzGwy6Ni6+stoPc9O9NPu/JL+P07lM+/wCncoqtpOsdzfgZZa9W1jdzCoB+kdz/AIGXbX9itn3/AE7ki08zdzCJm7mEsxf9O5TMX/TuVQ0zZmETN3MJKwv+ncprC/6VA0zZmiZszS1hf9KmsL/yVDVjZmiZszS1hf8AkprC9mEDTNmaCTZnwSzF/MKZi/mEDAmzPgpmbM+CSYvZhTMXswgaZsGPBRN1gx4KJi9mETF7NA03WDHgoJdYMeCjZezUbL2aB5usGPBRM2DHgo2Xs1Gy9moGmbBjwVtGJmZjqtmqJi9mrqJKZ2z2WzSjUhCFkC8zywEWr9HFhw2ydXERhc5+zoa6sA3Ar0y8vy1o4ewE0ZkeQO15aDD7W1gVnl0rz/LaLRm6PhmPHpUGHOENbQZCLOXRMbJL0mhiw0aj1K8Rmph1IkYDWvbVEnPnI1rZhc7lHSI8KhtdDplGoTpsGtpQbqpS6JuMprr6P1hhQjEitiPLG14kNoEN7pbXNG3YeldfUafwenepn3PlvUSN7IIl3/TuUFc/pHc34GWWv7VaD3fkqP3juf8Au2Xbz+xW/j9O5ItOD3fkpmbvySA9/wBKmff9O5ENPu/JE+78ks+/6dyJ9/07kDTN35KZm7mEkxf9O5SCL/p3IGmbMwiZszSzF/07kTF/NqBwTZmpmbM0sxfzCisL+YQPM2ZqQTZnwSAi/mFIcL+YQNM2DHgpmbox4JC4X8wisL+YVDzNgx4JSTYMeCisL+YSlwvZhQWEmwY8EAmwY8EtZt7NExezQMSbBjwVtFJmdnVas8xezV9EImZGey2aUakIQsgXmeWIZVFbW+66WpMQNH81QgYr0y8zyyiBrNscQZtdJpqfSbOjnf4tWeXSuPyko5dQ2Nh6MbTpuZ+rxHthgd4kz+1dvR0MNgwh7PqZQ2DVCqRD2e6COmXQvOcr3QPYme0xqSIZcyT6EHCKXfh6l6LRTZQINR7nMENlV0UExS2QkX1tta2a6Mtch9Xk3emEvqzg3eiRvZBSAb2QVVRP6U8w/s2Xbz+1Xg9w+XeqZHWnn/u2XbzuxWy7/p3KRaYHuHy71M+56d6X8fp3I/5PTuVQ1buenepn3fkl/wCT07kT/wDs9O5QNPu/JTM3fkkmL+bdymYv5t3IGmbuYRM3cwlBF/Nu5ExfzagcE3cwiZu5pKwv5tUzF/NqBgTZmmmbM1WHC/mFNYX8wgeZsGPBRN1g8XBLMX8wiYv5hA9Z1g8XBLN1g8R3KJtv+YKCW3/MEFk3WDxcETdYMeCrm295kTbeOKB5usHi4K6ikzMx1Wz/AMLNNt44lX0KVYyJOzrJKUbEIQsgXneV2s1Z1bWOFV1auSCBL4ZAzOC9EvKcuYDXMaTRzHIDpOBYNTs97nuGU+hSq5fKSK9lGhltLhUJ1ZlaLFZDcwtsk/r7V2qHIw2EgRCWNnEa1tV5l7wkegrk6Yo8Z1GhNhUODHNZp1UYhjGjZzpie3r2TXZobHCGwECGQ1s4bQC1hl7ol1BdNZX1R9Xk3emAH1eTd6iRvZBSJ3sgoqrZrHfR/A3qba7tV34PTvVI/au5/wADLLXK6ff9KRan8Hp3pvwfLekn3/Spn3/TuRDT7vyUz7vyVc+/6dyYEX/TuQPPu/JE+78klYX827lNYX827kDzN3MImbuaSsL+bUVhfzageZu5ombM0lYX82ortv5tQWTNmfBEzYMeCSsL+YRWbfzCB5mwY8ETNgx4JKwvZqZi8cUDTdYMeCCXWDxcEk23jigkXjiUFk3WDHgombBjwSzFpxKJi04lAxLrBidyuok5mcujqM1mm204uWihETMiejrn/lSjYhCFALyXLqKxrWV3xmE1qogNiOY4y6IhY0gN/mkF61eU5dRyxjAKRDgVq4LIjQ50fZ7jJuEvumpVcPT8OA6iQtZRqTEYYkPmwRViuOzprEENw2LvaPazVQqsJwbq21REA1gEhKtMzmuTpmkhtGhE0/2fnQvpWNBBOyTNk+no+9dbR7i6FDIjaybGkRZD6QSHO+9bZatn1eTd6YS+r9O9cjlZHpcOhR30EtdSg0asPDao2isZHZOU5T2TlNef/wBNdM6RpLIg0jzSwkNiFjGOd0bCGiXWerqRXsx+0P0fwNu2u7VeP5PTvWef0n7T4O7b9iurD6z07ki1YD3PkpmbuYVdYfWencisPrM27kRZM3cwiZu5hV1h9Zm3ciuPrM27kFtY3c1IJu5qquPrM27kwc2/mEFgJujHgis66PFwVdZt/MIrNvnFBZWddHi4Kazro8XBVTbeOKmbbxxKCwOdYPFwRN1g8XBVzbeOJUgtvHEoLJusHiO5E3WDxHck5tpxcjm2uxcgebrBidygl1gxO5JzbXYvUGr3sXoLZusGJ3KJusGJ3JJt73mUTb3vOgcl3ZiVooRMzOXR1LJze95lpoBFYyn0dc/8pRuQhCyBeW5cNiFjajIL2ydX15IcNn7vYecvUry3LWg6wMeKNri1jhrhEDHwQbB8VvT1LPJXL0kY3s8Ew4cAPIgmrGkWFsh0GY5xE/vtXQoU9WyvCaH1W1hDqlgMtobt6FytKUMuoVHDqOIrQYDtUXBriZtNb3TtEq0uzqXS0YyUGEBOEAxoEMlpLAPhJXT4y6Al9X6d6lv8np3qsutiZt3IMZo/ejFiKYk1xzfgdZaFaHG7mFjdSIdds4wHNf8AGwdbVJp8AdNJYPtiwwkWtlY3c+Cms66PFwXPOlaKOmlQh9seGP8AKR2nKGOmmwR9tJhj/wBkxHTrOujxcFNZ10eI7lxnco6AOmn0cf8Aah/mS/8AlGjv4hR/7uF+ZXL4O3WddHi4Kazro8XBcMcptHH/AOQo/wDdw/zqwco9H9dPo/8Adw/zJl8HZrOsHiO5FZ1g8R3Ljf8AlGjf4hRv7yF+dS3lNo49FPo5+ylwz/7JlHZrOsHiO5FZ1gxO5ctun6CeimwD/wBln5kw05Qv93BP/Yb+ZTB05usGJ3KQXWDHgucNL0T/AHML+u3emGlaL/uIf9Yb0HQmezNQS7szWL9J0b69n9Wf+VIp8A9EVp+x5KDXzuzNQa3Zms4pMI9Dp/e4pq7Dbg5FX860YHeo51owO9IA09Rwcp1QsODlNiJ51owO9aaBOsZy6OoLLqhdODlo0fDk4mqQJSmQRt2WoOghCFAKCJ9KlCDg6U5G6PpUTW0iiw4sSQbWeJmqOgZqgcgNFf7Cj/0mn/C9KhB5scgtFfw+j/0Wbkw5C6K/h9G/oQ9y9EhTBwByI0X/AA6i/wBtC/KmbyM0YOjR1FH/AFYP5V3UJg47eSujx0UGjD7KPC/KrW8nqEOiiQB9kCHuXTQmDANC0UdFGgj/AIWbk40VRx0QIX9Jm5bEJgzDR8EfuYfgbuTihwh+7Z4BuVyEFYo7B8DfCFOpbdGAToQLq22DAKagsGClCCJKZIQqBCEIBCEIBEkIQCEIQCEIQf/Z"/>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2309813"/>
            <a:ext cx="2038350"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descr="https://encrypted-tbn0.gstatic.com/images?q=tbn:ANd9GcSPCsgflSoIhlT-qkokC7bv-5Vk-UPytmcx5ZKJvmHQKtNX89A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94362" y="2309813"/>
            <a:ext cx="1828800" cy="250507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0732" y="2457682"/>
            <a:ext cx="1612899" cy="2209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1127" y="5139104"/>
            <a:ext cx="192405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2"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57977" y="2327042"/>
            <a:ext cx="1926981" cy="1443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3" name="Picture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51950" y="4814888"/>
            <a:ext cx="2092203" cy="1343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00732" y="4667018"/>
            <a:ext cx="1393251" cy="1968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5" name="Picture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1187" y="3788186"/>
            <a:ext cx="1833146" cy="1343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6974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1333" y="952576"/>
            <a:ext cx="9119575" cy="3203787"/>
          </a:xfrm>
        </p:spPr>
        <p:txBody>
          <a:bodyPr/>
          <a:lstStyle/>
          <a:p>
            <a:r>
              <a:rPr lang="en-US" sz="2800" dirty="0" smtClean="0"/>
              <a:t>A few sounds that exist in other languages are not in the Arabic Sound system.  Of these, the following three are most commonly used because they are part of the sound systems of most European languages with which Arabic has close contact.</a:t>
            </a:r>
            <a:r>
              <a:rPr lang="en-US" sz="2000" dirty="0"/>
              <a:t/>
            </a:r>
            <a:br>
              <a:rPr lang="en-US" sz="2000" dirty="0"/>
            </a:br>
            <a:r>
              <a:rPr lang="en-US" sz="2000" dirty="0" smtClean="0"/>
              <a:t/>
            </a:r>
            <a:br>
              <a:rPr lang="en-US" sz="2000" dirty="0" smtClean="0"/>
            </a:br>
            <a:endParaRPr lang="en-US" sz="2000" dirty="0"/>
          </a:p>
        </p:txBody>
      </p:sp>
      <p:sp>
        <p:nvSpPr>
          <p:cNvPr id="3" name="Subtitle 2"/>
          <p:cNvSpPr>
            <a:spLocks noGrp="1"/>
          </p:cNvSpPr>
          <p:nvPr>
            <p:ph type="subTitle" idx="1"/>
          </p:nvPr>
        </p:nvSpPr>
        <p:spPr>
          <a:xfrm>
            <a:off x="1565250" y="3995982"/>
            <a:ext cx="9184812" cy="2205526"/>
          </a:xfrm>
        </p:spPr>
        <p:txBody>
          <a:bodyPr>
            <a:noAutofit/>
          </a:bodyPr>
          <a:lstStyle/>
          <a:p>
            <a:r>
              <a:rPr lang="en-US" sz="2000" dirty="0" smtClean="0"/>
              <a:t>Foreign Sound                                            Representation in Arabic</a:t>
            </a:r>
          </a:p>
          <a:p>
            <a:r>
              <a:rPr lang="en-US" sz="2000" dirty="0" smtClean="0"/>
              <a:t>P											</a:t>
            </a:r>
            <a:r>
              <a:rPr lang="en-US" sz="2000" dirty="0"/>
              <a:t> </a:t>
            </a:r>
            <a:r>
              <a:rPr lang="en-US" sz="2000" dirty="0" smtClean="0"/>
              <a:t>  With 3 dots under </a:t>
            </a:r>
            <a:r>
              <a:rPr lang="ar-AE" sz="2000" dirty="0" smtClean="0"/>
              <a:t>ب</a:t>
            </a:r>
            <a:r>
              <a:rPr lang="en-US" sz="2000" dirty="0" smtClean="0"/>
              <a:t>      </a:t>
            </a:r>
          </a:p>
          <a:p>
            <a:r>
              <a:rPr lang="en-US" sz="2000" dirty="0" smtClean="0"/>
              <a:t>V 		                                                               with 3 dots above </a:t>
            </a:r>
            <a:r>
              <a:rPr lang="ar-AE" sz="2000" dirty="0" smtClean="0"/>
              <a:t> ف</a:t>
            </a:r>
            <a:r>
              <a:rPr lang="en-US" sz="2000" dirty="0" smtClean="0"/>
              <a:t>		</a:t>
            </a:r>
          </a:p>
          <a:p>
            <a:r>
              <a:rPr lang="en-US" sz="2000" dirty="0" smtClean="0"/>
              <a:t>G 																	   </a:t>
            </a:r>
            <a:r>
              <a:rPr lang="ar-AE" sz="2000" dirty="0"/>
              <a:t>غ</a:t>
            </a:r>
          </a:p>
          <a:p>
            <a:endParaRPr lang="en-US" sz="2000" dirty="0"/>
          </a:p>
        </p:txBody>
      </p:sp>
    </p:spTree>
    <p:extLst>
      <p:ext uri="{BB962C8B-B14F-4D97-AF65-F5344CB8AC3E}">
        <p14:creationId xmlns:p14="http://schemas.microsoft.com/office/powerpoint/2010/main" val="4209645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The sound g, however, is represented by </a:t>
            </a:r>
            <a:r>
              <a:rPr lang="ar-AE" sz="2000" dirty="0" smtClean="0"/>
              <a:t>ج</a:t>
            </a:r>
            <a:r>
              <a:rPr lang="en-US" sz="2000" dirty="0" smtClean="0"/>
              <a:t> in Egypt because the letter </a:t>
            </a:r>
            <a:r>
              <a:rPr lang="ar-AE" sz="2000" dirty="0" smtClean="0"/>
              <a:t>ج</a:t>
            </a:r>
            <a:r>
              <a:rPr lang="en-US" sz="2000" dirty="0" smtClean="0"/>
              <a:t> is pronounced g in most parts of Egypt, Yemen, and Oman. It is </a:t>
            </a:r>
            <a:r>
              <a:rPr lang="en-US" sz="2000" dirty="0"/>
              <a:t>represented by </a:t>
            </a:r>
            <a:r>
              <a:rPr lang="ar-AE" sz="2000" dirty="0" smtClean="0"/>
              <a:t>غ</a:t>
            </a:r>
            <a:r>
              <a:rPr lang="en-US" sz="2000" dirty="0" smtClean="0"/>
              <a:t> in the eastern part of the Arab world.</a:t>
            </a:r>
            <a:endParaRPr lang="en-US" sz="2000" dirty="0"/>
          </a:p>
        </p:txBody>
      </p:sp>
      <p:sp>
        <p:nvSpPr>
          <p:cNvPr id="3" name="Text Placeholder 2"/>
          <p:cNvSpPr>
            <a:spLocks noGrp="1"/>
          </p:cNvSpPr>
          <p:nvPr>
            <p:ph type="body" sz="half" idx="13"/>
          </p:nvPr>
        </p:nvSpPr>
        <p:spPr>
          <a:xfrm>
            <a:off x="1711569" y="3678766"/>
            <a:ext cx="7965595" cy="740834"/>
          </a:xfrm>
        </p:spPr>
        <p:txBody>
          <a:bodyPr/>
          <a:lstStyle/>
          <a:p>
            <a:r>
              <a:rPr lang="en-US" sz="2000" dirty="0"/>
              <a:t>Read and transliterate the following sentences:</a:t>
            </a:r>
          </a:p>
          <a:p>
            <a:endParaRPr lang="en-US" dirty="0"/>
          </a:p>
        </p:txBody>
      </p:sp>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175646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AE" sz="5400" dirty="0"/>
              <a:t>اين مدينة شيكاغو</a:t>
            </a:r>
            <a:r>
              <a:rPr lang="ar-AE" dirty="0"/>
              <a:t>؟</a:t>
            </a:r>
            <a:endParaRPr lang="en-US" dirty="0"/>
          </a:p>
        </p:txBody>
      </p:sp>
      <p:sp>
        <p:nvSpPr>
          <p:cNvPr id="3" name="Text Placeholder 2"/>
          <p:cNvSpPr>
            <a:spLocks noGrp="1"/>
          </p:cNvSpPr>
          <p:nvPr>
            <p:ph type="body" idx="1"/>
          </p:nvPr>
        </p:nvSpPr>
        <p:spPr>
          <a:xfrm>
            <a:off x="6895559" y="2677644"/>
            <a:ext cx="4557887" cy="2257771"/>
          </a:xfrm>
        </p:spPr>
        <p:txBody>
          <a:bodyPr>
            <a:normAutofit/>
          </a:bodyPr>
          <a:lstStyle/>
          <a:p>
            <a:pPr algn="r"/>
            <a:r>
              <a:rPr lang="ar-AE" sz="4800" dirty="0"/>
              <a:t>اين مدينة كوبنهاغن؟</a:t>
            </a:r>
            <a:endParaRPr lang="en-US" sz="4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371" y="4594713"/>
            <a:ext cx="3044092" cy="1712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933" y="4656670"/>
            <a:ext cx="3474313" cy="1588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76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638" y="1311888"/>
            <a:ext cx="8825660" cy="1822514"/>
          </a:xfrm>
        </p:spPr>
        <p:txBody>
          <a:bodyPr/>
          <a:lstStyle/>
          <a:p>
            <a:r>
              <a:rPr lang="en-US" dirty="0" smtClean="0"/>
              <a:t>Homework: Find 5 different major cities that use “G” and state one fact for each.</a:t>
            </a:r>
            <a:endParaRPr lang="en-US" dirty="0"/>
          </a:p>
        </p:txBody>
      </p:sp>
      <p:sp>
        <p:nvSpPr>
          <p:cNvPr id="3" name="Text Placeholder 2"/>
          <p:cNvSpPr>
            <a:spLocks noGrp="1"/>
          </p:cNvSpPr>
          <p:nvPr>
            <p:ph type="body" idx="1"/>
          </p:nvPr>
        </p:nvSpPr>
        <p:spPr>
          <a:xfrm>
            <a:off x="899454" y="4591830"/>
            <a:ext cx="8825659" cy="2001476"/>
          </a:xfrm>
        </p:spPr>
        <p:txBody>
          <a:bodyPr>
            <a:noAutofit/>
          </a:bodyPr>
          <a:lstStyle/>
          <a:p>
            <a:r>
              <a:rPr lang="en-US" sz="3600" dirty="0" smtClean="0"/>
              <a:t>Your assignment is in English, however, the town/cities must be written in Arabic and English.</a:t>
            </a:r>
            <a:endParaRPr lang="en-US" sz="3600" dirty="0"/>
          </a:p>
        </p:txBody>
      </p:sp>
    </p:spTree>
    <p:extLst>
      <p:ext uri="{BB962C8B-B14F-4D97-AF65-F5344CB8AC3E}">
        <p14:creationId xmlns:p14="http://schemas.microsoft.com/office/powerpoint/2010/main" val="3828514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and surroundings</a:t>
            </a:r>
            <a:endParaRPr lang="en-US" dirty="0"/>
          </a:p>
        </p:txBody>
      </p:sp>
      <p:sp>
        <p:nvSpPr>
          <p:cNvPr id="3" name="Content Placeholder 2"/>
          <p:cNvSpPr>
            <a:spLocks noGrp="1"/>
          </p:cNvSpPr>
          <p:nvPr>
            <p:ph idx="1"/>
          </p:nvPr>
        </p:nvSpPr>
        <p:spPr/>
        <p:txBody>
          <a:bodyPr/>
          <a:lstStyle/>
          <a:p>
            <a:r>
              <a:rPr lang="en-US" b="1" dirty="0" smtClean="0">
                <a:hlinkClick r:id="rId2"/>
              </a:rPr>
              <a:t>Culture: Arab Unity</a:t>
            </a:r>
          </a:p>
          <a:p>
            <a:endParaRPr lang="en-US" b="1" dirty="0" smtClean="0">
              <a:hlinkClick r:id="rId2"/>
            </a:endParaRPr>
          </a:p>
          <a:p>
            <a:r>
              <a:rPr lang="en-US" b="1" dirty="0" smtClean="0">
                <a:hlinkClick r:id="rId3"/>
              </a:rPr>
              <a:t>http://www</a:t>
            </a:r>
            <a:r>
              <a:rPr lang="en-US" b="1" dirty="0">
                <a:hlinkClick r:id="rId3"/>
              </a:rPr>
              <a:t>.</a:t>
            </a:r>
            <a:r>
              <a:rPr lang="en-US" b="1" dirty="0" smtClean="0">
                <a:hlinkClick r:id="rId3"/>
              </a:rPr>
              <a:t>youtu.be/ztWqfVTggUs</a:t>
            </a:r>
            <a:endParaRPr lang="en-US" b="1" dirty="0"/>
          </a:p>
          <a:p>
            <a:endParaRPr lang="en-US" dirty="0"/>
          </a:p>
        </p:txBody>
      </p:sp>
    </p:spTree>
    <p:extLst>
      <p:ext uri="{BB962C8B-B14F-4D97-AF65-F5344CB8AC3E}">
        <p14:creationId xmlns:p14="http://schemas.microsoft.com/office/powerpoint/2010/main" val="27889875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224</TotalTime>
  <Words>224</Words>
  <Application>Microsoft Office PowerPoint</Application>
  <PresentationFormat>Widescreen</PresentationFormat>
  <Paragraphs>21</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Gothic</vt:lpstr>
      <vt:lpstr>Times New Roman</vt:lpstr>
      <vt:lpstr>Wingdings 3</vt:lpstr>
      <vt:lpstr>Ion Boardroom</vt:lpstr>
      <vt:lpstr>Welcome to Arabic 2</vt:lpstr>
      <vt:lpstr>Recap from last lesson: Name that object</vt:lpstr>
      <vt:lpstr>Review: Next to; on; under; in between; In; In the middle; There is; this is.</vt:lpstr>
      <vt:lpstr>Warm up: Describe the following using this is/there is;  write down the transliteration.</vt:lpstr>
      <vt:lpstr>A few sounds that exist in other languages are not in the Arabic Sound system.  Of these, the following three are most commonly used because they are part of the sound systems of most European languages with which Arabic has close contact.  </vt:lpstr>
      <vt:lpstr>The sound g, however, is represented by ج in Egypt because the letter ج is pronounced g in most parts of Egypt, Yemen, and Oman. It is represented by غ in the eastern part of the Arab world.</vt:lpstr>
      <vt:lpstr>اين مدينة شيكاغو؟</vt:lpstr>
      <vt:lpstr>Homework: Find 5 different major cities that use “G” and state one fact for each.</vt:lpstr>
      <vt:lpstr>Classroom and surroundings</vt:lpstr>
    </vt:vector>
  </TitlesOfParts>
  <Company>NPCSD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Arabic 2</dc:title>
  <dc:creator>Kurzban, Souad</dc:creator>
  <cp:lastModifiedBy>Kurzban, Souad</cp:lastModifiedBy>
  <cp:revision>43</cp:revision>
  <cp:lastPrinted>2016-09-21T16:59:03Z</cp:lastPrinted>
  <dcterms:created xsi:type="dcterms:W3CDTF">2014-09-07T19:15:31Z</dcterms:created>
  <dcterms:modified xsi:type="dcterms:W3CDTF">2016-09-21T18:05:38Z</dcterms:modified>
</cp:coreProperties>
</file>