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20"/>
  </p:notesMasterIdLst>
  <p:handoutMasterIdLst>
    <p:handoutMasterId r:id="rId21"/>
  </p:handoutMasterIdLst>
  <p:sldIdLst>
    <p:sldId id="266" r:id="rId2"/>
    <p:sldId id="267" r:id="rId3"/>
    <p:sldId id="317" r:id="rId4"/>
    <p:sldId id="311" r:id="rId5"/>
    <p:sldId id="269" r:id="rId6"/>
    <p:sldId id="312" r:id="rId7"/>
    <p:sldId id="313" r:id="rId8"/>
    <p:sldId id="324" r:id="rId9"/>
    <p:sldId id="314" r:id="rId10"/>
    <p:sldId id="318" r:id="rId11"/>
    <p:sldId id="319" r:id="rId12"/>
    <p:sldId id="320" r:id="rId13"/>
    <p:sldId id="323" r:id="rId14"/>
    <p:sldId id="308" r:id="rId15"/>
    <p:sldId id="325" r:id="rId16"/>
    <p:sldId id="315" r:id="rId17"/>
    <p:sldId id="316" r:id="rId18"/>
    <p:sldId id="28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02-11T18:58:01.0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26-1 512,'-26'0'0,"26"0"0,0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E8EDCA8-AFD2-4B54-95BB-A04135D62CBB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7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5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9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44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07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7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1C50006C-F69D-4648-99F6-58A31602E7A0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7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6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9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8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4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0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CZ-v3h9Eu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7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Welcome to Arabic </a:t>
            </a:r>
            <a:r>
              <a:rPr lang="en-US" sz="4000" b="1" dirty="0">
                <a:latin typeface="Cooper Black" charset="0"/>
              </a:rPr>
              <a:t>2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20940" cy="3579849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If a noun ends with a ta </a:t>
            </a:r>
            <a:r>
              <a:rPr lang="en-US" dirty="0" err="1" smtClean="0"/>
              <a:t>marbuta</a:t>
            </a:r>
            <a:r>
              <a:rPr lang="en-US" dirty="0" smtClean="0"/>
              <a:t> or </a:t>
            </a:r>
            <a:r>
              <a:rPr lang="en-US" dirty="0" err="1" smtClean="0"/>
              <a:t>alif</a:t>
            </a:r>
            <a:r>
              <a:rPr lang="en-US" dirty="0" smtClean="0"/>
              <a:t>, drop them and add </a:t>
            </a:r>
            <a:r>
              <a:rPr lang="en-US" dirty="0" err="1" smtClean="0"/>
              <a:t>yaa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French: </a:t>
            </a:r>
            <a:r>
              <a:rPr lang="ar-AE" sz="3000" dirty="0"/>
              <a:t>فَرَنْسا ________&gt;فَرَنسيّ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820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If a noun ends with </a:t>
            </a:r>
            <a:r>
              <a:rPr lang="en-US" sz="3000" dirty="0" err="1" smtClean="0"/>
              <a:t>ya</a:t>
            </a:r>
            <a:r>
              <a:rPr lang="en-US" sz="3000" dirty="0" smtClean="0"/>
              <a:t> and ta </a:t>
            </a:r>
            <a:r>
              <a:rPr lang="en-US" sz="3000" dirty="0" err="1" smtClean="0"/>
              <a:t>marbuta</a:t>
            </a:r>
            <a:r>
              <a:rPr lang="en-US" sz="3000" dirty="0" smtClean="0"/>
              <a:t> or </a:t>
            </a:r>
            <a:r>
              <a:rPr lang="en-US" sz="3000" dirty="0" err="1" smtClean="0"/>
              <a:t>ya</a:t>
            </a:r>
            <a:r>
              <a:rPr lang="en-US" sz="3000" dirty="0" smtClean="0"/>
              <a:t> and </a:t>
            </a:r>
            <a:r>
              <a:rPr lang="en-US" sz="3000" dirty="0" err="1" smtClean="0"/>
              <a:t>alif</a:t>
            </a:r>
            <a:r>
              <a:rPr lang="en-US" sz="3000" dirty="0" smtClean="0"/>
              <a:t>, drop the ta </a:t>
            </a:r>
            <a:r>
              <a:rPr lang="en-US" sz="3000" dirty="0" err="1" smtClean="0"/>
              <a:t>marbuta</a:t>
            </a:r>
            <a:r>
              <a:rPr lang="en-US" sz="3000" dirty="0" smtClean="0"/>
              <a:t> or </a:t>
            </a:r>
            <a:r>
              <a:rPr lang="en-US" sz="3000" dirty="0" err="1" smtClean="0"/>
              <a:t>alif</a:t>
            </a:r>
            <a:r>
              <a:rPr lang="en-US" sz="3000" dirty="0" smtClean="0"/>
              <a:t> and attach </a:t>
            </a:r>
            <a:r>
              <a:rPr lang="en-US" sz="3000" dirty="0" err="1" smtClean="0"/>
              <a:t>ya</a:t>
            </a:r>
            <a:r>
              <a:rPr lang="en-US" sz="3000" dirty="0" smtClean="0"/>
              <a:t> which will make a doubled </a:t>
            </a:r>
            <a:r>
              <a:rPr lang="en-US" sz="3000" dirty="0" err="1" smtClean="0"/>
              <a:t>ya</a:t>
            </a:r>
            <a:r>
              <a:rPr lang="en-US" sz="3000" dirty="0" smtClean="0"/>
              <a:t> with origina</a:t>
            </a:r>
            <a:r>
              <a:rPr lang="en-US" sz="3000" dirty="0"/>
              <a:t>l</a:t>
            </a:r>
            <a:r>
              <a:rPr lang="en-US" sz="3000" dirty="0" smtClean="0"/>
              <a:t> one.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Syrian           </a:t>
            </a:r>
            <a:r>
              <a:rPr lang="ar-AE" sz="3000" dirty="0" smtClean="0"/>
              <a:t>سورية __________سوريّ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104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turn: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sz="4000" dirty="0" smtClean="0"/>
              <a:t>مَغْرِب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68580" indent="0" algn="r">
              <a:buNone/>
            </a:pPr>
            <a:r>
              <a:rPr lang="ar-AE" sz="5400" dirty="0" smtClean="0"/>
              <a:t>لُبْنان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41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0" y="762000"/>
            <a:ext cx="3300984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Provide words or phrases to answer or question  the right hand column 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1" y="1447800"/>
            <a:ext cx="304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3600" dirty="0" smtClean="0"/>
              <a:t>كَيفَ الحال؟</a:t>
            </a:r>
            <a:endParaRPr lang="en-US" sz="3600" dirty="0" smtClean="0"/>
          </a:p>
          <a:p>
            <a:pPr algn="r"/>
            <a:r>
              <a:rPr lang="ar-AE" sz="3600" dirty="0"/>
              <a:t>مع السلا مة</a:t>
            </a:r>
            <a:endParaRPr lang="en-US" sz="3600" dirty="0" smtClean="0"/>
          </a:p>
          <a:p>
            <a:pPr algn="r"/>
            <a:r>
              <a:rPr lang="ar-AE" sz="3600" dirty="0" smtClean="0"/>
              <a:t>مَرحَباً</a:t>
            </a:r>
            <a:endParaRPr lang="en-US" sz="3600" dirty="0" smtClean="0"/>
          </a:p>
          <a:p>
            <a:pPr algn="r"/>
            <a:r>
              <a:rPr lang="ar-AE" sz="3600" dirty="0"/>
              <a:t>مصر</a:t>
            </a:r>
            <a:endParaRPr lang="en-US" sz="3600" dirty="0" smtClean="0"/>
          </a:p>
          <a:p>
            <a:pPr algn="r"/>
            <a:r>
              <a:rPr lang="ar-AE" sz="3600" dirty="0" smtClean="0"/>
              <a:t>انتَ</a:t>
            </a:r>
            <a:endParaRPr lang="en-US" sz="3600" dirty="0" smtClean="0"/>
          </a:p>
          <a:p>
            <a:pPr algn="r"/>
            <a:r>
              <a:rPr lang="ar-AE" sz="3600" dirty="0"/>
              <a:t>لا</a:t>
            </a:r>
            <a:endParaRPr lang="en-US" sz="3600" dirty="0" smtClean="0"/>
          </a:p>
          <a:p>
            <a:pPr algn="r"/>
            <a:r>
              <a:rPr lang="ar-AE" sz="3600" dirty="0" smtClean="0"/>
              <a:t> </a:t>
            </a:r>
            <a:r>
              <a:rPr lang="ar-AE" sz="3600" dirty="0"/>
              <a:t>إسمي زيْنية؟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195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Lesson </a:t>
            </a:r>
            <a:r>
              <a:rPr lang="en-US" sz="2000" dirty="0"/>
              <a:t>6</a:t>
            </a:r>
            <a:r>
              <a:rPr lang="en-US" sz="2000" dirty="0" smtClean="0"/>
              <a:t>: Inquiring about and identifying Arabic Cities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The map below displays some of the names and locations of some Arab countries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6400800" cy="345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77664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726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smtClean="0"/>
              <a:t>Lesson </a:t>
            </a:r>
            <a:r>
              <a:rPr lang="en-US" sz="4000"/>
              <a:t>6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For practice, ask your partner where certain town is located and answer the question using the name of that city and the country.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Here is an example:</a:t>
            </a:r>
          </a:p>
          <a:p>
            <a:pPr marL="0" indent="0" algn="r">
              <a:buNone/>
            </a:pPr>
            <a:r>
              <a:rPr lang="ar-SA" dirty="0" smtClean="0"/>
              <a:t>أينَ بَغْداد؟</a:t>
            </a:r>
          </a:p>
          <a:p>
            <a:pPr marL="0" indent="0" algn="r">
              <a:buNone/>
            </a:pPr>
            <a:r>
              <a:rPr lang="ar-SA" dirty="0" smtClean="0"/>
              <a:t>بَغْداد في العراق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5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15: 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might need to learn about capital cities of some Arab countries in order to finish this exercise.</a:t>
            </a:r>
          </a:p>
          <a:p>
            <a:pPr marL="0" indent="0" algn="r">
              <a:buNone/>
            </a:pPr>
            <a:r>
              <a:rPr lang="en-US" dirty="0" smtClean="0"/>
              <a:t>Capital                                  Country</a:t>
            </a:r>
          </a:p>
          <a:p>
            <a:pPr marL="0" indent="0" algn="r">
              <a:buNone/>
            </a:pPr>
            <a:r>
              <a:rPr lang="ar-SA" smtClean="0"/>
              <a:t>المغرب                              الرباط</a:t>
            </a:r>
            <a:endParaRPr lang="ar-SA" dirty="0" smtClean="0"/>
          </a:p>
          <a:p>
            <a:pPr marL="0" indent="0" algn="r">
              <a:buNone/>
            </a:pPr>
            <a:r>
              <a:rPr lang="ar-SA" dirty="0" smtClean="0"/>
              <a:t>مصر                                 القاهرة</a:t>
            </a:r>
          </a:p>
          <a:p>
            <a:pPr marL="0" indent="0" algn="r">
              <a:buNone/>
            </a:pPr>
            <a:r>
              <a:rPr lang="ar-SA" dirty="0" smtClean="0"/>
              <a:t>لبنان                                    بيروت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9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Homework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There are 22 Arab countries. Find and write their names in Arabic as well as </a:t>
            </a:r>
            <a:r>
              <a:rPr lang="en-US" smtClean="0"/>
              <a:t>their capitals.</a:t>
            </a:r>
            <a:endParaRPr 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</a:t>
            </a:r>
            <a:r>
              <a:rPr lang="en-US" dirty="0"/>
              <a:t>6</a:t>
            </a:r>
            <a:r>
              <a:rPr lang="en-US" dirty="0" smtClean="0"/>
              <a:t>: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Objectives: </a:t>
            </a:r>
          </a:p>
          <a:p>
            <a:pPr marL="0" indent="0"/>
            <a:r>
              <a:rPr lang="en-US" sz="2400" dirty="0" smtClean="0"/>
              <a:t>Review</a:t>
            </a:r>
          </a:p>
          <a:p>
            <a:pPr marL="0" indent="0"/>
            <a:r>
              <a:rPr lang="en-US" sz="2400" dirty="0" smtClean="0"/>
              <a:t>Conversational</a:t>
            </a:r>
          </a:p>
          <a:p>
            <a:pPr marL="0" indent="0"/>
            <a:r>
              <a:rPr lang="en-US" sz="2400" dirty="0" smtClean="0"/>
              <a:t>Arab States: Identifying and inquiring about Arab countries, capitals, and cities </a:t>
            </a:r>
          </a:p>
          <a:p>
            <a:pPr marL="0" indent="0"/>
            <a:r>
              <a:rPr lang="en-US" sz="2400" dirty="0" smtClean="0"/>
              <a:t>Practice</a:t>
            </a:r>
          </a:p>
          <a:p>
            <a:pPr marL="0" indent="0"/>
            <a:r>
              <a:rPr lang="en-US" sz="2400" dirty="0" smtClean="0"/>
              <a:t>Summary </a:t>
            </a:r>
          </a:p>
          <a:p>
            <a:pPr marL="0" indent="0"/>
            <a:r>
              <a:rPr lang="en-US" sz="2400" dirty="0" smtClean="0"/>
              <a:t>Homework</a:t>
            </a:r>
          </a:p>
          <a:p>
            <a:pPr marL="0" indent="0"/>
            <a:r>
              <a:rPr lang="en-US" sz="2400">
                <a:hlinkClick r:id="rId4"/>
              </a:rPr>
              <a:t>https</a:t>
            </a:r>
            <a:r>
              <a:rPr lang="en-US" sz="2400">
                <a:hlinkClick r:id="rId4"/>
              </a:rPr>
              <a:t>://</a:t>
            </a:r>
            <a:r>
              <a:rPr lang="en-US" sz="2400" smtClean="0">
                <a:hlinkClick r:id="rId4"/>
              </a:rPr>
              <a:t>www.youtube.com/watch?v=2CZ-v3h9EuQ</a:t>
            </a:r>
            <a:endParaRPr lang="en-US" sz="2400" smtClean="0"/>
          </a:p>
          <a:p>
            <a:pPr marL="0" indent="0"/>
            <a:endParaRPr lang="en-US" sz="2400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Now: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Combine the letters in each set</a:t>
            </a:r>
            <a:r>
              <a:rPr lang="en-US" sz="3000" dirty="0">
                <a:solidFill>
                  <a:schemeClr val="tx1"/>
                </a:solidFill>
              </a:rPr>
              <a:t>.</a:t>
            </a:r>
            <a:endParaRPr lang="ar-SA" sz="30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/>
              <a:t>د+ل+ا+ل</a:t>
            </a:r>
            <a:r>
              <a:rPr lang="ar-AE" sz="5400" dirty="0" smtClean="0"/>
              <a:t>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ت+ن+ك+ط=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ي+س+ش+ز=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و+ه+ع+ف+ص</a:t>
            </a:r>
            <a:r>
              <a:rPr lang="ar-AE" sz="5400" dirty="0"/>
              <a:t>=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62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Continue connecting the letters to form words.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Lesson </a:t>
            </a:r>
            <a:r>
              <a:rPr lang="en-US" dirty="0"/>
              <a:t>19: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Focus </a:t>
            </a:r>
            <a:r>
              <a:rPr lang="en-US" dirty="0"/>
              <a:t>on </a:t>
            </a:r>
            <a:r>
              <a:rPr lang="en-US" dirty="0" err="1"/>
              <a:t>Haa</a:t>
            </a:r>
            <a:r>
              <a:rPr lang="en-US" dirty="0"/>
              <a:t>, lam and </a:t>
            </a:r>
            <a:r>
              <a:rPr lang="en-US" dirty="0" err="1"/>
              <a:t>Mim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32317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بَ+ه+ل+و+لْ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ا+ل+مَ+ل+ا+هِ+ي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سَ+ف+ي+ه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فِ+د+ا+ه=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ar-AE" sz="3600" b="0" cap="all" dirty="0" smtClean="0">
                <a:latin typeface="+mj-lt"/>
                <a:ea typeface="+mj-ea"/>
                <a:cs typeface="+mj-cs"/>
              </a:rPr>
              <a:t>مُ+ه+ا+تَ+ر+ا+ت</a:t>
            </a:r>
            <a:r>
              <a:rPr lang="ar-AE" sz="3600" b="0" cap="all" dirty="0">
                <a:latin typeface="+mj-lt"/>
                <a:ea typeface="+mj-ea"/>
                <a:cs typeface="+mj-cs"/>
              </a:rPr>
              <a:t>=</a:t>
            </a:r>
            <a:endParaRPr lang="en-US" sz="3600" b="0" cap="all" dirty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</a:pPr>
            <a:endParaRPr lang="en-US" sz="3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6: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900" dirty="0" smtClean="0"/>
              <a:t>Where</a:t>
            </a:r>
            <a:r>
              <a:rPr lang="en-US" sz="5400" dirty="0" smtClean="0"/>
              <a:t>?                                                                </a:t>
            </a:r>
            <a:r>
              <a:rPr lang="ar-SA" sz="5400" dirty="0" smtClean="0"/>
              <a:t>أيْنَ؟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When?                                                               </a:t>
            </a:r>
            <a:r>
              <a:rPr lang="ar-SA" sz="4400" dirty="0" smtClean="0"/>
              <a:t>مَتَى؟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   Why?                                                              </a:t>
            </a:r>
            <a:r>
              <a:rPr lang="ar-SA" sz="3000" dirty="0" smtClean="0"/>
              <a:t>لِماذا؟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In what? In Which? (m./f</a:t>
            </a:r>
            <a:r>
              <a:rPr lang="en-US" sz="5200" dirty="0" smtClean="0"/>
              <a:t>.</a:t>
            </a:r>
            <a:r>
              <a:rPr lang="en-US" sz="3000" dirty="0" smtClean="0"/>
              <a:t>)</a:t>
            </a:r>
            <a:r>
              <a:rPr lang="en-US" sz="5200" dirty="0" smtClean="0"/>
              <a:t>                    </a:t>
            </a:r>
            <a:r>
              <a:rPr lang="ar-SA" sz="5200" dirty="0" smtClean="0"/>
              <a:t>فِي أيِّ؟ أيَّةِ؟</a:t>
            </a:r>
            <a:endParaRPr lang="en-US" sz="5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 </a:t>
            </a:r>
            <a:r>
              <a:rPr lang="en-US" sz="4000" dirty="0" err="1" smtClean="0"/>
              <a:t>Nisba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6859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4400" dirty="0" smtClean="0">
                <a:solidFill>
                  <a:schemeClr val="tx1"/>
                </a:solidFill>
              </a:rPr>
              <a:t>Describing  one’s national regional affiliation involves providing information about one’s place </a:t>
            </a:r>
            <a:r>
              <a:rPr lang="en-US" sz="4400" dirty="0">
                <a:solidFill>
                  <a:schemeClr val="tx1"/>
                </a:solidFill>
              </a:rPr>
              <a:t>o</a:t>
            </a:r>
            <a:r>
              <a:rPr lang="en-US" sz="4400" dirty="0" smtClean="0">
                <a:solidFill>
                  <a:schemeClr val="tx1"/>
                </a:solidFill>
              </a:rPr>
              <a:t>f origin or residence.  This function requires the use of a noun called :noun of </a:t>
            </a:r>
            <a:r>
              <a:rPr lang="en-US" sz="4400" dirty="0" err="1" smtClean="0">
                <a:solidFill>
                  <a:schemeClr val="tx1"/>
                </a:solidFill>
              </a:rPr>
              <a:t>nisba</a:t>
            </a:r>
            <a:r>
              <a:rPr lang="en-US" sz="4400" dirty="0" smtClean="0">
                <a:solidFill>
                  <a:schemeClr val="tx1"/>
                </a:solidFill>
              </a:rPr>
              <a:t>”.</a:t>
            </a:r>
            <a:endParaRPr lang="en-US" sz="44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0391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373563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endParaRPr lang="en-US" sz="6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000" dirty="0" smtClean="0">
                <a:solidFill>
                  <a:schemeClr val="tx1"/>
                </a:solidFill>
              </a:rPr>
              <a:t>انا مِصْريّ</a:t>
            </a:r>
            <a:endParaRPr lang="en-US" sz="6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</a:t>
            </a:r>
            <a:endParaRPr lang="en-US" sz="6000" dirty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000" dirty="0" smtClean="0">
                <a:solidFill>
                  <a:schemeClr val="tx1"/>
                </a:solidFill>
              </a:rPr>
              <a:t>هُوِ </a:t>
            </a:r>
            <a:r>
              <a:rPr lang="ar-AE" sz="6000" dirty="0">
                <a:solidFill>
                  <a:schemeClr val="tx1"/>
                </a:solidFill>
              </a:rPr>
              <a:t>مِنْ مَدِينَة الْقَاهِرَة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9" name="Ink 58"/>
              <p14:cNvContentPartPr/>
              <p14:nvPr/>
            </p14:nvContentPartPr>
            <p14:xfrm>
              <a:off x="914430" y="4963185"/>
              <a:ext cx="9720" cy="0"/>
            </p14:xfrm>
          </p:contentPart>
        </mc:Choice>
        <mc:Fallback xmlns="">
          <p:pic>
            <p:nvPicPr>
              <p:cNvPr id="59" name="Ink 5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0" y="0"/>
                <a:ext cx="972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2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relative Noun </a:t>
            </a:r>
            <a:r>
              <a:rPr lang="en-US" dirty="0" err="1" smtClean="0"/>
              <a:t>Nisba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974818" cy="383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noun used to indicate affiliation is called a relative: “</a:t>
            </a:r>
            <a:r>
              <a:rPr lang="en-US" sz="2800" dirty="0" err="1" smtClean="0"/>
              <a:t>noun.”The</a:t>
            </a:r>
            <a:r>
              <a:rPr lang="en-US" sz="2800" dirty="0" smtClean="0"/>
              <a:t> Arabic word for it is </a:t>
            </a:r>
            <a:r>
              <a:rPr lang="en-US" sz="2800" dirty="0" err="1" smtClean="0"/>
              <a:t>nisba</a:t>
            </a:r>
            <a:r>
              <a:rPr lang="en-US" sz="2800" dirty="0" smtClean="0"/>
              <a:t> (relation).  It is derived form a noun that refers to a city, country, region, ethnic group, etc. This process is fairly simple.</a:t>
            </a:r>
          </a:p>
          <a:p>
            <a:r>
              <a:rPr lang="en-US" sz="2800" dirty="0" smtClean="0"/>
              <a:t>It involves adding one suffix to nouns </a:t>
            </a:r>
            <a:r>
              <a:rPr lang="en-US" sz="2800" dirty="0" err="1" smtClean="0"/>
              <a:t>ya</a:t>
            </a:r>
            <a:r>
              <a:rPr lang="en-US" sz="2800" dirty="0" smtClean="0"/>
              <a:t> with </a:t>
            </a:r>
            <a:r>
              <a:rPr lang="en-US" sz="2800" dirty="0" err="1" smtClean="0"/>
              <a:t>shadda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Egyptian</a:t>
            </a:r>
            <a:r>
              <a:rPr lang="en-US" sz="3600" dirty="0" smtClean="0"/>
              <a:t>:________________________</a:t>
            </a:r>
            <a:r>
              <a:rPr lang="ar-AE" sz="3600" dirty="0" smtClean="0"/>
              <a:t>مصر</a:t>
            </a:r>
            <a:endParaRPr lang="en-US" sz="36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Now say, he is from Egypt</a:t>
            </a:r>
            <a:r>
              <a:rPr lang="en-US" sz="3000" dirty="0"/>
              <a:t>: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She is from Egypt: 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Tunisian: ______________________</a:t>
            </a:r>
            <a:r>
              <a:rPr lang="ar-AE" sz="3000" dirty="0" smtClean="0"/>
              <a:t>تونِس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688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1800</TotalTime>
  <Words>407</Words>
  <Application>Microsoft Office PowerPoint</Application>
  <PresentationFormat>On-screen Show (4:3)</PresentationFormat>
  <Paragraphs>98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Century Gothic</vt:lpstr>
      <vt:lpstr>Cooper Black</vt:lpstr>
      <vt:lpstr>Times New Roman</vt:lpstr>
      <vt:lpstr>Wingdings 3</vt:lpstr>
      <vt:lpstr>Ion Boardroom</vt:lpstr>
      <vt:lpstr>  Welcome to Arabic 2 by Kurzban</vt:lpstr>
      <vt:lpstr>Lesson 6:            </vt:lpstr>
      <vt:lpstr>Do Now: Review</vt:lpstr>
      <vt:lpstr>             Continue connecting the letters to form words.         Lesson 19:   Focus on Haa, lam and Mim </vt:lpstr>
      <vt:lpstr> Lesson 6: Review</vt:lpstr>
      <vt:lpstr> Lesson 6: Nisba</vt:lpstr>
      <vt:lpstr> Lesson 6: </vt:lpstr>
      <vt:lpstr>The relative Noun Nisba</vt:lpstr>
      <vt:lpstr> Lesson 6:</vt:lpstr>
      <vt:lpstr>If a noun ends with a ta marbuta or alif, drop them and add yaa</vt:lpstr>
      <vt:lpstr> Lesson 6</vt:lpstr>
      <vt:lpstr>Your turn:</vt:lpstr>
      <vt:lpstr>            Provide words or phrases to answer or question  the right hand column </vt:lpstr>
      <vt:lpstr>Lesson 6: Inquiring about and identifying Arabic Cities     </vt:lpstr>
      <vt:lpstr>PowerPoint Presentation</vt:lpstr>
      <vt:lpstr> Lesson 6</vt:lpstr>
      <vt:lpstr> Lesson 15: Inquiring about and identifying Arabic Cities     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259</cp:revision>
  <dcterms:created xsi:type="dcterms:W3CDTF">2013-07-22T15:34:51Z</dcterms:created>
  <dcterms:modified xsi:type="dcterms:W3CDTF">2016-09-27T16:39:40Z</dcterms:modified>
</cp:coreProperties>
</file>