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1.xml" ContentType="application/inkml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notesMasterIdLst>
    <p:notesMasterId r:id="rId20"/>
  </p:notesMasterIdLst>
  <p:handoutMasterIdLst>
    <p:handoutMasterId r:id="rId21"/>
  </p:handoutMasterIdLst>
  <p:sldIdLst>
    <p:sldId id="266" r:id="rId2"/>
    <p:sldId id="267" r:id="rId3"/>
    <p:sldId id="317" r:id="rId4"/>
    <p:sldId id="311" r:id="rId5"/>
    <p:sldId id="269" r:id="rId6"/>
    <p:sldId id="312" r:id="rId7"/>
    <p:sldId id="313" r:id="rId8"/>
    <p:sldId id="324" r:id="rId9"/>
    <p:sldId id="314" r:id="rId10"/>
    <p:sldId id="318" r:id="rId11"/>
    <p:sldId id="319" r:id="rId12"/>
    <p:sldId id="320" r:id="rId13"/>
    <p:sldId id="323" r:id="rId14"/>
    <p:sldId id="308" r:id="rId15"/>
    <p:sldId id="325" r:id="rId16"/>
    <p:sldId id="315" r:id="rId17"/>
    <p:sldId id="316" r:id="rId18"/>
    <p:sldId id="289" r:id="rId19"/>
  </p:sldIdLst>
  <p:sldSz cx="9144000" cy="6858000" type="screen4x3"/>
  <p:notesSz cx="6781800" cy="9067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78" y="-7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53390"/>
          </a:xfrm>
          <a:prstGeom prst="rect">
            <a:avLst/>
          </a:prstGeom>
        </p:spPr>
        <p:txBody>
          <a:bodyPr vert="horz" lIns="90563" tIns="45282" rIns="90563" bIns="452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1451" y="0"/>
            <a:ext cx="2938780" cy="453390"/>
          </a:xfrm>
          <a:prstGeom prst="rect">
            <a:avLst/>
          </a:prstGeom>
        </p:spPr>
        <p:txBody>
          <a:bodyPr vert="horz" lIns="90563" tIns="45282" rIns="90563" bIns="45282" rtlCol="0"/>
          <a:lstStyle>
            <a:lvl1pPr algn="r">
              <a:defRPr sz="1200"/>
            </a:lvl1pPr>
          </a:lstStyle>
          <a:p>
            <a:fld id="{3C8F1A61-6338-41A3-9434-E35D8575AE2E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12836"/>
            <a:ext cx="2938780" cy="453390"/>
          </a:xfrm>
          <a:prstGeom prst="rect">
            <a:avLst/>
          </a:prstGeom>
        </p:spPr>
        <p:txBody>
          <a:bodyPr vert="horz" lIns="90563" tIns="45282" rIns="90563" bIns="452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1451" y="8612836"/>
            <a:ext cx="2938780" cy="453390"/>
          </a:xfrm>
          <a:prstGeom prst="rect">
            <a:avLst/>
          </a:prstGeom>
        </p:spPr>
        <p:txBody>
          <a:bodyPr vert="horz" lIns="90563" tIns="45282" rIns="90563" bIns="45282" rtlCol="0" anchor="b"/>
          <a:lstStyle>
            <a:lvl1pPr algn="r">
              <a:defRPr sz="1200"/>
            </a:lvl1pPr>
          </a:lstStyle>
          <a:p>
            <a:fld id="{517DDAB5-7694-4AA5-BDA7-03247EC76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06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1023" units="in"/>
        </inkml:traceFormat>
        <inkml:channelProperties>
          <inkml:channelProperty channel="X" name="resolution" value="2109.91626" units="1/in"/>
          <inkml:channelProperty channel="Y" name="resolution" value="1336.88293" units="1/in"/>
          <inkml:channelProperty channel="F" name="resolution" value="41.73806" units="1/in"/>
        </inkml:channelProperties>
      </inkml:inkSource>
      <inkml:timestamp xml:id="ts0" timeString="2014-02-11T18:58:01.06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26-1 512,'-26'0'0,"26"0"0,0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53390"/>
          </a:xfrm>
          <a:prstGeom prst="rect">
            <a:avLst/>
          </a:prstGeom>
        </p:spPr>
        <p:txBody>
          <a:bodyPr vert="horz" lIns="90563" tIns="45282" rIns="90563" bIns="452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53390"/>
          </a:xfrm>
          <a:prstGeom prst="rect">
            <a:avLst/>
          </a:prstGeom>
        </p:spPr>
        <p:txBody>
          <a:bodyPr vert="horz" lIns="90563" tIns="45282" rIns="90563" bIns="45282" rtlCol="0"/>
          <a:lstStyle>
            <a:lvl1pPr algn="r">
              <a:defRPr sz="1200"/>
            </a:lvl1pPr>
          </a:lstStyle>
          <a:p>
            <a:fld id="{5D62542C-C5D2-4035-A2FE-5C4FA931C8EC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5538" y="681038"/>
            <a:ext cx="4530725" cy="33988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63" tIns="45282" rIns="90563" bIns="4528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180" y="4307205"/>
            <a:ext cx="5425440" cy="4080510"/>
          </a:xfrm>
          <a:prstGeom prst="rect">
            <a:avLst/>
          </a:prstGeom>
        </p:spPr>
        <p:txBody>
          <a:bodyPr vert="horz" lIns="90563" tIns="45282" rIns="90563" bIns="4528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12836"/>
            <a:ext cx="2938780" cy="453390"/>
          </a:xfrm>
          <a:prstGeom prst="rect">
            <a:avLst/>
          </a:prstGeom>
        </p:spPr>
        <p:txBody>
          <a:bodyPr vert="horz" lIns="90563" tIns="45282" rIns="90563" bIns="452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1451" y="8612836"/>
            <a:ext cx="2938780" cy="453390"/>
          </a:xfrm>
          <a:prstGeom prst="rect">
            <a:avLst/>
          </a:prstGeom>
        </p:spPr>
        <p:txBody>
          <a:bodyPr vert="horz" lIns="90563" tIns="45282" rIns="90563" bIns="45282" rtlCol="0" anchor="b"/>
          <a:lstStyle>
            <a:lvl1pPr algn="r">
              <a:defRPr sz="1200"/>
            </a:lvl1pPr>
          </a:lstStyle>
          <a:p>
            <a:fld id="{C0D3EB4D-48DA-482A-A7BC-DDC4DC6C9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58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869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676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676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676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40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699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E8EDCA8-AFD2-4B54-95BB-A04135D62CBB}" type="datetime1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AFCBAA1B-A692-4D9C-B53E-AF572BB943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876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055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301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09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0443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9/14/2018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307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9/14/2018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6679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1C50006C-F69D-4648-99F6-58A31602E7A0}" type="datetime1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7BA1AF6-1626-4428-9C66-2BC4C9BB65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77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8C0C-4336-4788-BF20-85CACDD361F1}" type="datetime1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C5B7D90-BAD0-4139-9384-6D99B2B4FE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9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0F53-6B36-46D4-862D-2C6B679D9BC6}" type="datetime1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5D82F5DC-DBBF-428A-91A2-235D14CBA4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568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D933-034A-4F3F-88F8-82B85206DAAB}" type="datetime1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5D0DAA04-F15A-4F30-AE27-A2361D0CE8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263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AE53-1C93-46A0-8BC9-F0142EBC59C0}" type="datetime1">
              <a:rPr lang="en-US" smtClean="0"/>
              <a:pPr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9894E7B2-9E64-4AC7-BE64-F1574E08B3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295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5A5B-E9E6-4E04-AE83-D3E157C06E20}" type="datetime1">
              <a:rPr lang="en-US" smtClean="0"/>
              <a:pPr/>
              <a:t>9/14/2018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0E0BBB6-526B-41AC-B759-13FBCABA3F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489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79F2-4F0D-4982-BE6D-8CAC096A4C3F}" type="datetime1">
              <a:rPr lang="en-US" smtClean="0"/>
              <a:pPr/>
              <a:t>9/14/2018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471D9100-31AF-463E-9C2E-D28B799178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12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31D19-DF57-4F1D-9B74-558093E795E9}" type="datetime1">
              <a:rPr lang="en-US" smtClean="0"/>
              <a:pPr/>
              <a:t>9/14/2018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CC9D2F7-C9E1-493C-BE39-FE56BEA64B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4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19A7-BFD3-4B5D-85FA-09B969677728}" type="datetime1">
              <a:rPr lang="en-US" smtClean="0"/>
              <a:pPr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FFCCA135-039E-4947-8B9E-172D3C6378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15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CB8CA-F057-4C00-8F31-349B86C1E695}" type="datetime1">
              <a:rPr lang="en-US" smtClean="0"/>
              <a:pPr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5FEE6495-2D2B-4447-BCE1-55E7FC15F4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801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D03F8F4A-D15C-4972-87D5-22C825D9EE09}" type="datetime1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0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  <p:sldLayoutId id="2147483844" r:id="rId12"/>
    <p:sldLayoutId id="2147483845" r:id="rId13"/>
    <p:sldLayoutId id="2147483846" r:id="rId14"/>
    <p:sldLayoutId id="2147483847" r:id="rId15"/>
    <p:sldLayoutId id="2147483848" r:id="rId16"/>
    <p:sldLayoutId id="21474838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youtu.be/n3vsVkjRi4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17" Type="http://schemas.openxmlformats.org/officeDocument/2006/relationships/image" Target="../media/image10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ustomXml" Target="../ink/ink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>
                <a:latin typeface="Cooper Black" charset="0"/>
              </a:rPr>
              <a:t/>
            </a:r>
            <a:br>
              <a:rPr lang="en-US" sz="4000" b="1" dirty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>Welcome to Arabic </a:t>
            </a:r>
            <a:r>
              <a:rPr lang="en-US" sz="4000" b="1" dirty="0">
                <a:latin typeface="Cooper Black" charset="0"/>
              </a:rPr>
              <a:t>2</a:t>
            </a:r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>by </a:t>
            </a:r>
            <a:r>
              <a:rPr lang="en-US" sz="4000" b="1" dirty="0" err="1" smtClean="0">
                <a:latin typeface="Cooper Black" charset="0"/>
              </a:rPr>
              <a:t>Kurzban</a:t>
            </a:r>
            <a:endParaRPr lang="en-US" sz="4000" b="1" dirty="0" smtClean="0">
              <a:latin typeface="Cooper Blac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0600"/>
            <a:ext cx="7520940" cy="3579849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None/>
            </a:pPr>
            <a:endParaRPr lang="en-US" smtClean="0"/>
          </a:p>
          <a:p>
            <a:pPr marL="0" indent="0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19200" y="990600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If a noun ends with a ta </a:t>
            </a:r>
            <a:r>
              <a:rPr lang="en-US" dirty="0" err="1" smtClean="0"/>
              <a:t>marbuta</a:t>
            </a:r>
            <a:r>
              <a:rPr lang="en-US" dirty="0" smtClean="0"/>
              <a:t> or </a:t>
            </a:r>
            <a:r>
              <a:rPr lang="en-US" dirty="0" err="1" smtClean="0"/>
              <a:t>alif</a:t>
            </a:r>
            <a:r>
              <a:rPr lang="en-US" dirty="0" smtClean="0"/>
              <a:t>, drop them and add </a:t>
            </a:r>
            <a:r>
              <a:rPr lang="en-US" dirty="0" err="1" smtClean="0"/>
              <a:t>yaa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French: </a:t>
            </a:r>
            <a:r>
              <a:rPr lang="ar-AE" sz="3000" dirty="0"/>
              <a:t>فَرَنْسا ________&gt;</a:t>
            </a:r>
            <a:r>
              <a:rPr lang="ar-AE" sz="3000" dirty="0" smtClean="0"/>
              <a:t>فَرَنسيّ</a:t>
            </a:r>
            <a:endParaRPr lang="en-US" sz="3000" dirty="0" smtClean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He is from: (In Arabic)</a:t>
            </a:r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She is from: (In Arabic)</a:t>
            </a:r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I am from: (In Arabic)</a:t>
            </a:r>
            <a:endParaRPr lang="en-US" sz="3000" dirty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88202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Lesson </a:t>
            </a:r>
            <a:r>
              <a:rPr lang="en-US" sz="4000" dirty="0"/>
              <a:t>6</a:t>
            </a:r>
            <a:endParaRPr lang="en-US" sz="40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If a noun ends with </a:t>
            </a:r>
            <a:r>
              <a:rPr lang="en-US" sz="3000" dirty="0" err="1" smtClean="0"/>
              <a:t>ya</a:t>
            </a:r>
            <a:r>
              <a:rPr lang="en-US" sz="3000" dirty="0" smtClean="0"/>
              <a:t> and ta </a:t>
            </a:r>
            <a:r>
              <a:rPr lang="en-US" sz="3000" dirty="0" err="1" smtClean="0"/>
              <a:t>marbuta</a:t>
            </a:r>
            <a:r>
              <a:rPr lang="en-US" sz="3000" dirty="0" smtClean="0"/>
              <a:t> or </a:t>
            </a:r>
            <a:r>
              <a:rPr lang="en-US" sz="3000" dirty="0" err="1" smtClean="0"/>
              <a:t>ya</a:t>
            </a:r>
            <a:r>
              <a:rPr lang="en-US" sz="3000" dirty="0" smtClean="0"/>
              <a:t> and </a:t>
            </a:r>
            <a:r>
              <a:rPr lang="en-US" sz="3000" dirty="0" err="1" smtClean="0"/>
              <a:t>alif</a:t>
            </a:r>
            <a:r>
              <a:rPr lang="en-US" sz="3000" dirty="0" smtClean="0"/>
              <a:t>, drop the ta </a:t>
            </a:r>
            <a:r>
              <a:rPr lang="en-US" sz="3000" dirty="0" err="1" smtClean="0"/>
              <a:t>marbuta</a:t>
            </a:r>
            <a:r>
              <a:rPr lang="en-US" sz="3000" dirty="0" smtClean="0"/>
              <a:t> or </a:t>
            </a:r>
            <a:r>
              <a:rPr lang="en-US" sz="3000" dirty="0" err="1" smtClean="0"/>
              <a:t>alif</a:t>
            </a:r>
            <a:r>
              <a:rPr lang="en-US" sz="3000" dirty="0" smtClean="0"/>
              <a:t> and attach </a:t>
            </a:r>
            <a:r>
              <a:rPr lang="en-US" sz="3000" dirty="0" err="1" smtClean="0"/>
              <a:t>ya</a:t>
            </a:r>
            <a:r>
              <a:rPr lang="en-US" sz="3000" dirty="0" smtClean="0"/>
              <a:t> which will make a doubled </a:t>
            </a:r>
            <a:r>
              <a:rPr lang="en-US" sz="3000" dirty="0" err="1" smtClean="0"/>
              <a:t>ya</a:t>
            </a:r>
            <a:r>
              <a:rPr lang="en-US" sz="3000" dirty="0" smtClean="0"/>
              <a:t> with origina</a:t>
            </a:r>
            <a:r>
              <a:rPr lang="en-US" sz="3000" dirty="0"/>
              <a:t>l</a:t>
            </a:r>
            <a:r>
              <a:rPr lang="en-US" sz="3000" dirty="0" smtClean="0"/>
              <a:t> one.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Syrian           </a:t>
            </a:r>
            <a:r>
              <a:rPr lang="ar-AE" sz="3000" dirty="0" smtClean="0"/>
              <a:t>سورية __________سوريّ</a:t>
            </a:r>
            <a:endParaRPr lang="en-US" sz="3000" dirty="0" smtClean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Say: I am from Syria</a:t>
            </a:r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51042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Your turn: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AE" sz="4000" dirty="0" smtClean="0"/>
              <a:t>مَغْرِب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68580" indent="0" algn="r">
              <a:buNone/>
            </a:pPr>
            <a:r>
              <a:rPr lang="ar-AE" sz="5400" dirty="0" smtClean="0"/>
              <a:t>لُبْنان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94152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53000" y="762000"/>
            <a:ext cx="3300984" cy="14630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Provide words or phrases to answer or question  the right hand column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048000"/>
            <a:ext cx="2987089" cy="24511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914400"/>
            <a:ext cx="4267200" cy="486138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ar-AE" sz="3600" dirty="0" smtClean="0"/>
              <a:t>كَيفَ الحال؟</a:t>
            </a:r>
            <a:endParaRPr lang="en-US" sz="4400" dirty="0" smtClean="0"/>
          </a:p>
          <a:p>
            <a:pPr algn="ctr"/>
            <a:r>
              <a:rPr lang="ar-AE" sz="4400" dirty="0"/>
              <a:t>مع السلا مة</a:t>
            </a:r>
            <a:endParaRPr lang="en-US" sz="4400" dirty="0" smtClean="0"/>
          </a:p>
          <a:p>
            <a:pPr algn="ctr"/>
            <a:r>
              <a:rPr lang="ar-AE" sz="4400" dirty="0" smtClean="0"/>
              <a:t>مَرحَباً</a:t>
            </a:r>
            <a:endParaRPr lang="en-US" sz="4400" dirty="0" smtClean="0"/>
          </a:p>
          <a:p>
            <a:pPr algn="ctr"/>
            <a:r>
              <a:rPr lang="ar-AE" sz="4400" dirty="0"/>
              <a:t>مصر</a:t>
            </a:r>
            <a:endParaRPr lang="en-US" sz="4400" dirty="0" smtClean="0"/>
          </a:p>
          <a:p>
            <a:pPr algn="ctr"/>
            <a:r>
              <a:rPr lang="ar-AE" sz="4400" dirty="0" smtClean="0"/>
              <a:t>انتَ</a:t>
            </a:r>
            <a:endParaRPr lang="en-US" sz="4400" dirty="0" smtClean="0"/>
          </a:p>
          <a:p>
            <a:pPr algn="ctr"/>
            <a:r>
              <a:rPr lang="ar-AE" sz="4400" dirty="0"/>
              <a:t>لا</a:t>
            </a:r>
            <a:endParaRPr lang="en-US" sz="4400" dirty="0" smtClean="0"/>
          </a:p>
          <a:p>
            <a:pPr algn="ctr"/>
            <a:r>
              <a:rPr lang="ar-AE" sz="4400" dirty="0" smtClean="0"/>
              <a:t> </a:t>
            </a:r>
            <a:r>
              <a:rPr lang="ar-AE" sz="4400" dirty="0"/>
              <a:t>إسمي زيْنية؟</a:t>
            </a:r>
            <a:endParaRPr lang="en-US" sz="4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35" r="39735"/>
          <a:stretch>
            <a:fillRect/>
          </a:stretch>
        </p:blipFill>
        <p:spPr bwMode="auto">
          <a:xfrm>
            <a:off x="5181600" y="1295400"/>
            <a:ext cx="2790825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971800"/>
            <a:ext cx="2577169" cy="202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195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Lesson </a:t>
            </a:r>
            <a:r>
              <a:rPr lang="en-US" sz="2000" dirty="0"/>
              <a:t>6</a:t>
            </a:r>
            <a:r>
              <a:rPr lang="en-US" sz="2000" dirty="0" smtClean="0"/>
              <a:t>: Inquiring about and identifying Arabic Cities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ar-SA" sz="4000" dirty="0" smtClean="0"/>
              <a:t>   </a:t>
            </a:r>
            <a:endParaRPr lang="en-US" sz="4000" dirty="0" smtClean="0"/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b="1" dirty="0" smtClean="0">
                <a:solidFill>
                  <a:schemeClr val="tx1"/>
                </a:solidFill>
              </a:rPr>
              <a:t>The map below displays some of the names and locations of some Arab countries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209800"/>
            <a:ext cx="6400800" cy="3450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790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362200"/>
            <a:ext cx="7766463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7726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smtClean="0"/>
              <a:t>Lesson </a:t>
            </a:r>
            <a:r>
              <a:rPr lang="en-US" sz="4000"/>
              <a:t>6</a:t>
            </a:r>
            <a:endParaRPr lang="en-US" sz="4000" dirty="0" smtClean="0"/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For practice, ask your partner where certain town is located and answer the question using the name of that city and the country.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Here is an example:</a:t>
            </a:r>
          </a:p>
          <a:p>
            <a:pPr marL="0" indent="0" algn="r">
              <a:buNone/>
            </a:pPr>
            <a:r>
              <a:rPr lang="ar-SA" dirty="0" smtClean="0"/>
              <a:t>أينَ بَغْداد؟</a:t>
            </a:r>
          </a:p>
          <a:p>
            <a:pPr marL="0" indent="0" algn="r">
              <a:buNone/>
            </a:pPr>
            <a:r>
              <a:rPr lang="ar-SA" dirty="0" smtClean="0"/>
              <a:t>بَغْداد في العراق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359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Lesson </a:t>
            </a:r>
            <a:r>
              <a:rPr lang="en-US" sz="4000" dirty="0"/>
              <a:t>6</a:t>
            </a:r>
            <a:r>
              <a:rPr lang="en-US" sz="4000" dirty="0" smtClean="0"/>
              <a:t>: Inquiring about and identifying Arabic Cities </a:t>
            </a:r>
            <a:br>
              <a:rPr lang="en-US" sz="4000" dirty="0" smtClean="0"/>
            </a:br>
            <a:r>
              <a:rPr lang="ar-SA" sz="4000" dirty="0" smtClean="0"/>
              <a:t>   </a:t>
            </a:r>
            <a:endParaRPr lang="en-US" sz="4000" dirty="0" smtClean="0"/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You might need to learn about capital cities of some Arab countries in order to finish this exercise.</a:t>
            </a:r>
          </a:p>
          <a:p>
            <a:pPr marL="0" indent="0" algn="r">
              <a:buNone/>
            </a:pPr>
            <a:r>
              <a:rPr lang="en-US" sz="4000" dirty="0" smtClean="0"/>
              <a:t>Capital                                  Country</a:t>
            </a:r>
          </a:p>
          <a:p>
            <a:pPr marL="0" indent="0" algn="r">
              <a:buNone/>
            </a:pPr>
            <a:r>
              <a:rPr lang="ar-SA" sz="4000" dirty="0" smtClean="0"/>
              <a:t>المغرب                              الرباط</a:t>
            </a:r>
          </a:p>
          <a:p>
            <a:pPr marL="0" indent="0" algn="r">
              <a:buNone/>
            </a:pPr>
            <a:r>
              <a:rPr lang="ar-SA" sz="4000" dirty="0" smtClean="0"/>
              <a:t>مصر                                 القاهرة</a:t>
            </a:r>
          </a:p>
          <a:p>
            <a:pPr marL="0" indent="0" algn="r">
              <a:buNone/>
            </a:pPr>
            <a:r>
              <a:rPr lang="ar-SA" sz="3900" dirty="0" smtClean="0"/>
              <a:t>لبنان                                    بيروت</a:t>
            </a:r>
            <a:endParaRPr lang="en-US" sz="3900" dirty="0" smtClean="0"/>
          </a:p>
        </p:txBody>
      </p:sp>
    </p:spTree>
    <p:extLst>
      <p:ext uri="{BB962C8B-B14F-4D97-AF65-F5344CB8AC3E}">
        <p14:creationId xmlns:p14="http://schemas.microsoft.com/office/powerpoint/2010/main" val="153695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Homework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There are 22 Arab countries. Find and write their names in Arabic as well as </a:t>
            </a:r>
            <a:r>
              <a:rPr lang="en-US" smtClean="0"/>
              <a:t>their capitals.</a:t>
            </a:r>
            <a:endParaRPr lang="en-US" sz="6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</a:t>
            </a:r>
            <a:r>
              <a:rPr lang="en-US" dirty="0"/>
              <a:t>6</a:t>
            </a:r>
            <a:r>
              <a:rPr lang="en-US" dirty="0" smtClean="0"/>
              <a:t>:      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Font typeface="Arial" charset="0"/>
              <a:buNone/>
            </a:pPr>
            <a:r>
              <a:rPr lang="en-US" sz="2400" dirty="0" smtClean="0"/>
              <a:t>Objectives: </a:t>
            </a:r>
          </a:p>
          <a:p>
            <a:pPr marL="0" indent="0"/>
            <a:r>
              <a:rPr lang="en-US" sz="2400" dirty="0" smtClean="0"/>
              <a:t>Review</a:t>
            </a:r>
          </a:p>
          <a:p>
            <a:pPr marL="0" indent="0"/>
            <a:r>
              <a:rPr lang="en-US" sz="2400" dirty="0" smtClean="0"/>
              <a:t>Conversational</a:t>
            </a:r>
          </a:p>
          <a:p>
            <a:pPr marL="0" indent="0"/>
            <a:r>
              <a:rPr lang="en-US" sz="2400" dirty="0" smtClean="0"/>
              <a:t>Arab States: Identifying and inquiring about Arab countries, capitals, and cities </a:t>
            </a:r>
          </a:p>
          <a:p>
            <a:pPr marL="0" indent="0"/>
            <a:r>
              <a:rPr lang="en-US" sz="2400" dirty="0" smtClean="0"/>
              <a:t>Practice</a:t>
            </a:r>
          </a:p>
          <a:p>
            <a:pPr marL="0" indent="0"/>
            <a:r>
              <a:rPr lang="en-US" sz="2400" dirty="0" smtClean="0"/>
              <a:t>Homework</a:t>
            </a:r>
          </a:p>
          <a:p>
            <a:pPr marL="0" indent="0"/>
            <a:r>
              <a:rPr lang="en-US" sz="2400" dirty="0" smtClean="0"/>
              <a:t>Culture: Rich Arabs: </a:t>
            </a:r>
            <a:r>
              <a:rPr lang="en-US" sz="2400" dirty="0">
                <a:hlinkClick r:id="rId4"/>
              </a:rPr>
              <a:t>http://</a:t>
            </a:r>
            <a:r>
              <a:rPr lang="en-US" sz="2400" dirty="0" smtClean="0">
                <a:hlinkClick r:id="rId4"/>
              </a:rPr>
              <a:t>youtu.be/n3vsVkjRi40</a:t>
            </a:r>
            <a:endParaRPr lang="en-US" sz="2400" dirty="0" smtClean="0"/>
          </a:p>
          <a:p>
            <a:pPr marL="0" indent="0"/>
            <a:r>
              <a:rPr lang="en-US" sz="2400"/>
              <a:t>https://www.youtube.com/watch?v=QeCY3CmFHSk</a:t>
            </a:r>
            <a:endParaRPr lang="en-US" sz="2400" dirty="0" smtClean="0"/>
          </a:p>
          <a:p>
            <a:pPr marL="0" indent="0"/>
            <a:endParaRPr lang="en-US" sz="2400" dirty="0" smtClean="0"/>
          </a:p>
          <a:p>
            <a:pPr marL="0" indent="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Do Now: Review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en-US" sz="3000" dirty="0" smtClean="0">
                <a:solidFill>
                  <a:schemeClr val="tx1"/>
                </a:solidFill>
              </a:rPr>
              <a:t>Combine the letters in each set</a:t>
            </a:r>
            <a:r>
              <a:rPr lang="en-US" sz="3000" dirty="0">
                <a:solidFill>
                  <a:schemeClr val="tx1"/>
                </a:solidFill>
              </a:rPr>
              <a:t>.</a:t>
            </a:r>
            <a:endParaRPr lang="ar-SA" sz="3000" dirty="0" smtClean="0">
              <a:solidFill>
                <a:schemeClr val="tx1"/>
              </a:solidFill>
            </a:endParaRPr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en-US" sz="5400" dirty="0" smtClean="0"/>
          </a:p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ar-AE" sz="5400" dirty="0"/>
              <a:t>د+ل+ا+ل</a:t>
            </a:r>
            <a:r>
              <a:rPr lang="ar-AE" sz="5400" dirty="0" smtClean="0"/>
              <a:t>=</a:t>
            </a:r>
            <a:endParaRPr lang="en-US" sz="5400" dirty="0" smtClean="0"/>
          </a:p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ar-AE" sz="5400" dirty="0" smtClean="0"/>
              <a:t>ت+ن+ك+ط=</a:t>
            </a:r>
            <a:endParaRPr lang="en-US" sz="5400" dirty="0" smtClean="0"/>
          </a:p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ar-AE" sz="5400" dirty="0" smtClean="0"/>
              <a:t>ي+س+ش+ز=</a:t>
            </a:r>
            <a:endParaRPr lang="en-US" sz="5400" dirty="0" smtClean="0"/>
          </a:p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ar-AE" sz="5400" dirty="0" smtClean="0"/>
              <a:t>و+ه+ع+ف+ص</a:t>
            </a:r>
            <a:r>
              <a:rPr lang="ar-AE" sz="5400" dirty="0"/>
              <a:t>=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79621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Continue connecting the letters to form words.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Lesson </a:t>
            </a:r>
            <a:r>
              <a:rPr lang="en-US" dirty="0"/>
              <a:t>19: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Focus </a:t>
            </a:r>
            <a:r>
              <a:rPr lang="en-US" dirty="0"/>
              <a:t>on </a:t>
            </a:r>
            <a:r>
              <a:rPr lang="en-US" dirty="0" err="1"/>
              <a:t>Haa</a:t>
            </a:r>
            <a:r>
              <a:rPr lang="en-US" dirty="0"/>
              <a:t>, lam and </a:t>
            </a:r>
            <a:r>
              <a:rPr lang="en-US" dirty="0" err="1"/>
              <a:t>Mim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2323177"/>
            <a:ext cx="8229600" cy="4525963"/>
          </a:xfrm>
        </p:spPr>
        <p:txBody>
          <a:bodyPr>
            <a:normAutofit/>
          </a:bodyPr>
          <a:lstStyle/>
          <a:p>
            <a:pPr marL="0" indent="0" algn="r">
              <a:lnSpc>
                <a:spcPct val="90000"/>
              </a:lnSpc>
              <a:buNone/>
            </a:pPr>
            <a:r>
              <a:rPr lang="ar-AE" sz="3600" b="0" cap="all" dirty="0">
                <a:latin typeface="+mj-lt"/>
                <a:ea typeface="+mj-ea"/>
                <a:cs typeface="+mj-cs"/>
              </a:rPr>
              <a:t>بَ+ه+ل+و+لْ</a:t>
            </a:r>
            <a:r>
              <a:rPr lang="ar-AE" sz="3600" b="0" cap="all" dirty="0" smtClean="0">
                <a:latin typeface="+mj-lt"/>
                <a:ea typeface="+mj-ea"/>
                <a:cs typeface="+mj-cs"/>
              </a:rPr>
              <a:t>=</a:t>
            </a:r>
            <a:endParaRPr lang="en-US" sz="3600" b="0" cap="all" dirty="0">
              <a:latin typeface="+mj-lt"/>
              <a:ea typeface="+mj-ea"/>
              <a:cs typeface="+mj-cs"/>
            </a:endParaRPr>
          </a:p>
          <a:p>
            <a:pPr marL="0" indent="0" algn="r">
              <a:lnSpc>
                <a:spcPct val="90000"/>
              </a:lnSpc>
              <a:buNone/>
            </a:pPr>
            <a:r>
              <a:rPr lang="ar-AE" sz="3600" b="0" cap="all" dirty="0">
                <a:latin typeface="+mj-lt"/>
                <a:ea typeface="+mj-ea"/>
                <a:cs typeface="+mj-cs"/>
              </a:rPr>
              <a:t>ا+ل+مَ+ل+ا+هِ+ي</a:t>
            </a:r>
            <a:r>
              <a:rPr lang="ar-AE" sz="3600" b="0" cap="all" dirty="0" smtClean="0">
                <a:latin typeface="+mj-lt"/>
                <a:ea typeface="+mj-ea"/>
                <a:cs typeface="+mj-cs"/>
              </a:rPr>
              <a:t>=</a:t>
            </a:r>
            <a:endParaRPr lang="en-US" sz="3600" b="0" cap="all" dirty="0" smtClean="0">
              <a:latin typeface="+mj-lt"/>
              <a:ea typeface="+mj-ea"/>
              <a:cs typeface="+mj-cs"/>
            </a:endParaRPr>
          </a:p>
          <a:p>
            <a:pPr marL="0" indent="0" algn="r">
              <a:lnSpc>
                <a:spcPct val="90000"/>
              </a:lnSpc>
              <a:buNone/>
            </a:pPr>
            <a:r>
              <a:rPr lang="ar-AE" sz="3600" b="0" cap="all" dirty="0">
                <a:latin typeface="+mj-lt"/>
                <a:ea typeface="+mj-ea"/>
                <a:cs typeface="+mj-cs"/>
              </a:rPr>
              <a:t>سَ+ف+ي+ه</a:t>
            </a:r>
            <a:r>
              <a:rPr lang="ar-AE" sz="3600" b="0" cap="all" dirty="0" smtClean="0">
                <a:latin typeface="+mj-lt"/>
                <a:ea typeface="+mj-ea"/>
                <a:cs typeface="+mj-cs"/>
              </a:rPr>
              <a:t>=</a:t>
            </a:r>
            <a:endParaRPr lang="en-US" sz="3600" b="0" cap="all" dirty="0" smtClean="0">
              <a:latin typeface="+mj-lt"/>
              <a:ea typeface="+mj-ea"/>
              <a:cs typeface="+mj-cs"/>
            </a:endParaRPr>
          </a:p>
          <a:p>
            <a:pPr marL="0" indent="0" algn="r">
              <a:lnSpc>
                <a:spcPct val="90000"/>
              </a:lnSpc>
              <a:buNone/>
            </a:pPr>
            <a:r>
              <a:rPr lang="ar-AE" sz="3600" b="0" cap="all" dirty="0">
                <a:latin typeface="+mj-lt"/>
                <a:ea typeface="+mj-ea"/>
                <a:cs typeface="+mj-cs"/>
              </a:rPr>
              <a:t>فِ+د+ا+ه=</a:t>
            </a:r>
            <a:endParaRPr lang="en-US" sz="3600" b="0" cap="all" dirty="0" smtClean="0">
              <a:latin typeface="+mj-lt"/>
              <a:ea typeface="+mj-ea"/>
              <a:cs typeface="+mj-cs"/>
            </a:endParaRPr>
          </a:p>
          <a:p>
            <a:pPr marL="0" indent="0" algn="r">
              <a:lnSpc>
                <a:spcPct val="90000"/>
              </a:lnSpc>
              <a:buNone/>
            </a:pPr>
            <a:r>
              <a:rPr lang="ar-AE" sz="3600" b="0" cap="all" dirty="0" smtClean="0">
                <a:latin typeface="+mj-lt"/>
                <a:ea typeface="+mj-ea"/>
                <a:cs typeface="+mj-cs"/>
              </a:rPr>
              <a:t>مُ+ه+ا+تَ+ر+ا+ت</a:t>
            </a:r>
            <a:r>
              <a:rPr lang="ar-AE" sz="3600" b="0" cap="all" dirty="0">
                <a:latin typeface="+mj-lt"/>
                <a:ea typeface="+mj-ea"/>
                <a:cs typeface="+mj-cs"/>
              </a:rPr>
              <a:t>=</a:t>
            </a:r>
            <a:endParaRPr lang="en-US" sz="3600" b="0" cap="all" dirty="0">
              <a:latin typeface="+mj-lt"/>
              <a:ea typeface="+mj-ea"/>
              <a:cs typeface="+mj-cs"/>
            </a:endParaRPr>
          </a:p>
          <a:p>
            <a:pPr marL="0" indent="0" algn="r">
              <a:lnSpc>
                <a:spcPct val="90000"/>
              </a:lnSpc>
            </a:pPr>
            <a:endParaRPr lang="en-US" sz="3000" dirty="0" smtClean="0">
              <a:latin typeface="Century Gothic" panose="020B0502020202020204" pitchFamily="34" charset="0"/>
            </a:endParaRP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356867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Lesson 6: Review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8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en-US" sz="3900" dirty="0" smtClean="0"/>
              <a:t>Where</a:t>
            </a:r>
            <a:r>
              <a:rPr lang="en-US" sz="5400" dirty="0" smtClean="0"/>
              <a:t>?                                                                </a:t>
            </a:r>
            <a:r>
              <a:rPr lang="ar-SA" sz="5400" dirty="0" smtClean="0"/>
              <a:t>أيْنَ؟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 When?                                                               </a:t>
            </a:r>
            <a:r>
              <a:rPr lang="ar-SA" sz="4400" dirty="0" smtClean="0"/>
              <a:t>مَتَى؟</a:t>
            </a:r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    Why?                                                              </a:t>
            </a:r>
            <a:r>
              <a:rPr lang="ar-SA" sz="3000" dirty="0" smtClean="0"/>
              <a:t>لِماذا؟</a:t>
            </a:r>
            <a:endParaRPr lang="en-US" sz="3000" dirty="0" smtClean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In what? In Which? (m./f</a:t>
            </a:r>
            <a:r>
              <a:rPr lang="en-US" sz="5200" dirty="0" smtClean="0"/>
              <a:t>.</a:t>
            </a:r>
            <a:r>
              <a:rPr lang="en-US" sz="3000" dirty="0" smtClean="0"/>
              <a:t>)</a:t>
            </a:r>
            <a:r>
              <a:rPr lang="en-US" sz="5200" dirty="0" smtClean="0"/>
              <a:t>                    </a:t>
            </a:r>
            <a:r>
              <a:rPr lang="ar-SA" sz="5200" dirty="0" smtClean="0"/>
              <a:t>فِي أيِّ؟ أيَّةِ؟</a:t>
            </a:r>
            <a:endParaRPr lang="en-US" sz="5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Lesson </a:t>
            </a:r>
            <a:r>
              <a:rPr lang="en-US" sz="4000" dirty="0"/>
              <a:t>6</a:t>
            </a:r>
            <a:r>
              <a:rPr lang="en-US" sz="4000" dirty="0" smtClean="0"/>
              <a:t>: </a:t>
            </a:r>
            <a:r>
              <a:rPr lang="en-US" sz="4000" dirty="0" err="1" smtClean="0"/>
              <a:t>Nisba</a:t>
            </a:r>
            <a:endParaRPr lang="en-US" sz="40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16859" y="1524000"/>
            <a:ext cx="82296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4400" dirty="0" smtClean="0">
                <a:solidFill>
                  <a:schemeClr val="tx1"/>
                </a:solidFill>
              </a:rPr>
              <a:t>Describing  one’s national regional affiliation involves providing information about one’s place </a:t>
            </a:r>
            <a:r>
              <a:rPr lang="en-US" sz="4400" dirty="0">
                <a:solidFill>
                  <a:schemeClr val="tx1"/>
                </a:solidFill>
              </a:rPr>
              <a:t>o</a:t>
            </a:r>
            <a:r>
              <a:rPr lang="en-US" sz="4400" dirty="0" smtClean="0">
                <a:solidFill>
                  <a:schemeClr val="tx1"/>
                </a:solidFill>
              </a:rPr>
              <a:t>f origin or residence.  This function requires the use of a noun called :noun of </a:t>
            </a:r>
            <a:r>
              <a:rPr lang="en-US" sz="4400" dirty="0" err="1" smtClean="0">
                <a:solidFill>
                  <a:schemeClr val="tx1"/>
                </a:solidFill>
              </a:rPr>
              <a:t>nisba</a:t>
            </a:r>
            <a:r>
              <a:rPr lang="en-US" sz="4400" dirty="0" smtClean="0">
                <a:solidFill>
                  <a:schemeClr val="tx1"/>
                </a:solidFill>
              </a:rPr>
              <a:t>”.</a:t>
            </a:r>
            <a:endParaRPr lang="en-US" sz="4400" dirty="0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203913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Lesson </a:t>
            </a:r>
            <a:r>
              <a:rPr lang="en-US" sz="4000" dirty="0"/>
              <a:t>6</a:t>
            </a:r>
            <a:r>
              <a:rPr lang="en-US" sz="4000" dirty="0" smtClean="0"/>
              <a:t>: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4373563"/>
          </a:xfrm>
        </p:spPr>
        <p:txBody>
          <a:bodyPr>
            <a:normAutofit/>
          </a:bodyPr>
          <a:lstStyle/>
          <a:p>
            <a:pPr marL="0" indent="0" algn="r">
              <a:lnSpc>
                <a:spcPct val="90000"/>
              </a:lnSpc>
              <a:buFont typeface="Arial" charset="0"/>
              <a:buNone/>
            </a:pPr>
            <a:endParaRPr lang="en-US" sz="6000" dirty="0" smtClean="0">
              <a:solidFill>
                <a:schemeClr val="tx1"/>
              </a:solidFill>
            </a:endParaRPr>
          </a:p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ar-AE" sz="6000" dirty="0" smtClean="0">
                <a:solidFill>
                  <a:schemeClr val="tx1"/>
                </a:solidFill>
              </a:rPr>
              <a:t>انا مِصْريّ</a:t>
            </a:r>
            <a:endParaRPr lang="en-US" sz="6000" dirty="0" smtClean="0">
              <a:solidFill>
                <a:schemeClr val="tx1"/>
              </a:solidFill>
            </a:endParaRPr>
          </a:p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 </a:t>
            </a:r>
            <a:endParaRPr lang="en-US" sz="6000" dirty="0">
              <a:solidFill>
                <a:schemeClr val="tx1"/>
              </a:solidFill>
            </a:endParaRPr>
          </a:p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ar-AE" sz="6000" dirty="0" smtClean="0">
                <a:solidFill>
                  <a:schemeClr val="tx1"/>
                </a:solidFill>
              </a:rPr>
              <a:t>هُوِ </a:t>
            </a:r>
            <a:r>
              <a:rPr lang="ar-AE" sz="6000" dirty="0">
                <a:solidFill>
                  <a:schemeClr val="tx1"/>
                </a:solidFill>
              </a:rPr>
              <a:t>مِنْ مَدِينَة الْقَاهِرَة</a:t>
            </a:r>
            <a:endParaRPr lang="en-US" sz="6000" dirty="0" smtClean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9" name="Ink 58"/>
              <p14:cNvContentPartPr/>
              <p14:nvPr/>
            </p14:nvContentPartPr>
            <p14:xfrm>
              <a:off x="914430" y="4963185"/>
              <a:ext cx="9720" cy="0"/>
            </p14:xfrm>
          </p:contentPart>
        </mc:Choice>
        <mc:Fallback xmlns="">
          <p:pic>
            <p:nvPicPr>
              <p:cNvPr id="59" name="Ink 58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0" y="0"/>
                <a:ext cx="9720" cy="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023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relative Noun </a:t>
            </a:r>
            <a:r>
              <a:rPr lang="en-US" dirty="0" err="1" smtClean="0"/>
              <a:t>Nisba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974818" cy="3835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noun used to indicate affiliation is called a relative: “</a:t>
            </a:r>
            <a:r>
              <a:rPr lang="en-US" sz="2800" dirty="0" err="1" smtClean="0"/>
              <a:t>noun.”The</a:t>
            </a:r>
            <a:r>
              <a:rPr lang="en-US" sz="2800" dirty="0" smtClean="0"/>
              <a:t> Arabic word for it is </a:t>
            </a:r>
            <a:r>
              <a:rPr lang="en-US" sz="2800" dirty="0" err="1" smtClean="0"/>
              <a:t>nisba</a:t>
            </a:r>
            <a:r>
              <a:rPr lang="en-US" sz="2800" dirty="0" smtClean="0"/>
              <a:t> (relation).  It is derived form a noun that refers to a city, country, region, ethnic group, etc. This process is fairly simple.</a:t>
            </a:r>
          </a:p>
          <a:p>
            <a:r>
              <a:rPr lang="en-US" sz="2800" dirty="0" smtClean="0"/>
              <a:t>It involves adding one suffix to nouns </a:t>
            </a:r>
            <a:r>
              <a:rPr lang="en-US" sz="2800" dirty="0" err="1" smtClean="0"/>
              <a:t>ya</a:t>
            </a:r>
            <a:r>
              <a:rPr lang="en-US" sz="2800" dirty="0" smtClean="0"/>
              <a:t> with </a:t>
            </a:r>
            <a:r>
              <a:rPr lang="en-US" sz="2800" dirty="0" err="1" smtClean="0"/>
              <a:t>shadda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511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Lesson </a:t>
            </a:r>
            <a:r>
              <a:rPr lang="en-US" sz="4000" dirty="0"/>
              <a:t>6</a:t>
            </a:r>
            <a:r>
              <a:rPr lang="en-US" sz="4000" dirty="0" smtClean="0"/>
              <a:t>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21336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Egyptian</a:t>
            </a:r>
            <a:r>
              <a:rPr lang="en-US" sz="3600" dirty="0" smtClean="0"/>
              <a:t>:________________________</a:t>
            </a:r>
            <a:r>
              <a:rPr lang="ar-AE" sz="3600" dirty="0" smtClean="0"/>
              <a:t>مصر</a:t>
            </a:r>
            <a:endParaRPr lang="en-US" sz="3600" dirty="0" smtClean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Now say, he is from Egypt:</a:t>
            </a:r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She is from Egypt: </a:t>
            </a:r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Tunisian: ______________________</a:t>
            </a:r>
            <a:r>
              <a:rPr lang="ar-AE" sz="3000" dirty="0" smtClean="0"/>
              <a:t>تونِس</a:t>
            </a:r>
            <a:endParaRPr lang="en-US" sz="3000" dirty="0" smtClean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Repeat with Tunisian.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16884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1944</TotalTime>
  <Words>448</Words>
  <Application>Microsoft Office PowerPoint</Application>
  <PresentationFormat>On-screen Show (4:3)</PresentationFormat>
  <Paragraphs>103</Paragraphs>
  <Slides>18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ＭＳ Ｐゴシック</vt:lpstr>
      <vt:lpstr>Arial</vt:lpstr>
      <vt:lpstr>Calibri</vt:lpstr>
      <vt:lpstr>Century Gothic</vt:lpstr>
      <vt:lpstr>Cooper Black</vt:lpstr>
      <vt:lpstr>Times New Roman</vt:lpstr>
      <vt:lpstr>Wingdings 3</vt:lpstr>
      <vt:lpstr>Ion Boardroom</vt:lpstr>
      <vt:lpstr>  Welcome to Arabic 2 by Kurzban</vt:lpstr>
      <vt:lpstr>Lesson 6:            </vt:lpstr>
      <vt:lpstr>Do Now: Review</vt:lpstr>
      <vt:lpstr>             Continue connecting the letters to form words.         Lesson 19:   Focus on Haa, lam and Mim </vt:lpstr>
      <vt:lpstr> Lesson 6: Review</vt:lpstr>
      <vt:lpstr> Lesson 6: Nisba</vt:lpstr>
      <vt:lpstr> Lesson 6: </vt:lpstr>
      <vt:lpstr>The relative Noun Nisba</vt:lpstr>
      <vt:lpstr> Lesson 6:</vt:lpstr>
      <vt:lpstr>If a noun ends with a ta marbuta or alif, drop them and add yaa</vt:lpstr>
      <vt:lpstr> Lesson 6</vt:lpstr>
      <vt:lpstr>Your turn:</vt:lpstr>
      <vt:lpstr>            Provide words or phrases to answer or question  the right hand column </vt:lpstr>
      <vt:lpstr>Lesson 6: Inquiring about and identifying Arabic Cities     </vt:lpstr>
      <vt:lpstr>PowerPoint Presentation</vt:lpstr>
      <vt:lpstr> Lesson 6</vt:lpstr>
      <vt:lpstr> Lesson 6: Inquiring about and identifying Arabic Cities     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NPCSD</dc:creator>
  <cp:lastModifiedBy>Kurzban, Souad</cp:lastModifiedBy>
  <cp:revision>269</cp:revision>
  <cp:lastPrinted>2014-10-07T17:05:25Z</cp:lastPrinted>
  <dcterms:created xsi:type="dcterms:W3CDTF">2013-07-22T15:34:51Z</dcterms:created>
  <dcterms:modified xsi:type="dcterms:W3CDTF">2018-09-14T18:47:31Z</dcterms:modified>
</cp:coreProperties>
</file>