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81" r:id="rId5"/>
    <p:sldId id="282" r:id="rId6"/>
    <p:sldId id="263" r:id="rId7"/>
    <p:sldId id="283" r:id="rId8"/>
    <p:sldId id="269" r:id="rId9"/>
    <p:sldId id="284" r:id="rId10"/>
    <p:sldId id="273" r:id="rId11"/>
    <p:sldId id="285" r:id="rId12"/>
    <p:sldId id="274" r:id="rId13"/>
    <p:sldId id="275" r:id="rId14"/>
    <p:sldId id="278" r:id="rId15"/>
    <p:sldId id="287" r:id="rId16"/>
    <p:sldId id="288" r:id="rId17"/>
    <p:sldId id="289" r:id="rId18"/>
    <p:sldId id="29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Objects="1">
      <p:cViewPr varScale="1">
        <p:scale>
          <a:sx n="62" d="100"/>
          <a:sy n="62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kUym5GwqQs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Depression </a:t>
            </a:r>
            <a:r>
              <a:rPr lang="en-US" smtClean="0"/>
              <a:t>And Anxiety in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"Red Flags"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889" y="2759179"/>
            <a:ext cx="8825659" cy="34163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Play that involves excessive aggression toward oneself or others</a:t>
            </a:r>
          </a:p>
          <a:p>
            <a:r>
              <a:rPr lang="en-US" sz="2500" dirty="0" smtClean="0"/>
              <a:t>Play that involves persistent sad themes</a:t>
            </a:r>
          </a:p>
          <a:p>
            <a:r>
              <a:rPr lang="en-US" sz="2500" dirty="0" smtClean="0"/>
              <a:t>With depression the behaviors will last more than two weeks – more than a temporary slump!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409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Suicidal thoughts and ideations should be taken seriously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889" y="3124200"/>
            <a:ext cx="8825659" cy="34163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500" dirty="0" smtClean="0"/>
              <a:t>Talk about wanting to die</a:t>
            </a:r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500" dirty="0" smtClean="0"/>
              <a:t>Drawings or behaviors involving the student dying or his or her death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en-US" sz="2500" dirty="0"/>
              <a:t>Although relatively rare in children under 12, young children do attempt suicide and may do so impulsively when they are upset or angry</a:t>
            </a:r>
            <a:r>
              <a:rPr lang="en-US" sz="2500" dirty="0" smtClean="0"/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lang="en-US" sz="2500" dirty="0">
                <a:solidFill>
                  <a:prstClr val="black"/>
                </a:solidFill>
              </a:rPr>
              <a:t>Girls are more likely to attempt suicide but boys are more likely to actually kill themselves when they make an attempt. 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en-US" sz="2500" dirty="0" smtClean="0"/>
          </a:p>
          <a:p>
            <a:pPr lvl="0">
              <a:spcBef>
                <a:spcPts val="0"/>
              </a:spcBef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endParaRPr lang="en-US" sz="2500" dirty="0"/>
          </a:p>
          <a:p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953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at school: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900" y="2573642"/>
            <a:ext cx="8825659" cy="3416300"/>
          </a:xfrm>
        </p:spPr>
        <p:txBody>
          <a:bodyPr>
            <a:noAutofit/>
          </a:bodyPr>
          <a:lstStyle/>
          <a:p>
            <a:r>
              <a:rPr lang="en-US" sz="2000" dirty="0" smtClean="0"/>
              <a:t>Recognize the signs</a:t>
            </a:r>
          </a:p>
          <a:p>
            <a:r>
              <a:rPr lang="en-US" sz="2000" dirty="0" smtClean="0"/>
              <a:t>Consult with school social worker or school psychologist</a:t>
            </a:r>
          </a:p>
          <a:p>
            <a:r>
              <a:rPr lang="en-US" sz="2000" dirty="0" smtClean="0"/>
              <a:t>Listen when our students share information about their feelings</a:t>
            </a:r>
          </a:p>
          <a:p>
            <a:r>
              <a:rPr lang="en-US" sz="2000" dirty="0" smtClean="0"/>
              <a:t>Provide unconditional support—be there for them</a:t>
            </a:r>
          </a:p>
          <a:p>
            <a:r>
              <a:rPr lang="en-US" sz="2000" dirty="0" smtClean="0"/>
              <a:t>Help student implement coping strategies </a:t>
            </a:r>
          </a:p>
          <a:p>
            <a:r>
              <a:rPr lang="en-US" sz="2000" dirty="0" smtClean="0"/>
              <a:t>Help student by highlighting positive skills and interests </a:t>
            </a:r>
          </a:p>
          <a:p>
            <a:r>
              <a:rPr lang="en-US" sz="2000" dirty="0" smtClean="0"/>
              <a:t>Help family monitor symptoms – Be hyper-vigilante and report changes you notice to parent/guardian</a:t>
            </a:r>
          </a:p>
          <a:p>
            <a:r>
              <a:rPr lang="en-US" sz="2000" dirty="0" smtClean="0"/>
              <a:t>With signed consent, communicate with child's doctor or therapist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72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Good </a:t>
            </a:r>
            <a:r>
              <a:rPr lang="en-US" sz="2800" smtClean="0"/>
              <a:t>news depression can </a:t>
            </a:r>
            <a:r>
              <a:rPr lang="en-US" sz="2800" dirty="0" smtClean="0"/>
              <a:t>be treated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Referral to pediatrician for evaluation of symptoms</a:t>
            </a:r>
          </a:p>
          <a:p>
            <a:r>
              <a:rPr lang="en-US" sz="2400" dirty="0" smtClean="0"/>
              <a:t>Referral to mental health provider for counseling</a:t>
            </a:r>
          </a:p>
          <a:p>
            <a:r>
              <a:rPr lang="en-US" sz="2400" dirty="0" smtClean="0"/>
              <a:t>Children with depression benefit from individual therapy</a:t>
            </a:r>
          </a:p>
          <a:p>
            <a:r>
              <a:rPr lang="en-US" sz="2400" dirty="0" smtClean="0"/>
              <a:t>Child may also benefit from family therapy</a:t>
            </a:r>
          </a:p>
          <a:p>
            <a:r>
              <a:rPr lang="en-US" sz="2400" dirty="0" smtClean="0"/>
              <a:t>Child's doctor may recommend medication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5970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Watch this video about the signs of childhood depression.</a:t>
            </a:r>
          </a:p>
          <a:p>
            <a:r>
              <a:rPr lang="en-US" sz="3600" b="1" dirty="0" smtClean="0">
                <a:hlinkClick r:id="rId2"/>
              </a:rPr>
              <a:t>http://www.youtube.com/watch?v=</a:t>
            </a:r>
            <a:r>
              <a:rPr lang="en-US" sz="3600" b="1" dirty="0" err="1" smtClean="0">
                <a:hlinkClick r:id="rId2"/>
              </a:rPr>
              <a:t>qkUym5GwqQs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568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Anxiety Disorders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090708" y="2514600"/>
            <a:ext cx="9958292" cy="4343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/>
              <a:t>Anxiety is a normal human emotion that everyone experiences at times.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Anxiety is the emotion that protects people in “fight or flight” situations.   When anxiety is prolonged or occurs at other times, it is an  anxiety disorder.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Anxiety disorders  are serious mental disturbances.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For people with anxiety disorders, worry and fear are constant and overwhelming.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The anxiety is so severe that  it interferes significantly with occupational and educational functioning, social activities and close relationships.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Anxiety disorders may develop from a complex set of risk factors, including genetics, brain chemistry, personality and life events.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There are often physical symptoms that occur along side anxiety disorders.  Some symptoms may include, heart palpitations, sweating, faintness, stomachaches, difficulty sleeping and irritability.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It is estimated that 40 million adult Americans suffer from anxiety disorders.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13% of  children and adolescents are affected by anxiety disorders each year.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Anxiety disorders are highly treatable with therapy and/or medication.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The Diagnostic and Statistical Manual of Mental Disorders (DSM-IV) has several different categories of anxiety disorders.</a:t>
            </a:r>
          </a:p>
        </p:txBody>
      </p:sp>
    </p:spTree>
    <p:extLst>
      <p:ext uri="{BB962C8B-B14F-4D97-AF65-F5344CB8AC3E}">
        <p14:creationId xmlns:p14="http://schemas.microsoft.com/office/powerpoint/2010/main" val="8783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Generalized Anxiety Disorder</a:t>
            </a:r>
          </a:p>
          <a:p>
            <a:r>
              <a:rPr lang="en-US" sz="2800" dirty="0" smtClean="0"/>
              <a:t>Social Anxiety</a:t>
            </a:r>
          </a:p>
          <a:p>
            <a:r>
              <a:rPr lang="en-US" sz="2800" dirty="0" smtClean="0"/>
              <a:t>Obsessive-Compulsive Disorder</a:t>
            </a:r>
          </a:p>
          <a:p>
            <a:r>
              <a:rPr lang="en-US" sz="2800" dirty="0" smtClean="0"/>
              <a:t>Panic Disorder</a:t>
            </a:r>
          </a:p>
          <a:p>
            <a:r>
              <a:rPr lang="en-US" sz="2800" dirty="0" smtClean="0"/>
              <a:t>Post Traumatic Stress Disorder</a:t>
            </a:r>
          </a:p>
          <a:p>
            <a:r>
              <a:rPr lang="en-US" sz="2800" dirty="0" smtClean="0"/>
              <a:t>Separation Anxiety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911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38200"/>
            <a:ext cx="8761413" cy="1195914"/>
          </a:xfrm>
        </p:spPr>
        <p:txBody>
          <a:bodyPr/>
          <a:lstStyle/>
          <a:p>
            <a:pPr algn="ctr"/>
            <a:r>
              <a:rPr lang="en-US" dirty="0" smtClean="0"/>
              <a:t>How to help children experiencing  anxiety in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38400"/>
            <a:ext cx="8825659" cy="4419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Be reassuring of their safety (just remember that lots of positive attention to anxious behavior reinforces the anxiety).  </a:t>
            </a:r>
          </a:p>
          <a:p>
            <a:pPr>
              <a:lnSpc>
                <a:spcPct val="80000"/>
              </a:lnSpc>
            </a:pPr>
            <a:r>
              <a:rPr lang="en-US" dirty="0"/>
              <a:t>Connect with a “safe” person at school (Refer to school social worker or psychologist).</a:t>
            </a:r>
          </a:p>
          <a:p>
            <a:pPr>
              <a:lnSpc>
                <a:spcPct val="80000"/>
              </a:lnSpc>
            </a:pPr>
            <a:r>
              <a:rPr lang="en-US" dirty="0"/>
              <a:t>Gradually expose the child to the situation (take 1 step at a time).</a:t>
            </a:r>
          </a:p>
          <a:p>
            <a:pPr>
              <a:lnSpc>
                <a:spcPct val="80000"/>
              </a:lnSpc>
            </a:pPr>
            <a:r>
              <a:rPr lang="en-US" dirty="0"/>
              <a:t>Provide social skills development so children can learn to cope.  They need to learn that they will be okay—they can do it.</a:t>
            </a:r>
          </a:p>
          <a:p>
            <a:pPr>
              <a:lnSpc>
                <a:spcPct val="80000"/>
              </a:lnSpc>
            </a:pPr>
            <a:r>
              <a:rPr lang="en-US" dirty="0"/>
              <a:t>Increase child’s assertiveness skills so they can learn to ask for what they need—stick up for themselves.</a:t>
            </a:r>
          </a:p>
          <a:p>
            <a:pPr>
              <a:lnSpc>
                <a:spcPct val="80000"/>
              </a:lnSpc>
            </a:pPr>
            <a:r>
              <a:rPr lang="en-US" dirty="0"/>
              <a:t>Teach these children relaxation/self soothing techniques.</a:t>
            </a:r>
          </a:p>
          <a:p>
            <a:pPr>
              <a:lnSpc>
                <a:spcPct val="80000"/>
              </a:lnSpc>
            </a:pPr>
            <a:r>
              <a:rPr lang="en-US" dirty="0"/>
              <a:t>Teach these children to self talk.</a:t>
            </a:r>
          </a:p>
          <a:p>
            <a:pPr>
              <a:lnSpc>
                <a:spcPct val="80000"/>
              </a:lnSpc>
            </a:pPr>
            <a:r>
              <a:rPr lang="en-US" dirty="0"/>
              <a:t>Boost their self esteem/confidence (have them identify strengths).</a:t>
            </a:r>
          </a:p>
          <a:p>
            <a:pPr>
              <a:lnSpc>
                <a:spcPct val="80000"/>
              </a:lnSpc>
            </a:pPr>
            <a:r>
              <a:rPr lang="en-US" dirty="0"/>
              <a:t>Provide support to  parents during this stressful time.</a:t>
            </a:r>
          </a:p>
          <a:p>
            <a:pPr>
              <a:lnSpc>
                <a:spcPct val="80000"/>
              </a:lnSpc>
            </a:pPr>
            <a:r>
              <a:rPr lang="en-US" dirty="0"/>
              <a:t>School social worker may refer student for outside mental health counseling (outside of school, a parent may wish to have their child participate in Cognitive Behavioral Therapy, family therapy or try medication).</a:t>
            </a:r>
          </a:p>
          <a:p>
            <a:pPr>
              <a:lnSpc>
                <a:spcPct val="80000"/>
              </a:lnSpc>
            </a:pPr>
            <a:r>
              <a:rPr lang="en-US" dirty="0"/>
              <a:t>*Separation Anxiety is usually temporary </a:t>
            </a:r>
            <a:r>
              <a:rPr lang="en-US" dirty="0" smtClean="0"/>
              <a:t>and part of normal development (children figuring out the world around them)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80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</a:t>
            </a:r>
            <a:r>
              <a:rPr lang="en-US" smtClean="0"/>
              <a:t>in children </a:t>
            </a:r>
            <a:r>
              <a:rPr lang="en-US" dirty="0" smtClean="0"/>
              <a:t>is treatable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44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Referral to therapist for Individual therapy and/or </a:t>
            </a:r>
            <a:r>
              <a:rPr lang="en-US" sz="2800" dirty="0" err="1" smtClean="0"/>
              <a:t>famliy</a:t>
            </a:r>
            <a:r>
              <a:rPr lang="en-US" sz="2800" dirty="0" smtClean="0"/>
              <a:t> therapy</a:t>
            </a:r>
          </a:p>
          <a:p>
            <a:r>
              <a:rPr lang="en-US" sz="2800" dirty="0" smtClean="0"/>
              <a:t>Cognitive behavioral therapy</a:t>
            </a:r>
          </a:p>
          <a:p>
            <a:r>
              <a:rPr lang="en-US" sz="2800" dirty="0" smtClean="0"/>
              <a:t>Biofeedback/</a:t>
            </a:r>
            <a:r>
              <a:rPr lang="en-US" sz="2800" dirty="0" err="1" smtClean="0"/>
              <a:t>neurofeedback</a:t>
            </a:r>
            <a:endParaRPr lang="en-US" sz="2800" dirty="0" smtClean="0"/>
          </a:p>
          <a:p>
            <a:r>
              <a:rPr lang="en-US" sz="2800" dirty="0" smtClean="0"/>
              <a:t>Teaching self-soothing strategies</a:t>
            </a:r>
          </a:p>
          <a:p>
            <a:r>
              <a:rPr lang="en-US" sz="2800" dirty="0" smtClean="0"/>
              <a:t>Referral to pediatrician or psychiatrist for medication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68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906" y="3284860"/>
            <a:ext cx="8825659" cy="34163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Depression is a mental illness in which a person has persistent feelings of sadness, irritability, loneliness, hopelessness, and guilt. It is a mental health disorder that can be successfully treated.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6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</a:t>
            </a:r>
            <a:r>
              <a:rPr lang="en-US" smtClean="0"/>
              <a:t>Depression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84" y="2795298"/>
            <a:ext cx="8825659" cy="4062702"/>
          </a:xfrm>
        </p:spPr>
        <p:txBody>
          <a:bodyPr>
            <a:normAutofit/>
          </a:bodyPr>
          <a:lstStyle/>
          <a:p>
            <a:r>
              <a:rPr lang="en-US" sz="2800" smtClean="0"/>
              <a:t>Occurs when the </a:t>
            </a:r>
            <a:r>
              <a:rPr lang="en-US" sz="2800" dirty="0" smtClean="0"/>
              <a:t>feelings of </a:t>
            </a:r>
            <a:r>
              <a:rPr lang="en-US" sz="2800" smtClean="0"/>
              <a:t>depression persist </a:t>
            </a:r>
            <a:r>
              <a:rPr lang="en-US" sz="2800" dirty="0" smtClean="0"/>
              <a:t>and interfere with a child or adolescent's ability to function.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56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prstClr val="black"/>
                </a:solidFill>
              </a:rPr>
              <a:t>Is </a:t>
            </a:r>
            <a:r>
              <a:rPr lang="en-US" sz="3500" dirty="0">
                <a:solidFill>
                  <a:prstClr val="black"/>
                </a:solidFill>
              </a:rPr>
              <a:t>different than the normal "blues" and everyday emotions that occur as a child </a:t>
            </a:r>
            <a:r>
              <a:rPr lang="en-US" sz="3500" dirty="0" smtClean="0">
                <a:solidFill>
                  <a:prstClr val="black"/>
                </a:solidFill>
              </a:rPr>
              <a:t>develops</a:t>
            </a:r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sz="35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5% of children and adolescents suffer from depression at any given point in time. </a:t>
            </a:r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sz="35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6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Many children with depression can go undiagnosed. </a:t>
            </a:r>
            <a:endParaRPr lang="en-US" sz="2400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 </a:t>
            </a:r>
            <a:r>
              <a:rPr lang="en-US" sz="2400" dirty="0">
                <a:solidFill>
                  <a:prstClr val="black"/>
                </a:solidFill>
              </a:rPr>
              <a:t>child's depressed mood may be evidenced by acting out </a:t>
            </a:r>
            <a:r>
              <a:rPr lang="en-US" sz="2400" dirty="0" smtClean="0">
                <a:solidFill>
                  <a:prstClr val="black"/>
                </a:solidFill>
              </a:rPr>
              <a:t>behavior (</a:t>
            </a:r>
            <a:r>
              <a:rPr lang="en-US" sz="2400" dirty="0">
                <a:solidFill>
                  <a:prstClr val="black"/>
                </a:solidFill>
              </a:rPr>
              <a:t>this </a:t>
            </a:r>
            <a:r>
              <a:rPr lang="en-US" sz="2400" dirty="0" smtClean="0">
                <a:solidFill>
                  <a:prstClr val="black"/>
                </a:solidFill>
              </a:rPr>
              <a:t>occurs more frequently </a:t>
            </a:r>
            <a:r>
              <a:rPr lang="en-US" sz="2400" dirty="0">
                <a:solidFill>
                  <a:prstClr val="black"/>
                </a:solidFill>
              </a:rPr>
              <a:t>in younger children). They may yell, scream, be defiant, use foul language and throw temper tantrums. </a:t>
            </a:r>
            <a:endParaRPr lang="en-US" sz="2400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They </a:t>
            </a:r>
            <a:r>
              <a:rPr lang="en-US" sz="2400" dirty="0">
                <a:solidFill>
                  <a:prstClr val="black"/>
                </a:solidFill>
              </a:rPr>
              <a:t>are sometimes misdiagnosed as having ADHD. 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Children under stress, who experience loss, or who have learning, conduct or anxiety disorders are at a higher risk for depression.</a:t>
            </a:r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2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depression in children?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286000"/>
            <a:ext cx="8825659" cy="4267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b="1" dirty="0" smtClean="0"/>
              <a:t>There is no one cause of depression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prstClr val="black"/>
                </a:solidFill>
              </a:rPr>
              <a:t>Depression can be caused by a biochemical imbalance in the brain.</a:t>
            </a:r>
            <a:endParaRPr lang="en-US" sz="26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prstClr val="black"/>
                </a:solidFill>
              </a:rPr>
              <a:t>It </a:t>
            </a:r>
            <a:r>
              <a:rPr lang="en-US" sz="2600" b="1" dirty="0">
                <a:solidFill>
                  <a:prstClr val="black"/>
                </a:solidFill>
              </a:rPr>
              <a:t>can be triggered by a traumatic </a:t>
            </a:r>
            <a:r>
              <a:rPr lang="en-US" sz="2600" b="1" dirty="0" smtClean="0">
                <a:solidFill>
                  <a:prstClr val="black"/>
                </a:solidFill>
              </a:rPr>
              <a:t>event.</a:t>
            </a:r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600" b="1" dirty="0" smtClean="0"/>
              <a:t>Research </a:t>
            </a:r>
            <a:r>
              <a:rPr lang="en-US" sz="2600" b="1" dirty="0"/>
              <a:t>suggests that there is a complex interplay between biological, genetic, and psychosocial </a:t>
            </a:r>
            <a:r>
              <a:rPr lang="en-US" sz="2600" b="1" dirty="0" smtClean="0"/>
              <a:t>factors (distressing </a:t>
            </a:r>
            <a:r>
              <a:rPr lang="en-US" sz="2600" b="1" dirty="0"/>
              <a:t>life events</a:t>
            </a:r>
            <a:r>
              <a:rPr lang="en-US" sz="2600" b="1" dirty="0" smtClean="0"/>
              <a:t>) that </a:t>
            </a:r>
            <a:r>
              <a:rPr lang="en-US" sz="2600" b="1" dirty="0"/>
              <a:t>lead to depression.  </a:t>
            </a:r>
            <a:endParaRPr lang="en-US" sz="2600" b="1" dirty="0" smtClean="0"/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600" b="1" dirty="0"/>
              <a:t>Depression tends to run in families.</a:t>
            </a:r>
          </a:p>
          <a:p>
            <a:pPr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 lvl="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sz="2600" dirty="0">
              <a:solidFill>
                <a:prstClr val="black"/>
              </a:solidFill>
            </a:endParaRPr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endParaRPr lang="en-US" sz="23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237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</a:pPr>
            <a:r>
              <a:rPr lang="en-US" sz="3600" b="1" dirty="0">
                <a:solidFill>
                  <a:prstClr val="black"/>
                </a:solidFill>
                <a:ea typeface="+mn-ea"/>
                <a:cs typeface="+mn-cs"/>
              </a:rPr>
              <a:t>As teachers and school staff we see students every day and can observe the warning signs of depression.</a:t>
            </a:r>
            <a:r>
              <a:rPr lang="en-US" sz="26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en-US" sz="26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65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Depression in Children: Signs and Symptoms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07" y="2217021"/>
            <a:ext cx="8749326" cy="40891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-Irritability or anger</a:t>
            </a:r>
          </a:p>
          <a:p>
            <a:pPr marL="0" indent="0">
              <a:buNone/>
            </a:pPr>
            <a:r>
              <a:rPr lang="en-US" sz="2200" dirty="0" smtClean="0"/>
              <a:t>-Excessive sadness, crying, and/ or whining</a:t>
            </a:r>
          </a:p>
          <a:p>
            <a:pPr marL="0" indent="0">
              <a:buNone/>
            </a:pPr>
            <a:r>
              <a:rPr lang="en-US" sz="2200" dirty="0" smtClean="0"/>
              <a:t>-Feelings of hopelessness(can manifest as negative self-talk)</a:t>
            </a:r>
          </a:p>
          <a:p>
            <a:pPr marL="0" indent="0">
              <a:buNone/>
            </a:pPr>
            <a:r>
              <a:rPr lang="en-US" sz="2200" dirty="0" smtClean="0"/>
              <a:t>-Feelings of worthlessness (kids may feel worthless, unloved or stupid)</a:t>
            </a:r>
          </a:p>
          <a:p>
            <a:pPr marL="0" indent="0">
              <a:buNone/>
            </a:pPr>
            <a:r>
              <a:rPr lang="en-US" sz="2200" dirty="0" smtClean="0"/>
              <a:t>-Social withdrawal—withdrawal from friends and activities</a:t>
            </a:r>
          </a:p>
          <a:p>
            <a:pPr marL="0" indent="0">
              <a:buNone/>
            </a:pPr>
            <a:r>
              <a:rPr lang="en-US" sz="2200" dirty="0" smtClean="0"/>
              <a:t>-Increased sensitivity to rejection </a:t>
            </a:r>
          </a:p>
          <a:p>
            <a:pPr marL="0" indent="0">
              <a:buNone/>
            </a:pPr>
            <a:r>
              <a:rPr lang="en-US" sz="2200" dirty="0" smtClean="0"/>
              <a:t>-Major changes in appetite—either increased or decreased</a:t>
            </a:r>
          </a:p>
          <a:p>
            <a:pPr marL="0" indent="0">
              <a:buNone/>
            </a:pPr>
            <a:r>
              <a:rPr lang="en-US" sz="2200" dirty="0" smtClean="0"/>
              <a:t>-Changes in sleep—sleeplessness or excessive sleep</a:t>
            </a:r>
          </a:p>
          <a:p>
            <a:pPr marL="0" indent="0">
              <a:buNone/>
            </a:pPr>
            <a:r>
              <a:rPr lang="en-US" sz="2200" dirty="0" smtClean="0"/>
              <a:t>-Vocal outbursts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205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Depression in Children: Signs and Symptoms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07" y="2362200"/>
            <a:ext cx="8749326" cy="4087526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prstClr val="black"/>
                </a:solidFill>
              </a:rPr>
              <a:t>-Excessive guilt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prstClr val="black"/>
                </a:solidFill>
              </a:rPr>
              <a:t>-Difficulty concentrating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prstClr val="black"/>
                </a:solidFill>
              </a:rPr>
              <a:t>-Fatigue or low energy—too tired to play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prstClr val="black"/>
                </a:solidFill>
              </a:rPr>
              <a:t>-Academic decline because of </a:t>
            </a:r>
            <a:r>
              <a:rPr lang="en-US" sz="2200" b="1" dirty="0">
                <a:solidFill>
                  <a:prstClr val="black"/>
                </a:solidFill>
              </a:rPr>
              <a:t>not </a:t>
            </a:r>
            <a:r>
              <a:rPr lang="en-US" sz="2200" dirty="0">
                <a:solidFill>
                  <a:prstClr val="black"/>
                </a:solidFill>
              </a:rPr>
              <a:t>participating, paying attention, or completing school work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prstClr val="black"/>
                </a:solidFill>
              </a:rPr>
              <a:t>-Feeling miserable most of the time—regardless of the activity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prstClr val="black"/>
                </a:solidFill>
              </a:rPr>
              <a:t>-Children may hide or sequester themselves to avoid family and social interactions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prstClr val="black"/>
                </a:solidFill>
              </a:rPr>
              <a:t>-Frequent physical complaints such as headaches and stomachaches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prstClr val="black"/>
                </a:solidFill>
              </a:rPr>
              <a:t>-Giving away beloved toys or possessions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dirty="0">
                <a:solidFill>
                  <a:prstClr val="black"/>
                </a:solidFill>
              </a:rPr>
              <a:t>-Thoughts of death or suicide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3913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IonBoardroom_16x9</Template>
  <TotalTime>218</TotalTime>
  <Words>1086</Words>
  <Application>Microsoft Office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</vt:lpstr>
      <vt:lpstr>Wingdings 3</vt:lpstr>
      <vt:lpstr>Ion Boardroom</vt:lpstr>
      <vt:lpstr>Depression And Anxiety in Children</vt:lpstr>
      <vt:lpstr>What is Depression?</vt:lpstr>
      <vt:lpstr>Childhood Depression </vt:lpstr>
      <vt:lpstr>Childhood Depression</vt:lpstr>
      <vt:lpstr>Childhood Depression</vt:lpstr>
      <vt:lpstr>What causes depression in children?</vt:lpstr>
      <vt:lpstr>As teachers and school staff we see students every day and can observe the warning signs of depression.  </vt:lpstr>
      <vt:lpstr>Depression in Children: Signs and Symptoms</vt:lpstr>
      <vt:lpstr>Depression in Children: Signs and Symptoms</vt:lpstr>
      <vt:lpstr>Other "Red Flags"</vt:lpstr>
      <vt:lpstr>Suicidal thoughts and ideations should be taken seriously </vt:lpstr>
      <vt:lpstr>What can we do at school:</vt:lpstr>
      <vt:lpstr>Good news depression can be treated </vt:lpstr>
      <vt:lpstr>PowerPoint Presentation</vt:lpstr>
      <vt:lpstr>Anxiety Disorders</vt:lpstr>
      <vt:lpstr>Anxiety Disorders</vt:lpstr>
      <vt:lpstr>How to help children experiencing  anxiety in school</vt:lpstr>
      <vt:lpstr>Anxiety in children is treatable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Reynolds</dc:creator>
  <cp:lastModifiedBy>Reynolds, Renee</cp:lastModifiedBy>
  <cp:revision>115</cp:revision>
  <dcterms:created xsi:type="dcterms:W3CDTF">2015-11-22T23:30:13Z</dcterms:created>
  <dcterms:modified xsi:type="dcterms:W3CDTF">2015-11-30T14:44:47Z</dcterms:modified>
</cp:coreProperties>
</file>