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57" r:id="rId2"/>
    <p:sldId id="256" r:id="rId3"/>
    <p:sldId id="274" r:id="rId4"/>
    <p:sldId id="258"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E2F10-8CAA-4046-862F-F50719BA6B61}" type="datetimeFigureOut">
              <a:rPr lang="en-US" smtClean="0"/>
              <a:t>9/11/13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F92B1-7925-764A-A329-7EDA0CA2A244}" type="slidenum">
              <a:rPr lang="en-US" smtClean="0"/>
              <a:t>‹#›</a:t>
            </a:fld>
            <a:endParaRPr lang="en-US"/>
          </a:p>
        </p:txBody>
      </p:sp>
    </p:spTree>
    <p:extLst>
      <p:ext uri="{BB962C8B-B14F-4D97-AF65-F5344CB8AC3E}">
        <p14:creationId xmlns:p14="http://schemas.microsoft.com/office/powerpoint/2010/main" val="2373268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7A6E92CF-07E4-9F42-9BCB-40F04C0D6654}" type="slidenum">
              <a:rPr lang="en-US" sz="1200" smtClean="0"/>
              <a:pPr eaLnBrk="1" hangingPunct="1">
                <a:defRPr/>
              </a:pPr>
              <a:t>5</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A5EC26EF-A37D-CD40-9714-2DB36F147CF9}" type="slidenum">
              <a:rPr lang="en-US" sz="1200" smtClean="0"/>
              <a:pPr eaLnBrk="1" hangingPunct="1">
                <a:defRPr/>
              </a:pPr>
              <a:t>14</a:t>
            </a:fld>
            <a:endParaRPr 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4D37AA93-06E8-D745-AD0E-B438B8FD3112}" type="slidenum">
              <a:rPr lang="en-US" sz="1200" smtClean="0"/>
              <a:pPr eaLnBrk="1" hangingPunct="1">
                <a:defRPr/>
              </a:pPr>
              <a:t>15</a:t>
            </a:fld>
            <a:endParaRPr 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0E7B64E7-EDCE-6443-9B9D-021D9D8AA452}" type="slidenum">
              <a:rPr lang="en-US" sz="1200" smtClean="0"/>
              <a:pPr eaLnBrk="1" hangingPunct="1">
                <a:defRPr/>
              </a:pPr>
              <a:t>16</a:t>
            </a:fld>
            <a:endParaRPr 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DE9D807D-7A73-4449-B042-FE0D0188A9BC}" type="slidenum">
              <a:rPr lang="en-US" sz="1200" smtClean="0"/>
              <a:pPr eaLnBrk="1" hangingPunct="1">
                <a:defRPr/>
              </a:pPr>
              <a:t>17</a:t>
            </a:fld>
            <a:endParaRPr 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6B8FAE86-2942-CA41-90AF-6719BE1B3FD8}" type="slidenum">
              <a:rPr lang="en-US" sz="1200" smtClean="0"/>
              <a:pPr eaLnBrk="1" hangingPunct="1">
                <a:defRPr/>
              </a:pPr>
              <a:t>18</a:t>
            </a:fld>
            <a:endParaRPr 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F9ABD57C-3299-A34F-B769-88398EE60EF1}" type="slidenum">
              <a:rPr lang="en-US" sz="1200" smtClean="0"/>
              <a:pPr eaLnBrk="1" hangingPunct="1">
                <a:defRPr/>
              </a:pPr>
              <a:t>19</a:t>
            </a:fld>
            <a:endParaRPr 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BA089F78-2661-2444-94FB-F7E22EA8E7BF}" type="slidenum">
              <a:rPr lang="en-US" sz="1200" smtClean="0"/>
              <a:pPr eaLnBrk="1" hangingPunct="1">
                <a:defRPr/>
              </a:pPr>
              <a:t>20</a:t>
            </a:fld>
            <a:endParaRPr 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0192EF4F-1A74-8945-A25D-CA758C025E3E}" type="slidenum">
              <a:rPr lang="en-US" sz="1200" smtClean="0"/>
              <a:pPr eaLnBrk="1" hangingPunct="1">
                <a:defRPr/>
              </a:pPr>
              <a:t>21</a:t>
            </a:fld>
            <a:endParaRPr 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06C402F2-6DD8-D64D-8D53-E408089E4EAE}" type="slidenum">
              <a:rPr lang="en-US" sz="1200" smtClean="0"/>
              <a:pPr eaLnBrk="1" hangingPunct="1">
                <a:defRPr/>
              </a:pPr>
              <a:t>22</a:t>
            </a:fld>
            <a:endParaRPr 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45CC7AB9-4634-4843-990F-9EE1DE6613DC}" type="slidenum">
              <a:rPr lang="en-US" sz="1200" smtClean="0"/>
              <a:pPr eaLnBrk="1" hangingPunct="1">
                <a:defRPr/>
              </a:pPr>
              <a:t>23</a:t>
            </a:fld>
            <a:endParaRPr 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FEC1840C-62E8-8349-B901-CCF00B7F9E4D}" type="slidenum">
              <a:rPr lang="en-US" sz="1200" smtClean="0"/>
              <a:pPr eaLnBrk="1" hangingPunct="1">
                <a:defRPr/>
              </a:pPr>
              <a:t>6</a:t>
            </a:fld>
            <a:endParaRPr 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3F2A627D-E8A3-1E44-A758-465568138169}" type="slidenum">
              <a:rPr lang="en-US" sz="1200" smtClean="0"/>
              <a:pPr eaLnBrk="1" hangingPunct="1">
                <a:defRPr/>
              </a:pPr>
              <a:t>24</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0DF7CFC8-3F34-644A-8D31-CA8DE5450922}" type="slidenum">
              <a:rPr lang="en-US" sz="1200" smtClean="0"/>
              <a:pPr eaLnBrk="1" hangingPunct="1">
                <a:defRPr/>
              </a:pPr>
              <a:t>25</a:t>
            </a:fld>
            <a:endParaRPr 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73E14AA0-6AFC-B34D-9A04-53237A7F2835}" type="slidenum">
              <a:rPr lang="en-US" sz="1200" smtClean="0"/>
              <a:pPr eaLnBrk="1" hangingPunct="1">
                <a:defRPr/>
              </a:pPr>
              <a:t>26</a:t>
            </a:fld>
            <a:endParaRPr 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322CFA4D-9FD0-F040-B973-54DF82FF7A21}" type="slidenum">
              <a:rPr lang="en-US" sz="1200" smtClean="0"/>
              <a:pPr eaLnBrk="1" hangingPunct="1">
                <a:defRPr/>
              </a:pPr>
              <a:t>27</a:t>
            </a:fld>
            <a:endParaRPr 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3BCB0C76-E972-F944-A035-A8D85FA7615F}" type="slidenum">
              <a:rPr lang="en-US" sz="1200" smtClean="0"/>
              <a:pPr eaLnBrk="1" hangingPunct="1">
                <a:defRPr/>
              </a:pPr>
              <a:t>28</a:t>
            </a:fld>
            <a:endParaRPr lang="en-US"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22BC70B4-87F6-7E4D-B252-5460A50BD503}" type="slidenum">
              <a:rPr lang="en-US" sz="1200" smtClean="0"/>
              <a:pPr eaLnBrk="1" hangingPunct="1">
                <a:defRPr/>
              </a:pPr>
              <a:t>29</a:t>
            </a:fld>
            <a:endParaRPr 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1FE8BE79-921C-5C4B-AAE0-09E4853A09FB}" type="slidenum">
              <a:rPr lang="en-US" sz="1200" smtClean="0"/>
              <a:pPr eaLnBrk="1" hangingPunct="1">
                <a:defRPr/>
              </a:pPr>
              <a:t>30</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3E5EC0BB-81A8-B648-9131-C9ACD228647E}" type="slidenum">
              <a:rPr lang="en-US" sz="1200" smtClean="0"/>
              <a:pPr eaLnBrk="1" hangingPunct="1">
                <a:defRPr/>
              </a:pPr>
              <a:t>31</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39676476-58F1-5A4B-A6B7-0653430473BB}" type="slidenum">
              <a:rPr lang="en-US" sz="1200" smtClean="0"/>
              <a:pPr eaLnBrk="1" hangingPunct="1">
                <a:defRPr/>
              </a:pPr>
              <a:t>32</a:t>
            </a:fld>
            <a:endParaRPr 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BC766B48-F254-6E4F-AEA4-FE7AE24442C5}" type="slidenum">
              <a:rPr lang="en-US" sz="1200" smtClean="0"/>
              <a:pPr eaLnBrk="1" hangingPunct="1">
                <a:defRPr/>
              </a:pPr>
              <a:t>33</a:t>
            </a:fld>
            <a:endParaRPr 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5B71C9CD-0CB2-4E46-A43D-E43E7FC318B5}" type="slidenum">
              <a:rPr lang="en-US" sz="1200" smtClean="0"/>
              <a:pPr eaLnBrk="1" hangingPunct="1">
                <a:defRPr/>
              </a:pPr>
              <a:t>7</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405B1D04-89C2-584E-AF0C-24A68385B0EF}" type="slidenum">
              <a:rPr lang="en-US" sz="1200" smtClean="0"/>
              <a:pPr eaLnBrk="1" hangingPunct="1">
                <a:defRPr/>
              </a:pPr>
              <a:t>34</a:t>
            </a:fld>
            <a:endParaRPr 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373F7DF8-FAC0-214E-9905-6CBD94C7AF96}" type="slidenum">
              <a:rPr lang="en-US" sz="1200" smtClean="0"/>
              <a:pPr eaLnBrk="1" hangingPunct="1">
                <a:defRPr/>
              </a:pPr>
              <a:t>35</a:t>
            </a:fld>
            <a:endParaRPr 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24E0955C-05DB-114F-AE39-2522CA9F0474}" type="slidenum">
              <a:rPr lang="en-US" sz="1200" smtClean="0"/>
              <a:pPr eaLnBrk="1" hangingPunct="1">
                <a:defRPr/>
              </a:pPr>
              <a:t>36</a:t>
            </a:fld>
            <a:endParaRPr 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65E46B64-38C1-1041-BFD3-13FFE6E22E2D}" type="slidenum">
              <a:rPr lang="en-US" sz="1200" smtClean="0"/>
              <a:pPr eaLnBrk="1" hangingPunct="1">
                <a:defRPr/>
              </a:pPr>
              <a:t>37</a:t>
            </a:fld>
            <a:endParaRPr 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F15C2E78-1E02-6241-8FEE-2B4B72008644}" type="slidenum">
              <a:rPr lang="en-US" sz="1200" smtClean="0"/>
              <a:pPr eaLnBrk="1" hangingPunct="1">
                <a:defRPr/>
              </a:pPr>
              <a:t>38</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C334B8CE-FD15-4F46-AD7D-4B25F1F39D04}" type="slidenum">
              <a:rPr lang="en-US" sz="1200" smtClean="0"/>
              <a:pPr eaLnBrk="1" hangingPunct="1">
                <a:defRPr/>
              </a:pPr>
              <a:t>39</a:t>
            </a:fld>
            <a:endParaRPr 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95D3714C-EA26-1541-9872-9DADC82E13DF}" type="slidenum">
              <a:rPr lang="en-US" sz="1200" smtClean="0"/>
              <a:pPr eaLnBrk="1" hangingPunct="1">
                <a:defRPr/>
              </a:pPr>
              <a:t>40</a:t>
            </a:fld>
            <a:endParaRPr 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680726FA-8B4B-B54A-B73B-B09E25521C20}" type="slidenum">
              <a:rPr lang="en-US" sz="1200" smtClean="0"/>
              <a:pPr eaLnBrk="1" hangingPunct="1">
                <a:defRPr/>
              </a:pPr>
              <a:t>41</a:t>
            </a:fld>
            <a:endParaRPr 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1BCA8478-3AD7-0D4E-9F7F-99EA1B72F6C5}" type="slidenum">
              <a:rPr lang="en-US" sz="1200" smtClean="0"/>
              <a:pPr eaLnBrk="1" hangingPunct="1">
                <a:defRPr/>
              </a:pPr>
              <a:t>42</a:t>
            </a:fld>
            <a:endParaRPr lang="en-US"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AAE0E4A6-7A83-9840-9AD4-9C7A363B9F79}" type="slidenum">
              <a:rPr lang="en-US" sz="1200" smtClean="0"/>
              <a:pPr eaLnBrk="1" hangingPunct="1">
                <a:defRPr/>
              </a:pPr>
              <a:t>43</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570B23B1-0E2F-9A46-A334-055239D2EE53}" type="slidenum">
              <a:rPr lang="en-US" sz="1200" smtClean="0"/>
              <a:pPr eaLnBrk="1" hangingPunct="1">
                <a:defRPr/>
              </a:pPr>
              <a:t>8</a:t>
            </a:fld>
            <a:endParaRPr 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A3E038B8-7FD9-814E-8D17-DE6AD8B3F97D}" type="slidenum">
              <a:rPr lang="en-US" sz="1200" smtClean="0"/>
              <a:pPr eaLnBrk="1" hangingPunct="1">
                <a:defRPr/>
              </a:pPr>
              <a:t>44</a:t>
            </a:fld>
            <a:endParaRPr 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0042475A-07A0-984F-B12C-55581C9B31A8}" type="slidenum">
              <a:rPr lang="en-US" sz="1200" smtClean="0"/>
              <a:pPr eaLnBrk="1" hangingPunct="1">
                <a:defRPr/>
              </a:pPr>
              <a:t>45</a:t>
            </a:fld>
            <a:endParaRPr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669E9AB8-6154-834C-B531-7FC7E8E8164C}" type="slidenum">
              <a:rPr lang="en-US" sz="1200" smtClean="0"/>
              <a:pPr eaLnBrk="1" hangingPunct="1">
                <a:defRPr/>
              </a:pPr>
              <a:t>46</a:t>
            </a:fld>
            <a:endParaRPr 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CF6C8CC4-1D5F-FA4A-88E8-444CA2100DB8}" type="slidenum">
              <a:rPr lang="en-US" sz="1200" smtClean="0"/>
              <a:pPr eaLnBrk="1" hangingPunct="1">
                <a:defRPr/>
              </a:pPr>
              <a:t>47</a:t>
            </a:fld>
            <a:endParaRPr 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67BD28D9-9D39-E243-BE9D-C4FCA143623A}" type="slidenum">
              <a:rPr lang="en-US" sz="1200" smtClean="0"/>
              <a:pPr eaLnBrk="1" hangingPunct="1">
                <a:defRPr/>
              </a:pPr>
              <a:t>9</a:t>
            </a:fld>
            <a:endParaRPr 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F8836CEE-31E4-1F48-AC9E-90DFA612DD5F}" type="slidenum">
              <a:rPr lang="en-US" sz="1200" smtClean="0"/>
              <a:pPr eaLnBrk="1" hangingPunct="1">
                <a:defRPr/>
              </a:pPr>
              <a:t>10</a:t>
            </a:fld>
            <a:endParaRPr 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41FA5DE2-3549-E54A-AFF3-3E668CC6E835}" type="slidenum">
              <a:rPr lang="en-US" sz="1200" smtClean="0"/>
              <a:pPr eaLnBrk="1" hangingPunct="1">
                <a:defRPr/>
              </a:pPr>
              <a:t>11</a:t>
            </a:fld>
            <a:endParaRPr 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9F4F009C-56AB-5642-9840-A36D89F14060}" type="slidenum">
              <a:rPr lang="en-US" sz="1200" smtClean="0"/>
              <a:pPr eaLnBrk="1" hangingPunct="1">
                <a:defRPr/>
              </a:pPr>
              <a:t>12</a:t>
            </a:fld>
            <a:endParaRPr 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D1646117-DA08-A84C-8E7B-C79ABA940034}" type="slidenum">
              <a:rPr lang="en-US" sz="1200" smtClean="0"/>
              <a:pPr eaLnBrk="1" hangingPunct="1">
                <a:defRPr/>
              </a:pPr>
              <a:t>13</a:t>
            </a:fld>
            <a:endParaRPr 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434676-5356-4D4C-9062-1360AE3DE948}" type="datetimeFigureOut">
              <a:rPr lang="en-US" smtClean="0"/>
              <a:t>9/11/13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434676-5356-4D4C-9062-1360AE3DE948}" type="datetimeFigureOut">
              <a:rPr lang="en-US" smtClean="0"/>
              <a:t>9/11/13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434676-5356-4D4C-9062-1360AE3DE948}" type="datetimeFigureOut">
              <a:rPr lang="en-US" smtClean="0"/>
              <a:t>9/11/13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434676-5356-4D4C-9062-1360AE3DE948}" type="datetimeFigureOut">
              <a:rPr lang="en-US" smtClean="0"/>
              <a:t>9/11/13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434676-5356-4D4C-9062-1360AE3DE948}" type="datetimeFigureOut">
              <a:rPr lang="en-US" smtClean="0"/>
              <a:t>9/11/13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434676-5356-4D4C-9062-1360AE3DE948}" type="datetimeFigureOut">
              <a:rPr lang="en-US" smtClean="0"/>
              <a:t>9/11/13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434676-5356-4D4C-9062-1360AE3DE948}" type="datetimeFigureOut">
              <a:rPr lang="en-US" smtClean="0"/>
              <a:t>9/11/13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434676-5356-4D4C-9062-1360AE3DE948}" type="datetimeFigureOut">
              <a:rPr lang="en-US" smtClean="0"/>
              <a:t>9/11/13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34676-5356-4D4C-9062-1360AE3DE948}" type="datetimeFigureOut">
              <a:rPr lang="en-US" smtClean="0"/>
              <a:t>9/11/13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34676-5356-4D4C-9062-1360AE3DE948}" type="datetimeFigureOut">
              <a:rPr lang="en-US" smtClean="0"/>
              <a:t>9/11/13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34676-5356-4D4C-9062-1360AE3DE948}" type="datetimeFigureOut">
              <a:rPr lang="en-US" smtClean="0"/>
              <a:t>9/11/13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39BDF-A7B5-C742-A857-07C2DC8AA862}"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34676-5356-4D4C-9062-1360AE3DE948}" type="datetimeFigureOut">
              <a:rPr lang="en-US" smtClean="0"/>
              <a:t>9/11/13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39BDF-A7B5-C742-A857-07C2DC8AA862}"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file://localhost/http/::historyforkids.utah.gov:camera_obscura_1769.gif" TargetMode="External"/><Relationship Id="rId5" Type="http://schemas.openxmlformats.org/officeDocument/2006/relationships/image" Target="../media/image11.png"/><Relationship Id="rId6" Type="http://schemas.openxmlformats.org/officeDocument/2006/relationships/image" Target="file://localhost/http/::historyforkids.utah.gov:camera_obscura_1620.gif"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library.thinkquest.org/16541/eng/images/niepce.gif" TargetMode="External"/><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file://localhost/http/::historyforkids.utah.gov:daggea_Rome_c_1840.jpg" TargetMode="External"/><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file://localhost/http/::historyforkids.utah.gov:2talbot.jpg" TargetMode="Externa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file://localhost/http/::historyforkids.utah.gov:dagguee_cam1.jpg" TargetMode="Externa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file://localhost/http/::historyforkids.utah.gov:daggea_whole_camera.jpg" TargetMode="Externa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file://localhost/http/::historyforkids.utah.gov:a_daguerre_silver-pick49er_1.jpg" TargetMode="External"/><Relationship Id="rId5" Type="http://schemas.openxmlformats.org/officeDocument/2006/relationships/image" Target="../media/image27.jpeg"/><Relationship Id="rId6" Type="http://schemas.openxmlformats.org/officeDocument/2006/relationships/image" Target="file://localhost/http/::historyforkids.utah.gov:daguerre_silver-49er.jpg" TargetMode="External"/><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file://localhost/http/::historyforkids.utah.gov:daggea_adams_family.jpg" TargetMode="External"/><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file://localhost/http/::historyforkids.utah.gov:collodian_civil_war.jpg" TargetMode="External"/><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file://localhost/http/::historyforkids.utah.gov:daggea_photographer_wagon.jpg" TargetMode="External"/><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file://localhost/http/::historyforkids.utah.gov:tintype_civil_war_guys.jpg" TargetMode="External"/><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file://localhost/http/::historyforkids.utah.gov:custer_with_prisoner.jpg" TargetMode="External"/><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file://localhost/http/::historyforkids.utah.gov:Russell_Promontory_pic.jpg" TargetMode="External"/><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40.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hyperlink" Target="http://www.nmsi.ac.uk/piclib/subjectdetail.asp?sub=ENT" TargetMode="External"/><Relationship Id="rId5" Type="http://schemas.openxmlformats.org/officeDocument/2006/relationships/image" Target="../media/image42.jpe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www.sciencemuseum.org.uk/picturelibrary/" TargetMode="External"/><Relationship Id="rId4"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file://localhost/http/::historyforkids.utah.gov:orig_brownie.jpg" TargetMode="External"/><Relationship Id="rId5" Type="http://schemas.openxmlformats.org/officeDocument/2006/relationships/image" Target="../media/image45.jpe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file://localhost/http/::historyforkids.utah.gov:No2KodakCouple.jpg" TargetMode="External"/><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file://localhost/http/::historyforkids.utah.gov:autochrome1a.jpg" TargetMode="External"/><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5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file://localhost/http/::historyforkids.utah.gov:pinhole_camera_first_drawing_of.jpg" TargetMode="External"/><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file://localhost/http/::historyforkids.utah.gov:CAM_OBS_KIRCHER_1646.gif"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file://localhost/http/::historyforkids.utah.gov:camera_obscura_1855.gif"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History of Photography</a:t>
            </a:r>
            <a:endParaRPr lang="en-US" dirty="0"/>
          </a:p>
        </p:txBody>
      </p:sp>
      <p:pic>
        <p:nvPicPr>
          <p:cNvPr id="4" name="Picture 13" descr="photo_niep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80" y="1642200"/>
            <a:ext cx="6172200"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463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996001"/>
            <a:ext cx="7772400" cy="1143000"/>
          </a:xfrm>
        </p:spPr>
        <p:txBody>
          <a:bodyPr>
            <a:noAutofit/>
          </a:bodyPr>
          <a:lstStyle/>
          <a:p>
            <a:pPr eaLnBrk="1" hangingPunct="1">
              <a:defRPr/>
            </a:pPr>
            <a:r>
              <a:rPr lang="en-US" sz="2400" b="1" dirty="0">
                <a:solidFill>
                  <a:srgbClr val="FFFFFF"/>
                </a:solidFill>
                <a:latin typeface="Baskerville Old Face"/>
                <a:cs typeface="Baskerville Old Face"/>
              </a:rPr>
              <a:t>Two types of  portable cameras </a:t>
            </a:r>
            <a:r>
              <a:rPr lang="en-US" sz="2400" b="1" dirty="0" err="1" smtClean="0">
                <a:solidFill>
                  <a:srgbClr val="FFFFFF"/>
                </a:solidFill>
                <a:latin typeface="Baskerville Old Face"/>
                <a:cs typeface="Baskerville Old Face"/>
              </a:rPr>
              <a:t>obscura</a:t>
            </a:r>
            <a:r>
              <a:rPr lang="en-US" sz="2400" b="1" dirty="0" smtClean="0">
                <a:solidFill>
                  <a:srgbClr val="FFFFFF"/>
                </a:solidFill>
                <a:latin typeface="Baskerville Old Face"/>
                <a:cs typeface="Baskerville Old Face"/>
              </a:rPr>
              <a:t>.</a:t>
            </a: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b="1" dirty="0">
                <a:solidFill>
                  <a:srgbClr val="FFFFFF"/>
                </a:solidFill>
                <a:latin typeface="Baskerville Old Face"/>
                <a:cs typeface="Baskerville Old Face"/>
              </a:rPr>
              <a:t>Drawing of "portable" camera </a:t>
            </a:r>
            <a:r>
              <a:rPr lang="en-US" sz="2400" b="1" dirty="0" err="1">
                <a:solidFill>
                  <a:srgbClr val="FFFFFF"/>
                </a:solidFill>
                <a:latin typeface="Baskerville Old Face"/>
                <a:cs typeface="Baskerville Old Face"/>
              </a:rPr>
              <a:t>obscura</a:t>
            </a:r>
            <a:r>
              <a:rPr lang="en-US" sz="2400" b="1" dirty="0">
                <a:solidFill>
                  <a:srgbClr val="FFFFFF"/>
                </a:solidFill>
                <a:latin typeface="Baskerville Old Face"/>
                <a:cs typeface="Baskerville Old Face"/>
              </a:rPr>
              <a:t> from 1769 (right).</a:t>
            </a: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endParaRPr lang="en-US" sz="2400" dirty="0">
              <a:solidFill>
                <a:srgbClr val="FFFFFF"/>
              </a:solidFill>
              <a:latin typeface="Baskerville Old Face"/>
              <a:cs typeface="Baskerville Old Face"/>
            </a:endParaRPr>
          </a:p>
        </p:txBody>
      </p:sp>
      <p:pic>
        <p:nvPicPr>
          <p:cNvPr id="32770" name="Picture135" descr="camera_obscura_1769"/>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90006" y="1748841"/>
            <a:ext cx="486874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134" descr="camera_obscura_162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20182" y="1231874"/>
            <a:ext cx="3100918" cy="450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96765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914400"/>
            <a:ext cx="7772400" cy="1143000"/>
          </a:xfrm>
        </p:spPr>
        <p:txBody>
          <a:bodyPr>
            <a:noAutofit/>
          </a:bodyPr>
          <a:lstStyle/>
          <a:p>
            <a:pPr eaLnBrk="1" hangingPunct="1">
              <a:defRPr/>
            </a:pPr>
            <a:r>
              <a:rPr lang="en-US" sz="2400" dirty="0">
                <a:latin typeface="Baskerville Old Face"/>
                <a:cs typeface="Baskerville Old Face"/>
              </a:rPr>
              <a:t>Extremely important to the invention of photography was knowledge of how sensitive to light certain materials were. More than 2,000 years before the invention of the camera </a:t>
            </a:r>
            <a:r>
              <a:rPr lang="en-US" sz="2400" dirty="0" err="1">
                <a:latin typeface="Baskerville Old Face"/>
                <a:cs typeface="Baskerville Old Face"/>
              </a:rPr>
              <a:t>obscura</a:t>
            </a:r>
            <a:r>
              <a:rPr lang="en-US" sz="2400" dirty="0">
                <a:latin typeface="Baskerville Old Face"/>
                <a:cs typeface="Baskerville Old Face"/>
              </a:rPr>
              <a:t>, the ancient Phoenicians (the first civilized nation in the world) knew that a certain snail left a yellow slime that turned purple in sunlight. </a:t>
            </a:r>
          </a:p>
        </p:txBody>
      </p:sp>
      <p:sp>
        <p:nvSpPr>
          <p:cNvPr id="12291" name="Rectangle 5"/>
          <p:cNvSpPr>
            <a:spLocks noChangeArrowheads="1"/>
          </p:cNvSpPr>
          <p:nvPr/>
        </p:nvSpPr>
        <p:spPr bwMode="auto">
          <a:xfrm>
            <a:off x="1746250" y="2103438"/>
            <a:ext cx="56530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34819" name="Picture 7" descr="The territory controlled by Carthage is shown in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98800"/>
            <a:ext cx="4953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10"/>
          <p:cNvSpPr txBox="1">
            <a:spLocks noChangeArrowheads="1"/>
          </p:cNvSpPr>
          <p:nvPr/>
        </p:nvSpPr>
        <p:spPr bwMode="auto">
          <a:xfrm>
            <a:off x="5715000" y="3505200"/>
            <a:ext cx="2590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defRPr/>
            </a:pPr>
            <a:r>
              <a:rPr lang="en-US" dirty="0" smtClean="0">
                <a:latin typeface="Baskerville Old Face"/>
                <a:cs typeface="Baskerville Old Face"/>
              </a:rPr>
              <a:t>  The Phoenicians came from the eastern shore of the Mediterranean Sea in land we now call Lebanon. </a:t>
            </a:r>
          </a:p>
          <a:p>
            <a:pPr eaLnBrk="1" hangingPunct="1">
              <a:spcBef>
                <a:spcPct val="50000"/>
              </a:spcBef>
              <a:defRPr/>
            </a:pPr>
            <a:endParaRPr lang="en-US" dirty="0" smtClean="0">
              <a:latin typeface="Baskerville Old Face"/>
              <a:cs typeface="Baskerville Old Face"/>
            </a:endParaRPr>
          </a:p>
        </p:txBody>
      </p:sp>
    </p:spTree>
    <p:extLst>
      <p:ext uri="{BB962C8B-B14F-4D97-AF65-F5344CB8AC3E}">
        <p14:creationId xmlns:p14="http://schemas.microsoft.com/office/powerpoint/2010/main" val="2440692179"/>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85800" y="609600"/>
            <a:ext cx="3352800" cy="5257800"/>
          </a:xfrm>
        </p:spPr>
        <p:txBody>
          <a:bodyPr/>
          <a:lstStyle/>
          <a:p>
            <a:pPr eaLnBrk="1" hangingPunct="1">
              <a:defRPr/>
            </a:pPr>
            <a:r>
              <a:rPr lang="en-US" sz="2400" dirty="0">
                <a:latin typeface="Baskerville Old Face"/>
                <a:cs typeface="Baskerville Old Face"/>
              </a:rPr>
              <a:t>In 1727 a German professor, Johann Heinrich Schulze, observed that silver salts darkened when exposed to light. But the idea of making pictures using this information did not occur to him. That invention required the talents of a later generation of scientists.</a:t>
            </a:r>
          </a:p>
        </p:txBody>
      </p:sp>
      <p:pic>
        <p:nvPicPr>
          <p:cNvPr id="36866" name="Picture 1027" descr="2-sch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9200"/>
            <a:ext cx="38862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0147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76600" y="381000"/>
            <a:ext cx="5486400" cy="5943600"/>
          </a:xfrm>
        </p:spPr>
        <p:txBody>
          <a:bodyPr/>
          <a:lstStyle/>
          <a:p>
            <a:pPr eaLnBrk="1" hangingPunct="1">
              <a:defRPr/>
            </a:pPr>
            <a:r>
              <a:rPr lang="en-US" sz="2400" dirty="0">
                <a:latin typeface="Baskerville Old Face"/>
                <a:cs typeface="Baskerville Old Face"/>
              </a:rPr>
              <a:t>In 1800 a young English chemist, Thomas Wedgewood, was making "sun pictures" by placing leaves on leather that he had treated with silver salts, but he couldn't find a way to stop the darkening action of light and his leaf images faded into blackness. </a:t>
            </a:r>
            <a:br>
              <a:rPr lang="en-US" sz="2400" dirty="0">
                <a:latin typeface="Baskerville Old Face"/>
                <a:cs typeface="Baskerville Old Face"/>
              </a:rPr>
            </a:br>
            <a:r>
              <a:rPr lang="en-US" sz="2400" dirty="0">
                <a:latin typeface="Baskerville Old Face"/>
                <a:cs typeface="Baskerville Old Face"/>
              </a:rPr>
              <a:t/>
            </a:r>
            <a:br>
              <a:rPr lang="en-US" sz="2400" dirty="0">
                <a:latin typeface="Baskerville Old Face"/>
                <a:cs typeface="Baskerville Old Face"/>
              </a:rPr>
            </a:br>
            <a:r>
              <a:rPr lang="en-US" sz="2400" dirty="0">
                <a:latin typeface="Baskerville Old Face"/>
                <a:cs typeface="Baskerville Old Face"/>
              </a:rPr>
              <a:t>For the birth of photography to happen two key discoveries were still needed: a way to combine light-sensitive material with the camera </a:t>
            </a:r>
            <a:r>
              <a:rPr lang="en-US" sz="2400" dirty="0" err="1">
                <a:latin typeface="Baskerville Old Face"/>
                <a:cs typeface="Baskerville Old Face"/>
              </a:rPr>
              <a:t>obscura</a:t>
            </a:r>
            <a:r>
              <a:rPr lang="en-US" sz="2400" dirty="0">
                <a:latin typeface="Baskerville Old Face"/>
                <a:cs typeface="Baskerville Old Face"/>
              </a:rPr>
              <a:t> device and a way to make an image permanent. </a:t>
            </a:r>
          </a:p>
        </p:txBody>
      </p:sp>
      <p:sp>
        <p:nvSpPr>
          <p:cNvPr id="14339" name="Rectangle 3"/>
          <p:cNvSpPr>
            <a:spLocks noChangeArrowheads="1"/>
          </p:cNvSpPr>
          <p:nvPr/>
        </p:nvSpPr>
        <p:spPr bwMode="auto">
          <a:xfrm>
            <a:off x="0" y="105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grpSp>
        <p:nvGrpSpPr>
          <p:cNvPr id="38915" name="Group 12"/>
          <p:cNvGrpSpPr>
            <a:grpSpLocks/>
          </p:cNvGrpSpPr>
          <p:nvPr/>
        </p:nvGrpSpPr>
        <p:grpSpPr bwMode="auto">
          <a:xfrm>
            <a:off x="0" y="1058863"/>
            <a:ext cx="9144000" cy="4741862"/>
            <a:chOff x="0" y="2987"/>
            <a:chExt cx="5760" cy="2987"/>
          </a:xfrm>
        </p:grpSpPr>
        <p:sp>
          <p:nvSpPr>
            <p:cNvPr id="14343" name="Rectangle 4"/>
            <p:cNvSpPr>
              <a:spLocks noChangeArrowheads="1"/>
            </p:cNvSpPr>
            <p:nvPr/>
          </p:nvSpPr>
          <p:spPr bwMode="auto">
            <a:xfrm>
              <a:off x="0" y="2987"/>
              <a:ext cx="5760" cy="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grpSp>
          <p:nvGrpSpPr>
            <p:cNvPr id="38919" name="Group 11"/>
            <p:cNvGrpSpPr>
              <a:grpSpLocks/>
            </p:cNvGrpSpPr>
            <p:nvPr/>
          </p:nvGrpSpPr>
          <p:grpSpPr bwMode="auto">
            <a:xfrm>
              <a:off x="0" y="2987"/>
              <a:ext cx="0" cy="0"/>
              <a:chOff x="0" y="2987"/>
              <a:chExt cx="0" cy="0"/>
            </a:xfrm>
          </p:grpSpPr>
          <p:sp>
            <p:nvSpPr>
              <p:cNvPr id="14345" name="Rectangle 10"/>
              <p:cNvSpPr>
                <a:spLocks noChangeArrowheads="1"/>
              </p:cNvSpPr>
              <p:nvPr/>
            </p:nvSpPr>
            <p:spPr bwMode="auto">
              <a:xfrm>
                <a:off x="0" y="2987"/>
                <a:ext cx="0" cy="0"/>
              </a:xfrm>
              <a:prstGeom prst="rect">
                <a:avLst/>
              </a:prstGeom>
              <a:solidFill>
                <a:srgbClr val="FFFF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grpSp>
            <p:nvGrpSpPr>
              <p:cNvPr id="38921" name="Group 9"/>
              <p:cNvGrpSpPr>
                <a:grpSpLocks/>
              </p:cNvGrpSpPr>
              <p:nvPr/>
            </p:nvGrpSpPr>
            <p:grpSpPr bwMode="auto">
              <a:xfrm>
                <a:off x="0" y="2987"/>
                <a:ext cx="0" cy="0"/>
                <a:chOff x="0" y="2987"/>
                <a:chExt cx="0" cy="0"/>
              </a:xfrm>
            </p:grpSpPr>
            <p:sp>
              <p:nvSpPr>
                <p:cNvPr id="14347" name="Rectangle 5"/>
                <p:cNvSpPr>
                  <a:spLocks noChangeArrowheads="1"/>
                </p:cNvSpPr>
                <p:nvPr/>
              </p:nvSpPr>
              <p:spPr bwMode="auto">
                <a:xfrm>
                  <a:off x="0" y="2987"/>
                  <a:ext cx="0" cy="0"/>
                </a:xfrm>
                <a:prstGeom prst="rect">
                  <a:avLst/>
                </a:prstGeom>
                <a:solidFill>
                  <a:srgbClr val="FFFF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sp>
              <p:nvSpPr>
                <p:cNvPr id="14348" name="Rectangle 6"/>
                <p:cNvSpPr>
                  <a:spLocks noChangeArrowheads="1"/>
                </p:cNvSpPr>
                <p:nvPr/>
              </p:nvSpPr>
              <p:spPr bwMode="auto">
                <a:xfrm>
                  <a:off x="0" y="2987"/>
                  <a:ext cx="0" cy="0"/>
                </a:xfrm>
                <a:prstGeom prst="rect">
                  <a:avLst/>
                </a:prstGeom>
                <a:solidFill>
                  <a:srgbClr val="FFFF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grpSp>
        </p:grpSp>
      </p:grpSp>
      <p:pic>
        <p:nvPicPr>
          <p:cNvPr id="38916" name="Picture 7" descr="thomas_wedgewood_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28575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8"/>
          <p:cNvSpPr>
            <a:spLocks noChangeArrowheads="1"/>
          </p:cNvSpPr>
          <p:nvPr/>
        </p:nvSpPr>
        <p:spPr bwMode="auto">
          <a:xfrm>
            <a:off x="0" y="5800725"/>
            <a:ext cx="0" cy="0"/>
          </a:xfrm>
          <a:prstGeom prst="rect">
            <a:avLst/>
          </a:prstGeom>
          <a:solidFill>
            <a:srgbClr val="FFFF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spTree>
    <p:extLst>
      <p:ext uri="{BB962C8B-B14F-4D97-AF65-F5344CB8AC3E}">
        <p14:creationId xmlns:p14="http://schemas.microsoft.com/office/powerpoint/2010/main" val="262707784"/>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533400"/>
            <a:ext cx="8610600" cy="685800"/>
          </a:xfrm>
        </p:spPr>
        <p:txBody>
          <a:bodyPr>
            <a:noAutofit/>
          </a:bodyPr>
          <a:lstStyle/>
          <a:p>
            <a:pPr eaLnBrk="1" hangingPunct="1">
              <a:defRPr/>
            </a:pPr>
            <a:r>
              <a:rPr lang="en-US" sz="1800" dirty="0">
                <a:solidFill>
                  <a:srgbClr val="000000"/>
                </a:solidFill>
                <a:latin typeface="Baskerville Old Face"/>
                <a:cs typeface="Baskerville Old Face"/>
              </a:rPr>
              <a:t> </a:t>
            </a:r>
            <a:br>
              <a:rPr lang="en-US" sz="1800" dirty="0">
                <a:solidFill>
                  <a:srgbClr val="000000"/>
                </a:solidFill>
                <a:latin typeface="Baskerville Old Face"/>
                <a:cs typeface="Baskerville Old Face"/>
              </a:rPr>
            </a:br>
            <a:r>
              <a:rPr lang="en-US" sz="1800" b="1" i="1" dirty="0">
                <a:solidFill>
                  <a:srgbClr val="FFFFFF"/>
                </a:solidFill>
                <a:latin typeface="Baskerville Old Face"/>
                <a:cs typeface="Baskerville Old Face"/>
              </a:rPr>
              <a:t>"View from the Window at Le Gras, France"</a:t>
            </a:r>
            <a:r>
              <a:rPr lang="en-US" sz="1800" i="1" dirty="0">
                <a:solidFill>
                  <a:srgbClr val="FFFFFF"/>
                </a:solidFill>
                <a:latin typeface="Baskerville Old Face"/>
                <a:cs typeface="Baskerville Old Face"/>
              </a:rPr>
              <a:t/>
            </a:r>
            <a:br>
              <a:rPr lang="en-US" sz="1800" i="1" dirty="0">
                <a:solidFill>
                  <a:srgbClr val="FFFFFF"/>
                </a:solidFill>
                <a:latin typeface="Baskerville Old Face"/>
                <a:cs typeface="Baskerville Old Face"/>
              </a:rPr>
            </a:br>
            <a:r>
              <a:rPr lang="en-US" sz="1800" dirty="0">
                <a:latin typeface="Baskerville Old Face"/>
                <a:cs typeface="Baskerville Old Face"/>
              </a:rPr>
              <a:t>The birth of photography happened in 1826 when a French scientist, Joseph </a:t>
            </a:r>
            <a:r>
              <a:rPr lang="en-US" sz="1800" dirty="0" err="1">
                <a:latin typeface="Baskerville Old Face"/>
                <a:cs typeface="Baskerville Old Face"/>
              </a:rPr>
              <a:t>Nicephore</a:t>
            </a:r>
            <a:r>
              <a:rPr lang="en-US" sz="1800" dirty="0">
                <a:latin typeface="Baskerville Old Face"/>
                <a:cs typeface="Baskerville Old Face"/>
              </a:rPr>
              <a:t> </a:t>
            </a:r>
            <a:r>
              <a:rPr lang="en-US" sz="1800" dirty="0" err="1">
                <a:latin typeface="Baskerville Old Face"/>
                <a:cs typeface="Baskerville Old Face"/>
              </a:rPr>
              <a:t>Niepce</a:t>
            </a:r>
            <a:r>
              <a:rPr lang="en-US" sz="1800" dirty="0">
                <a:latin typeface="Baskerville Old Face"/>
                <a:cs typeface="Baskerville Old Face"/>
              </a:rPr>
              <a:t>, put a plate coated with bitumen (an asphalt used in ancient times as a cement or mortar) in a camera </a:t>
            </a:r>
            <a:r>
              <a:rPr lang="en-US" sz="1800" dirty="0" err="1">
                <a:latin typeface="Baskerville Old Face"/>
                <a:cs typeface="Baskerville Old Face"/>
              </a:rPr>
              <a:t>obscura</a:t>
            </a:r>
            <a:r>
              <a:rPr lang="en-US" sz="1800" dirty="0">
                <a:latin typeface="Baskerville Old Face"/>
                <a:cs typeface="Baskerville Old Face"/>
              </a:rPr>
              <a:t>.  He put the camera </a:t>
            </a:r>
            <a:r>
              <a:rPr lang="en-US" sz="1800" dirty="0" err="1" smtClean="0">
                <a:latin typeface="Baskerville Old Face"/>
                <a:cs typeface="Baskerville Old Face"/>
              </a:rPr>
              <a:t>obscura</a:t>
            </a:r>
            <a:r>
              <a:rPr lang="en-US" sz="1800" dirty="0" smtClean="0">
                <a:latin typeface="Baskerville Old Face"/>
                <a:cs typeface="Baskerville Old Face"/>
              </a:rPr>
              <a:t> </a:t>
            </a:r>
            <a:r>
              <a:rPr lang="en-US" sz="1800" dirty="0">
                <a:latin typeface="Baskerville Old Face"/>
                <a:cs typeface="Baskerville Old Face"/>
              </a:rPr>
              <a:t>facing his house for eight hours and </a:t>
            </a:r>
            <a:r>
              <a:rPr lang="en-US" sz="1800" dirty="0" smtClean="0">
                <a:latin typeface="Baskerville Old Face"/>
                <a:cs typeface="Baskerville Old Face"/>
              </a:rPr>
              <a:t>made </a:t>
            </a:r>
            <a:r>
              <a:rPr lang="en-US" sz="1800" dirty="0">
                <a:latin typeface="Baskerville Old Face"/>
                <a:cs typeface="Baskerville Old Face"/>
              </a:rPr>
              <a:t>a photograph. It is the earliest camera photograph that we still have today.  Here is that first photograph.</a:t>
            </a:r>
            <a:r>
              <a:rPr lang="en-US" sz="1800" b="1" dirty="0">
                <a:latin typeface="Baskerville Old Face"/>
                <a:cs typeface="Baskerville Old Face"/>
              </a:rPr>
              <a:t> </a:t>
            </a:r>
          </a:p>
        </p:txBody>
      </p:sp>
      <p:pic>
        <p:nvPicPr>
          <p:cNvPr id="40962" name="Picture 13" descr="photo_niep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21472"/>
            <a:ext cx="6172200"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99928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930540"/>
            <a:ext cx="7772400" cy="1143000"/>
          </a:xfrm>
        </p:spPr>
        <p:txBody>
          <a:bodyPr>
            <a:noAutofit/>
          </a:bodyPr>
          <a:lstStyle/>
          <a:p>
            <a:pPr eaLnBrk="1" hangingPunct="1">
              <a:defRPr/>
            </a:pPr>
            <a:r>
              <a:rPr lang="en-US" sz="2400" b="1" dirty="0">
                <a:solidFill>
                  <a:srgbClr val="FFFFFF"/>
                </a:solidFill>
                <a:latin typeface="Baskerville Old Face"/>
                <a:cs typeface="Baskerville Old Face"/>
              </a:rPr>
              <a:t/>
            </a:r>
            <a:br>
              <a:rPr lang="en-US" sz="2400" b="1" dirty="0">
                <a:solidFill>
                  <a:srgbClr val="FFFFFF"/>
                </a:solidFill>
                <a:latin typeface="Baskerville Old Face"/>
                <a:cs typeface="Baskerville Old Face"/>
              </a:rPr>
            </a:br>
            <a:r>
              <a:rPr lang="en-US" sz="2400" dirty="0" err="1">
                <a:solidFill>
                  <a:srgbClr val="FFFFFF"/>
                </a:solidFill>
                <a:latin typeface="Baskerville Old Face"/>
                <a:cs typeface="Baskerville Old Face"/>
              </a:rPr>
              <a:t>Niepce</a:t>
            </a:r>
            <a:r>
              <a:rPr lang="en-US" sz="2400" dirty="0">
                <a:solidFill>
                  <a:srgbClr val="FFFFFF"/>
                </a:solidFill>
                <a:latin typeface="Baskerville Old Face"/>
                <a:cs typeface="Baskerville Old Face"/>
              </a:rPr>
              <a:t> (left) began sharing his findings with Louis Jacques </a:t>
            </a:r>
            <a:r>
              <a:rPr lang="en-US" sz="2400" dirty="0" err="1">
                <a:solidFill>
                  <a:srgbClr val="FFFFFF"/>
                </a:solidFill>
                <a:latin typeface="Baskerville Old Face"/>
                <a:cs typeface="Baskerville Old Face"/>
              </a:rPr>
              <a:t>Mande</a:t>
            </a:r>
            <a:r>
              <a:rPr lang="en-US" sz="2400" dirty="0">
                <a:solidFill>
                  <a:srgbClr val="FFFFFF"/>
                </a:solidFill>
                <a:latin typeface="Baskerville Old Face"/>
                <a:cs typeface="Baskerville Old Face"/>
              </a:rPr>
              <a:t> Daguerre (right), an artist who owned a theatre in Paris. They became partners three years later. Daguerre's most important discovery came in 1835, two years after </a:t>
            </a:r>
            <a:r>
              <a:rPr lang="en-US" sz="2400" dirty="0" err="1">
                <a:solidFill>
                  <a:srgbClr val="FFFFFF"/>
                </a:solidFill>
                <a:latin typeface="Baskerville Old Face"/>
                <a:cs typeface="Baskerville Old Face"/>
              </a:rPr>
              <a:t>Niepce</a:t>
            </a:r>
            <a:r>
              <a:rPr lang="en-US" sz="2400" dirty="0">
                <a:solidFill>
                  <a:srgbClr val="FFFFFF"/>
                </a:solidFill>
                <a:latin typeface="Baskerville Old Face"/>
                <a:cs typeface="Baskerville Old Face"/>
              </a:rPr>
              <a:t> died. </a:t>
            </a:r>
          </a:p>
        </p:txBody>
      </p:sp>
      <p:sp>
        <p:nvSpPr>
          <p:cNvPr id="16387" name="Rectangle 3"/>
          <p:cNvSpPr>
            <a:spLocks noChangeArrowheads="1"/>
          </p:cNvSpPr>
          <p:nvPr/>
        </p:nvSpPr>
        <p:spPr bwMode="auto">
          <a:xfrm>
            <a:off x="34290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sp>
        <p:nvSpPr>
          <p:cNvPr id="16388" name="Rectangle 4"/>
          <p:cNvSpPr>
            <a:spLocks noChangeArrowheads="1"/>
          </p:cNvSpPr>
          <p:nvPr/>
        </p:nvSpPr>
        <p:spPr bwMode="auto">
          <a:xfrm>
            <a:off x="34290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43012" name="Picture 5" descr="Louis Jacques Mandé Daguer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1067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AutoShape 7" descr="niepce.gif (16197 bytes)">
            <a:hlinkClick r:id="rId4"/>
          </p:cNvPr>
          <p:cNvSpPr>
            <a:spLocks noChangeAspect="1" noChangeArrowheads="1"/>
          </p:cNvSpPr>
          <p:nvPr/>
        </p:nvSpPr>
        <p:spPr bwMode="auto">
          <a:xfrm>
            <a:off x="4000500" y="2640013"/>
            <a:ext cx="11430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3014" name="Picture 9" descr="niepce.gif (16197 byt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8600"/>
            <a:ext cx="2979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608769"/>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29576"/>
            <a:ext cx="7772400" cy="1143000"/>
          </a:xfrm>
        </p:spPr>
        <p:txBody>
          <a:bodyPr>
            <a:noAutofit/>
          </a:bodyPr>
          <a:lstStyle/>
          <a:p>
            <a:pPr eaLnBrk="1" hangingPunct="1">
              <a:defRPr/>
            </a:pPr>
            <a:r>
              <a:rPr lang="en-US" sz="2000" dirty="0">
                <a:solidFill>
                  <a:srgbClr val="FFFFFF"/>
                </a:solidFill>
                <a:latin typeface="Baskerville Old Face"/>
                <a:cs typeface="Baskerville Old Face"/>
              </a:rPr>
              <a:t>Daguerre found that the chemical compound silver iodide was much more sensitive to light than </a:t>
            </a:r>
            <a:r>
              <a:rPr lang="en-US" sz="2000" dirty="0" err="1">
                <a:solidFill>
                  <a:srgbClr val="FFFFFF"/>
                </a:solidFill>
                <a:latin typeface="Baskerville Old Face"/>
                <a:cs typeface="Baskerville Old Face"/>
              </a:rPr>
              <a:t>Niepce's</a:t>
            </a:r>
            <a:r>
              <a:rPr lang="en-US" sz="2000" dirty="0">
                <a:solidFill>
                  <a:srgbClr val="FFFFFF"/>
                </a:solidFill>
                <a:latin typeface="Baskerville Old Face"/>
                <a:cs typeface="Baskerville Old Face"/>
              </a:rPr>
              <a:t> bitumen. He put a copper plate coated</a:t>
            </a:r>
            <a:r>
              <a:rPr lang="en-US" sz="2000" b="1" dirty="0">
                <a:solidFill>
                  <a:srgbClr val="FFFFFF"/>
                </a:solidFill>
                <a:latin typeface="Baskerville Old Face"/>
                <a:cs typeface="Baskerville Old Face"/>
              </a:rPr>
              <a:t> </a:t>
            </a:r>
            <a:r>
              <a:rPr lang="en-US" sz="2000" dirty="0">
                <a:solidFill>
                  <a:srgbClr val="FFFFFF"/>
                </a:solidFill>
                <a:latin typeface="Baskerville Old Face"/>
                <a:cs typeface="Baskerville Old Face"/>
              </a:rPr>
              <a:t>with silver iodide in a camera </a:t>
            </a:r>
            <a:r>
              <a:rPr lang="en-US" sz="2000" dirty="0" err="1">
                <a:solidFill>
                  <a:srgbClr val="FFFFFF"/>
                </a:solidFill>
                <a:latin typeface="Baskerville Old Face"/>
                <a:cs typeface="Baskerville Old Face"/>
              </a:rPr>
              <a:t>obscura</a:t>
            </a:r>
            <a:r>
              <a:rPr lang="en-US" sz="2000" dirty="0">
                <a:solidFill>
                  <a:srgbClr val="FFFFFF"/>
                </a:solidFill>
                <a:latin typeface="Baskerville Old Face"/>
                <a:cs typeface="Baskerville Old Face"/>
              </a:rPr>
              <a:t>, exposed this plate to light for a short time, then to fumes of mercury and an image appeared! One problem remained, the image darkened over time. Two years later he solved this problem by washing away remaining silver iodide with a solution of warm water and table salt.</a:t>
            </a:r>
            <a:br>
              <a:rPr lang="en-US" sz="2000" dirty="0">
                <a:solidFill>
                  <a:srgbClr val="FFFFFF"/>
                </a:solidFill>
                <a:latin typeface="Baskerville Old Face"/>
                <a:cs typeface="Baskerville Old Face"/>
              </a:rPr>
            </a:br>
            <a:endParaRPr lang="en-US" sz="2000" dirty="0">
              <a:solidFill>
                <a:srgbClr val="FFFFFF"/>
              </a:solidFill>
              <a:latin typeface="Baskerville Old Face"/>
              <a:cs typeface="Baskerville Old Face"/>
            </a:endParaRPr>
          </a:p>
        </p:txBody>
      </p:sp>
      <p:pic>
        <p:nvPicPr>
          <p:cNvPr id="45058" name="Picture 4" descr="daguer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781" y="2773106"/>
            <a:ext cx="5236057" cy="377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7620000" y="4876800"/>
            <a:ext cx="152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i="1" dirty="0" smtClean="0"/>
              <a:t>Daguerre</a:t>
            </a:r>
          </a:p>
          <a:p>
            <a:pPr eaLnBrk="1" hangingPunct="1">
              <a:spcBef>
                <a:spcPct val="50000"/>
              </a:spcBef>
              <a:defRPr/>
            </a:pPr>
            <a:r>
              <a:rPr lang="en-US" i="1" dirty="0" smtClean="0"/>
              <a:t>Still life,</a:t>
            </a:r>
          </a:p>
          <a:p>
            <a:pPr eaLnBrk="1" hangingPunct="1">
              <a:spcBef>
                <a:spcPct val="50000"/>
              </a:spcBef>
              <a:defRPr/>
            </a:pPr>
            <a:r>
              <a:rPr lang="en-US" i="1" dirty="0" smtClean="0"/>
              <a:t>1837</a:t>
            </a:r>
          </a:p>
        </p:txBody>
      </p:sp>
    </p:spTree>
    <p:extLst>
      <p:ext uri="{BB962C8B-B14F-4D97-AF65-F5344CB8AC3E}">
        <p14:creationId xmlns:p14="http://schemas.microsoft.com/office/powerpoint/2010/main" val="2779824716"/>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eaLnBrk="1" hangingPunct="1">
              <a:defRPr/>
            </a:pPr>
            <a:r>
              <a:rPr lang="en-US" sz="2400" dirty="0">
                <a:latin typeface="Baskerville Old Face"/>
                <a:cs typeface="Baskerville Old Face"/>
              </a:rPr>
              <a:t>Daguerre's process, which he named the daguerreotype, was announced to the world on January 7, 1839. Half a year later the French government gave Daguerre and </a:t>
            </a:r>
            <a:r>
              <a:rPr lang="en-US" sz="2400" dirty="0" err="1">
                <a:latin typeface="Baskerville Old Face"/>
                <a:cs typeface="Baskerville Old Face"/>
              </a:rPr>
              <a:t>Niepce's</a:t>
            </a:r>
            <a:r>
              <a:rPr lang="en-US" sz="2400" dirty="0">
                <a:latin typeface="Baskerville Old Face"/>
                <a:cs typeface="Baskerville Old Face"/>
              </a:rPr>
              <a:t> son, </a:t>
            </a:r>
            <a:r>
              <a:rPr lang="en-US" sz="2400" dirty="0" err="1">
                <a:latin typeface="Baskerville Old Face"/>
                <a:cs typeface="Baskerville Old Face"/>
              </a:rPr>
              <a:t>Isidore</a:t>
            </a:r>
            <a:r>
              <a:rPr lang="en-US" sz="2400" dirty="0">
                <a:latin typeface="Baskerville Old Face"/>
                <a:cs typeface="Baskerville Old Face"/>
              </a:rPr>
              <a:t>, lifetime pensions in exchange for all rights to their invention. The daguerreotype was to become France's gift to the world. </a:t>
            </a:r>
          </a:p>
        </p:txBody>
      </p:sp>
      <p:sp>
        <p:nvSpPr>
          <p:cNvPr id="18435" name="Rectangle 4"/>
          <p:cNvSpPr>
            <a:spLocks noChangeArrowheads="1"/>
          </p:cNvSpPr>
          <p:nvPr/>
        </p:nvSpPr>
        <p:spPr bwMode="auto">
          <a:xfrm>
            <a:off x="2138363"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47107" name="Picture138" descr="daggea_Rome_c_18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85800" y="1951756"/>
            <a:ext cx="4585751" cy="477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5943600" y="2819400"/>
            <a:ext cx="2514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b="1" dirty="0" smtClean="0">
                <a:solidFill>
                  <a:srgbClr val="FFFFFF"/>
                </a:solidFill>
                <a:latin typeface="Baskerville Old Face"/>
                <a:cs typeface="Baskerville Old Face"/>
              </a:rPr>
              <a:t>Here is one of the first daguerreotypes that was taken in 1839. It is a picture of Port </a:t>
            </a:r>
            <a:r>
              <a:rPr lang="en-US" b="1" dirty="0" err="1" smtClean="0">
                <a:solidFill>
                  <a:srgbClr val="FFFFFF"/>
                </a:solidFill>
                <a:latin typeface="Baskerville Old Face"/>
                <a:cs typeface="Baskerville Old Face"/>
              </a:rPr>
              <a:t>Ripetta</a:t>
            </a:r>
            <a:r>
              <a:rPr lang="en-US" b="1" dirty="0" smtClean="0">
                <a:solidFill>
                  <a:srgbClr val="FFFFFF"/>
                </a:solidFill>
                <a:latin typeface="Baskerville Old Face"/>
                <a:cs typeface="Baskerville Old Face"/>
              </a:rPr>
              <a:t>, Rome in Italy.</a:t>
            </a:r>
            <a:r>
              <a:rPr lang="en-US" dirty="0" smtClean="0">
                <a:solidFill>
                  <a:srgbClr val="FFFFFF"/>
                </a:solidFill>
                <a:latin typeface="Baskerville Old Face"/>
                <a:cs typeface="Baskerville Old Face"/>
              </a:rPr>
              <a:t> </a:t>
            </a:r>
          </a:p>
        </p:txBody>
      </p:sp>
    </p:spTree>
    <p:extLst>
      <p:ext uri="{BB962C8B-B14F-4D97-AF65-F5344CB8AC3E}">
        <p14:creationId xmlns:p14="http://schemas.microsoft.com/office/powerpoint/2010/main" val="47966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181600" y="685800"/>
            <a:ext cx="3505200" cy="5486400"/>
          </a:xfrm>
        </p:spPr>
        <p:txBody>
          <a:bodyPr>
            <a:noAutofit/>
          </a:bodyPr>
          <a:lstStyle/>
          <a:p>
            <a:pPr eaLnBrk="1" hangingPunct="1">
              <a:defRPr/>
            </a:pPr>
            <a:r>
              <a:rPr lang="en-US" sz="2400" dirty="0">
                <a:solidFill>
                  <a:srgbClr val="000000"/>
                </a:solidFill>
                <a:latin typeface="Baskerville Old Face"/>
                <a:cs typeface="Baskerville Old Face"/>
              </a:rPr>
              <a:t/>
            </a:r>
            <a:br>
              <a:rPr lang="en-US" sz="2400" dirty="0">
                <a:solidFill>
                  <a:srgbClr val="000000"/>
                </a:solidFill>
                <a:latin typeface="Baskerville Old Face"/>
                <a:cs typeface="Baskerville Old Face"/>
              </a:rPr>
            </a:br>
            <a:r>
              <a:rPr lang="en-US" sz="2400" dirty="0">
                <a:latin typeface="Baskerville Old Face"/>
                <a:cs typeface="Baskerville Old Face"/>
              </a:rPr>
              <a:t>Three weeks after Daguerre's announcement an English amateur scientist, William Henry Fox Talbot, read about the daguerreotype and realized that this invention was a lot like his own unpublicized process that he called photogenic drawing. He quickly tried to claim priority over Daguerre and presented his process in a paper to the Royal Society in London, England.    </a:t>
            </a:r>
          </a:p>
        </p:txBody>
      </p:sp>
      <p:pic>
        <p:nvPicPr>
          <p:cNvPr id="49154" name="Picture 4" descr="457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522788"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824967"/>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3615656"/>
            <a:ext cx="8534400" cy="3124200"/>
          </a:xfrm>
        </p:spPr>
        <p:txBody>
          <a:bodyPr>
            <a:noAutofit/>
          </a:bodyPr>
          <a:lstStyle/>
          <a:p>
            <a:pPr eaLnBrk="1" hangingPunct="1">
              <a:defRPr/>
            </a:pPr>
            <a:r>
              <a:rPr lang="en-US" sz="2200" dirty="0">
                <a:latin typeface="Baskerville Old Face"/>
                <a:cs typeface="Baskerville Old Face"/>
              </a:rPr>
              <a:t/>
            </a:r>
            <a:br>
              <a:rPr lang="en-US" sz="2200" dirty="0">
                <a:latin typeface="Baskerville Old Face"/>
                <a:cs typeface="Baskerville Old Face"/>
              </a:rPr>
            </a:br>
            <a:r>
              <a:rPr lang="en-US" sz="2200" dirty="0">
                <a:latin typeface="Baskerville Old Face"/>
                <a:cs typeface="Baskerville Old Face"/>
              </a:rPr>
              <a:t>In Talbot's process he first coated a sheet of drawing paper with the chemical compound silver chloride, then he put it in a camera </a:t>
            </a:r>
            <a:r>
              <a:rPr lang="en-US" sz="2200" dirty="0" err="1">
                <a:latin typeface="Baskerville Old Face"/>
                <a:cs typeface="Baskerville Old Face"/>
              </a:rPr>
              <a:t>obscura</a:t>
            </a:r>
            <a:r>
              <a:rPr lang="en-US" sz="2200" dirty="0">
                <a:latin typeface="Baskerville Old Face"/>
                <a:cs typeface="Baskerville Old Face"/>
              </a:rPr>
              <a:t> where it produced an image with the tones reversed (a negative). He then placed the negative against another coated sheet of paper to produce a positive image. Talbot did not find a way to make the image permanent until a month after Daguerre's announcement, but his process, later improved and renamed the </a:t>
            </a:r>
            <a:r>
              <a:rPr lang="en-US" sz="2200" dirty="0" err="1" smtClean="0">
                <a:latin typeface="Baskerville Old Face"/>
                <a:cs typeface="Baskerville Old Face"/>
              </a:rPr>
              <a:t>calotype</a:t>
            </a:r>
            <a:r>
              <a:rPr lang="en-US" sz="2200" dirty="0" smtClean="0">
                <a:latin typeface="Baskerville Old Face"/>
                <a:cs typeface="Baskerville Old Face"/>
              </a:rPr>
              <a:t>, also known as the </a:t>
            </a:r>
            <a:r>
              <a:rPr lang="en-US" sz="2200" dirty="0" err="1" smtClean="0">
                <a:latin typeface="Baskerville Old Face"/>
                <a:cs typeface="Baskerville Old Face"/>
              </a:rPr>
              <a:t>talbotype</a:t>
            </a:r>
            <a:r>
              <a:rPr lang="en-US" sz="2200" dirty="0" smtClean="0">
                <a:latin typeface="Baskerville Old Face"/>
                <a:cs typeface="Baskerville Old Face"/>
              </a:rPr>
              <a:t>, is </a:t>
            </a:r>
            <a:r>
              <a:rPr lang="en-US" sz="2200" dirty="0">
                <a:latin typeface="Baskerville Old Face"/>
                <a:cs typeface="Baskerville Old Face"/>
              </a:rPr>
              <a:t>the basis for most modern film technology which relies on negatives to produce many positive prints. </a:t>
            </a:r>
          </a:p>
        </p:txBody>
      </p:sp>
      <p:sp>
        <p:nvSpPr>
          <p:cNvPr id="20483" name="Rectangle 4"/>
          <p:cNvSpPr>
            <a:spLocks noChangeArrowheads="1"/>
          </p:cNvSpPr>
          <p:nvPr/>
        </p:nvSpPr>
        <p:spPr bwMode="auto">
          <a:xfrm>
            <a:off x="294798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51203" name="Picture139" descr="2talbot"/>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93448" y="88609"/>
            <a:ext cx="5153417" cy="380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665297"/>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6591" y="796761"/>
            <a:ext cx="2667859" cy="4708981"/>
          </a:xfrm>
          <a:prstGeom prst="rect">
            <a:avLst/>
          </a:prstGeom>
        </p:spPr>
        <p:txBody>
          <a:bodyPr wrap="square">
            <a:spAutoFit/>
          </a:bodyPr>
          <a:lstStyle/>
          <a:p>
            <a:r>
              <a:rPr lang="en-US" sz="2000" dirty="0" smtClean="0">
                <a:latin typeface="Baskerville Old Face"/>
                <a:cs typeface="Baskerville Old Face"/>
              </a:rPr>
              <a:t>The word photography  comes from the Greek words </a:t>
            </a:r>
            <a:r>
              <a:rPr lang="en-US" sz="2000" i="1" dirty="0" smtClean="0">
                <a:latin typeface="Baskerville Old Face"/>
                <a:cs typeface="Baskerville Old Face"/>
              </a:rPr>
              <a:t>photos </a:t>
            </a:r>
            <a:r>
              <a:rPr lang="en-US" sz="2000" dirty="0" smtClean="0">
                <a:latin typeface="Baskerville Old Face"/>
                <a:cs typeface="Baskerville Old Face"/>
              </a:rPr>
              <a:t>and </a:t>
            </a:r>
            <a:r>
              <a:rPr lang="en-US" sz="2000" i="1" dirty="0" err="1">
                <a:latin typeface="Baskerville Old Face"/>
                <a:cs typeface="Baskerville Old Face"/>
              </a:rPr>
              <a:t>g</a:t>
            </a:r>
            <a:r>
              <a:rPr lang="en-US" sz="2000" i="1" dirty="0" err="1" smtClean="0">
                <a:latin typeface="Baskerville Old Face"/>
                <a:cs typeface="Baskerville Old Face"/>
              </a:rPr>
              <a:t>raphos</a:t>
            </a:r>
            <a:r>
              <a:rPr lang="en-US" sz="2000" dirty="0" smtClean="0">
                <a:latin typeface="Baskerville Old Face"/>
                <a:cs typeface="Baskerville Old Face"/>
              </a:rPr>
              <a:t> that mean ”light” and “drawing." The first time the word "photography" was used was in 1839 by Sir John Herschel, captured here by British photographer Julia Margaret Cameron, the year the invention of the photographic process was made public.</a:t>
            </a:r>
            <a:endParaRPr lang="en-US" sz="2000" dirty="0">
              <a:latin typeface="Baskerville Old Face"/>
              <a:cs typeface="Baskerville Old Face"/>
            </a:endParaRPr>
          </a:p>
        </p:txBody>
      </p:sp>
      <p:pic>
        <p:nvPicPr>
          <p:cNvPr id="5" name="Picture 4" descr="sir_john_herschel_with_cap_by_julia_margaret_cameron_(detail)13185235758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96" y="661101"/>
            <a:ext cx="5308729" cy="5698172"/>
          </a:xfrm>
          <a:prstGeom prst="rect">
            <a:avLst/>
          </a:prstGeom>
        </p:spPr>
      </p:pic>
    </p:spTree>
    <p:extLst>
      <p:ext uri="{BB962C8B-B14F-4D97-AF65-F5344CB8AC3E}">
        <p14:creationId xmlns:p14="http://schemas.microsoft.com/office/powerpoint/2010/main" val="2789118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854711"/>
            <a:ext cx="7772400" cy="1143000"/>
          </a:xfrm>
        </p:spPr>
        <p:txBody>
          <a:bodyPr>
            <a:noAutofit/>
          </a:bodyPr>
          <a:lstStyle/>
          <a:p>
            <a:pPr eaLnBrk="1" hangingPunct="1">
              <a:defRPr/>
            </a:pPr>
            <a:r>
              <a:rPr lang="en-US" sz="2000" dirty="0">
                <a:solidFill>
                  <a:srgbClr val="FFFFFF"/>
                </a:solidFill>
                <a:latin typeface="Baskerville Old Face"/>
                <a:cs typeface="Baskerville Old Face"/>
              </a:rPr>
              <a:t>Because of a few problems of Talbot's process, the daguerreotype was the method of photography that first took the world by storm. With improvements the daguerreotype quickly proved a great way to make portraits of people. One year after the daguerreotype was invented, daguerreotype studios throughout Europe and America were producing detailed likenesses. People gazed</a:t>
            </a:r>
            <a:r>
              <a:rPr lang="en-US" sz="2000" b="1" dirty="0">
                <a:solidFill>
                  <a:srgbClr val="FFFFFF"/>
                </a:solidFill>
                <a:latin typeface="Baskerville Old Face"/>
                <a:cs typeface="Baskerville Old Face"/>
              </a:rPr>
              <a:t> </a:t>
            </a:r>
            <a:r>
              <a:rPr lang="en-US" sz="2000" dirty="0">
                <a:solidFill>
                  <a:srgbClr val="FFFFFF"/>
                </a:solidFill>
                <a:latin typeface="Baskerville Old Face"/>
                <a:cs typeface="Baskerville Old Face"/>
              </a:rPr>
              <a:t>in amazement at their own image in these "mirrors with a memory." </a:t>
            </a:r>
          </a:p>
        </p:txBody>
      </p:sp>
      <p:sp>
        <p:nvSpPr>
          <p:cNvPr id="21507" name="Rectangle 3"/>
          <p:cNvSpPr>
            <a:spLocks noChangeArrowheads="1"/>
          </p:cNvSpPr>
          <p:nvPr/>
        </p:nvSpPr>
        <p:spPr bwMode="auto">
          <a:xfrm>
            <a:off x="1588" y="1554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53251" name="Picture 5" descr="dag1.jpg (45538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872" y="2791198"/>
            <a:ext cx="3211908" cy="376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03966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eaLnBrk="1" hangingPunct="1">
              <a:defRPr/>
            </a:pPr>
            <a:r>
              <a:rPr lang="en-US" sz="2400" b="1" dirty="0">
                <a:solidFill>
                  <a:schemeClr val="tx1"/>
                </a:solidFill>
                <a:latin typeface="Baskerville Old Face"/>
                <a:cs typeface="Baskerville Old Face"/>
              </a:rPr>
              <a:t>This is a picture of one of the first commercially made daguerreotype cameras that was made in 1839. It was designed  by Mr. Daguerre, the inventor of the daguerreotype.</a:t>
            </a:r>
            <a:r>
              <a:rPr lang="en-US" sz="2400" b="1" dirty="0">
                <a:solidFill>
                  <a:srgbClr val="FF0033"/>
                </a:solidFill>
                <a:latin typeface="Baskerville Old Face"/>
                <a:cs typeface="Baskerville Old Face"/>
              </a:rPr>
              <a:t> </a:t>
            </a:r>
          </a:p>
        </p:txBody>
      </p:sp>
      <p:sp>
        <p:nvSpPr>
          <p:cNvPr id="22531" name="Rectangle 4"/>
          <p:cNvSpPr>
            <a:spLocks noChangeArrowheads="1"/>
          </p:cNvSpPr>
          <p:nvPr/>
        </p:nvSpPr>
        <p:spPr bwMode="auto">
          <a:xfrm>
            <a:off x="2195513"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55299" name="Picture141" descr="dagguee_cam1"/>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85800" y="2030413"/>
            <a:ext cx="8029575"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30584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defRPr/>
            </a:pPr>
            <a:r>
              <a:rPr lang="en-US" sz="2400" b="1" dirty="0">
                <a:solidFill>
                  <a:schemeClr val="tx1"/>
                </a:solidFill>
                <a:latin typeface="Baskerville Old Face"/>
                <a:cs typeface="Baskerville Old Face"/>
              </a:rPr>
              <a:t>Another picture of a daguerreotype. Notice it is quite large.</a:t>
            </a:r>
            <a:r>
              <a:rPr lang="en-US" sz="2400" dirty="0">
                <a:latin typeface="Baskerville Old Face"/>
                <a:cs typeface="Baskerville Old Face"/>
              </a:rPr>
              <a:t> </a:t>
            </a:r>
          </a:p>
        </p:txBody>
      </p:sp>
      <p:sp>
        <p:nvSpPr>
          <p:cNvPr id="23555" name="Rectangle 4"/>
          <p:cNvSpPr>
            <a:spLocks noChangeArrowheads="1"/>
          </p:cNvSpPr>
          <p:nvPr/>
        </p:nvSpPr>
        <p:spPr bwMode="auto">
          <a:xfrm>
            <a:off x="3328988" y="2262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57347" name="Picture178" descr="daggea_whole_camera"/>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33600" y="1981200"/>
            <a:ext cx="490061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473487"/>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228600"/>
            <a:ext cx="7772400" cy="1143000"/>
          </a:xfrm>
        </p:spPr>
        <p:txBody>
          <a:bodyPr/>
          <a:lstStyle/>
          <a:p>
            <a:pPr eaLnBrk="1" hangingPunct="1">
              <a:defRPr/>
            </a:pPr>
            <a:r>
              <a:rPr lang="en-US" sz="2400" dirty="0">
                <a:latin typeface="Baskerville Old Face"/>
                <a:cs typeface="Baskerville Old Face"/>
              </a:rPr>
              <a:t>A daguerreotype portrait made the year the daguerreotype was invented. </a:t>
            </a:r>
          </a:p>
        </p:txBody>
      </p:sp>
      <p:pic>
        <p:nvPicPr>
          <p:cNvPr id="59394" name="Picture163" descr="daguerreotype_first_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40767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6400800" y="5410200"/>
            <a:ext cx="2514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sz="1600" b="1" dirty="0" smtClean="0">
                <a:solidFill>
                  <a:srgbClr val="FFFFFF"/>
                </a:solidFill>
                <a:latin typeface="Baskerville Old Face"/>
                <a:cs typeface="Baskerville Old Face"/>
              </a:rPr>
              <a:t>Portrait of the photographer, Robert Cornelius</a:t>
            </a:r>
            <a:r>
              <a:rPr lang="en-US" sz="1600" dirty="0" smtClean="0">
                <a:solidFill>
                  <a:srgbClr val="FFFFFF"/>
                </a:solidFill>
                <a:latin typeface="Baskerville Old Face"/>
                <a:cs typeface="Baskerville Old Face"/>
              </a:rPr>
              <a:t> </a:t>
            </a:r>
          </a:p>
        </p:txBody>
      </p:sp>
    </p:spTree>
    <p:extLst>
      <p:ext uri="{BB962C8B-B14F-4D97-AF65-F5344CB8AC3E}">
        <p14:creationId xmlns:p14="http://schemas.microsoft.com/office/powerpoint/2010/main" val="3943452629"/>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3505200" cy="6400800"/>
          </a:xfrm>
        </p:spPr>
        <p:txBody>
          <a:bodyPr>
            <a:noAutofit/>
          </a:bodyPr>
          <a:lstStyle/>
          <a:p>
            <a:pPr eaLnBrk="1" hangingPunct="1">
              <a:defRPr/>
            </a:pPr>
            <a:r>
              <a:rPr lang="en-US" sz="2200" dirty="0">
                <a:solidFill>
                  <a:srgbClr val="FFFFFF"/>
                </a:solidFill>
                <a:latin typeface="Baskerville Old Face"/>
                <a:cs typeface="Baskerville Old Face"/>
              </a:rPr>
              <a:t>Photography arrived in America because the man who invented the </a:t>
            </a:r>
            <a:r>
              <a:rPr lang="en-US" sz="2200" dirty="0" err="1">
                <a:solidFill>
                  <a:srgbClr val="FFFFFF"/>
                </a:solidFill>
                <a:latin typeface="Baskerville Old Face"/>
                <a:cs typeface="Baskerville Old Face"/>
              </a:rPr>
              <a:t>telepgraph</a:t>
            </a:r>
            <a:r>
              <a:rPr lang="en-US" sz="2200" dirty="0">
                <a:solidFill>
                  <a:srgbClr val="FFFFFF"/>
                </a:solidFill>
                <a:latin typeface="Baskerville Old Face"/>
                <a:cs typeface="Baskerville Old Face"/>
              </a:rPr>
              <a:t> system, </a:t>
            </a:r>
            <a:r>
              <a:rPr lang="en-US" sz="2200" dirty="0" err="1">
                <a:solidFill>
                  <a:srgbClr val="FFFFFF"/>
                </a:solidFill>
                <a:latin typeface="Baskerville Old Face"/>
                <a:cs typeface="Baskerville Old Face"/>
              </a:rPr>
              <a:t>Samual</a:t>
            </a:r>
            <a:r>
              <a:rPr lang="en-US" sz="2200" dirty="0">
                <a:solidFill>
                  <a:srgbClr val="FFFFFF"/>
                </a:solidFill>
                <a:latin typeface="Baskerville Old Face"/>
                <a:cs typeface="Baskerville Old Face"/>
              </a:rPr>
              <a:t> F. B. Morse, was so excited about it. He saw a demonstration of the daguerreotype in Paris and returned to America and spread the news. Daguerreotypes remained popular in America into the 1850's, long after European photographers had switched to the improved process developed from Talbot's positive/negative method. </a:t>
            </a:r>
            <a:br>
              <a:rPr lang="en-US" sz="2200" dirty="0">
                <a:solidFill>
                  <a:srgbClr val="FFFFFF"/>
                </a:solidFill>
                <a:latin typeface="Baskerville Old Face"/>
                <a:cs typeface="Baskerville Old Face"/>
              </a:rPr>
            </a:br>
            <a:endParaRPr lang="en-US" sz="2200" dirty="0">
              <a:solidFill>
                <a:srgbClr val="FFFFFF"/>
              </a:solidFill>
              <a:latin typeface="Baskerville Old Face"/>
              <a:cs typeface="Baskerville Old Face"/>
            </a:endParaRPr>
          </a:p>
        </p:txBody>
      </p:sp>
      <p:sp>
        <p:nvSpPr>
          <p:cNvPr id="25604" name="Text Box 4"/>
          <p:cNvSpPr txBox="1">
            <a:spLocks noChangeArrowheads="1"/>
          </p:cNvSpPr>
          <p:nvPr/>
        </p:nvSpPr>
        <p:spPr bwMode="auto">
          <a:xfrm>
            <a:off x="4572000" y="63246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sz="1800" b="1" dirty="0" smtClean="0">
                <a:latin typeface="Baskerville Old Face"/>
                <a:cs typeface="Baskerville Old Face"/>
              </a:rPr>
              <a:t>Daguerreotype of Samuel Morse</a:t>
            </a:r>
          </a:p>
        </p:txBody>
      </p:sp>
      <p:pic>
        <p:nvPicPr>
          <p:cNvPr id="2" name="Picture 1" descr="DaguerreotypeMor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505" y="346744"/>
            <a:ext cx="4548089" cy="5870684"/>
          </a:xfrm>
          <a:prstGeom prst="rect">
            <a:avLst/>
          </a:prstGeom>
        </p:spPr>
      </p:pic>
    </p:spTree>
    <p:extLst>
      <p:ext uri="{BB962C8B-B14F-4D97-AF65-F5344CB8AC3E}">
        <p14:creationId xmlns:p14="http://schemas.microsoft.com/office/powerpoint/2010/main" val="8487639"/>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1143000"/>
          </a:xfrm>
        </p:spPr>
        <p:txBody>
          <a:bodyPr>
            <a:normAutofit/>
          </a:bodyPr>
          <a:lstStyle/>
          <a:p>
            <a:pPr eaLnBrk="1" hangingPunct="1">
              <a:defRPr/>
            </a:pPr>
            <a:r>
              <a:rPr lang="en-US" sz="2400" dirty="0">
                <a:latin typeface="Baskerville Old Face"/>
                <a:cs typeface="Baskerville Old Face"/>
              </a:rPr>
              <a:t>Most pictures of the California Gold Rush of 1849 are daguerreotypes</a:t>
            </a:r>
            <a:r>
              <a:rPr lang="en-US" sz="2400" b="1" dirty="0">
                <a:latin typeface="Baskerville Old Face"/>
                <a:cs typeface="Baskerville Old Face"/>
              </a:rPr>
              <a:t>. </a:t>
            </a:r>
          </a:p>
        </p:txBody>
      </p:sp>
      <p:sp>
        <p:nvSpPr>
          <p:cNvPr id="26627" name="Rectangle 4"/>
          <p:cNvSpPr>
            <a:spLocks noChangeArrowheads="1"/>
          </p:cNvSpPr>
          <p:nvPr/>
        </p:nvSpPr>
        <p:spPr bwMode="auto">
          <a:xfrm>
            <a:off x="3224213"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63491" name="Picture145" descr="daguerre_silver-pick49e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4800" y="1752593"/>
            <a:ext cx="4467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p:cNvSpPr>
            <a:spLocks noChangeArrowheads="1"/>
          </p:cNvSpPr>
          <p:nvPr/>
        </p:nvSpPr>
        <p:spPr bwMode="auto">
          <a:xfrm>
            <a:off x="3448050"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63493" name="Picture146" descr="daguerre_silver-49er"/>
          <p:cNvPicPr>
            <a:picLocks noChangeAspect="1" noChangeArrowheads="1"/>
          </p:cNvPicPr>
          <p:nvPr/>
        </p:nvPicPr>
        <p:blipFill rotWithShape="1">
          <a:blip r:embed="rId5" r:link="rId6">
            <a:extLst>
              <a:ext uri="{28A0092B-C50C-407E-A947-70E740481C1C}">
                <a14:useLocalDpi xmlns:a14="http://schemas.microsoft.com/office/drawing/2010/main" val="0"/>
              </a:ext>
            </a:extLst>
          </a:blip>
          <a:srcRect r="4784" b="2378"/>
          <a:stretch/>
        </p:blipFill>
        <p:spPr bwMode="auto">
          <a:xfrm>
            <a:off x="5043790" y="1657350"/>
            <a:ext cx="3819651" cy="50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82166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3124200" cy="5867400"/>
          </a:xfrm>
        </p:spPr>
        <p:txBody>
          <a:bodyPr>
            <a:noAutofit/>
          </a:bodyPr>
          <a:lstStyle/>
          <a:p>
            <a:pPr eaLnBrk="1" hangingPunct="1">
              <a:defRPr/>
            </a:pPr>
            <a:r>
              <a:rPr lang="en-US" sz="2400" dirty="0">
                <a:latin typeface="Baskerville Old Face"/>
                <a:cs typeface="Baskerville Old Face"/>
              </a:rPr>
              <a:t>Portraits of people were the most popular type of photographs taken in the 1800's. Photographic portraits were much less expensive than painted ones, they took less time and were more accurate. People</a:t>
            </a:r>
            <a:r>
              <a:rPr lang="en-US" sz="2400" b="1" dirty="0">
                <a:latin typeface="Baskerville Old Face"/>
                <a:cs typeface="Baskerville Old Face"/>
              </a:rPr>
              <a:t> </a:t>
            </a:r>
            <a:r>
              <a:rPr lang="en-US" sz="2400" dirty="0">
                <a:latin typeface="Baskerville Old Face"/>
                <a:cs typeface="Baskerville Old Face"/>
              </a:rPr>
              <a:t>who painted people</a:t>
            </a:r>
            <a:r>
              <a:rPr lang="ja-JP" altLang="en-US" sz="2400" dirty="0">
                <a:latin typeface="Baskerville Old Face"/>
                <a:cs typeface="Baskerville Old Face"/>
              </a:rPr>
              <a:t>’</a:t>
            </a:r>
            <a:r>
              <a:rPr lang="en-US" sz="2400" dirty="0">
                <a:latin typeface="Baskerville Old Face"/>
                <a:cs typeface="Baskerville Old Face"/>
              </a:rPr>
              <a:t>s portraits quickly went out of business or became daguerreotypists themselves. </a:t>
            </a:r>
          </a:p>
        </p:txBody>
      </p:sp>
      <p:sp>
        <p:nvSpPr>
          <p:cNvPr id="27651" name="Rectangle 4"/>
          <p:cNvSpPr>
            <a:spLocks noChangeArrowheads="1"/>
          </p:cNvSpPr>
          <p:nvPr/>
        </p:nvSpPr>
        <p:spPr bwMode="auto">
          <a:xfrm>
            <a:off x="2124075" y="38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65539" name="Picture183" descr="daggea_adams_family"/>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038600" y="152400"/>
            <a:ext cx="48958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23062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685800"/>
            <a:ext cx="2514600" cy="5257800"/>
          </a:xfrm>
        </p:spPr>
        <p:txBody>
          <a:bodyPr>
            <a:noAutofit/>
          </a:bodyPr>
          <a:lstStyle/>
          <a:p>
            <a:pPr eaLnBrk="1" hangingPunct="1">
              <a:defRPr/>
            </a:pPr>
            <a:r>
              <a:rPr lang="en-US" sz="2200" dirty="0" smtClean="0">
                <a:latin typeface="Baskerville Old Face"/>
                <a:cs typeface="Baskerville Old Face"/>
              </a:rPr>
              <a:t>In </a:t>
            </a:r>
            <a:r>
              <a:rPr lang="en-US" sz="2200" dirty="0">
                <a:latin typeface="Baskerville Old Face"/>
                <a:cs typeface="Baskerville Old Face"/>
              </a:rPr>
              <a:t>1851 English photographer Frederick Scott Archer invented a wet-plate process called </a:t>
            </a:r>
            <a:r>
              <a:rPr lang="en-US" sz="2200" dirty="0" err="1">
                <a:latin typeface="Baskerville Old Face"/>
                <a:cs typeface="Baskerville Old Face"/>
              </a:rPr>
              <a:t>collodion</a:t>
            </a:r>
            <a:r>
              <a:rPr lang="en-US" sz="2200" dirty="0">
                <a:latin typeface="Baskerville Old Face"/>
                <a:cs typeface="Baskerville Old Face"/>
              </a:rPr>
              <a:t>. This was like Talbot's process but the negatives were made of smooth glass instead of paper. This produced sharper images and lasted longer than paper so it was easier to produce many paper prints from one glass negative. </a:t>
            </a:r>
          </a:p>
        </p:txBody>
      </p:sp>
      <p:sp>
        <p:nvSpPr>
          <p:cNvPr id="28675" name="Rectangle 4"/>
          <p:cNvSpPr>
            <a:spLocks noChangeArrowheads="1"/>
          </p:cNvSpPr>
          <p:nvPr/>
        </p:nvSpPr>
        <p:spPr bwMode="auto">
          <a:xfrm>
            <a:off x="2424113" y="1500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67587" name="Picture181" descr="collodian_civil_wa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48000" y="1374775"/>
            <a:ext cx="5819775"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3505200" y="304800"/>
            <a:ext cx="4953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sz="2000" b="1" dirty="0" smtClean="0">
                <a:solidFill>
                  <a:srgbClr val="FFFFFF"/>
                </a:solidFill>
                <a:latin typeface="Baskerville Old Face"/>
                <a:cs typeface="Baskerville Old Face"/>
              </a:rPr>
              <a:t>Army Post Office tent in Virginia during the Civil War. </a:t>
            </a:r>
            <a:r>
              <a:rPr lang="en-US" sz="2000" b="1" dirty="0" err="1" smtClean="0">
                <a:solidFill>
                  <a:srgbClr val="FFFFFF"/>
                </a:solidFill>
                <a:latin typeface="Baskerville Old Face"/>
                <a:cs typeface="Baskerville Old Face"/>
              </a:rPr>
              <a:t>Collodian</a:t>
            </a:r>
            <a:r>
              <a:rPr lang="en-US" sz="2000" b="1" dirty="0" smtClean="0">
                <a:solidFill>
                  <a:srgbClr val="FFFFFF"/>
                </a:solidFill>
                <a:latin typeface="Baskerville Old Face"/>
                <a:cs typeface="Baskerville Old Face"/>
              </a:rPr>
              <a:t> picture taken April 1863 by Timothy O'Sullivan. </a:t>
            </a:r>
          </a:p>
        </p:txBody>
      </p:sp>
    </p:spTree>
    <p:extLst>
      <p:ext uri="{BB962C8B-B14F-4D97-AF65-F5344CB8AC3E}">
        <p14:creationId xmlns:p14="http://schemas.microsoft.com/office/powerpoint/2010/main" val="424241830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681082"/>
            <a:ext cx="8610600" cy="1143000"/>
          </a:xfrm>
        </p:spPr>
        <p:txBody>
          <a:bodyPr>
            <a:noAutofit/>
          </a:bodyPr>
          <a:lstStyle/>
          <a:p>
            <a:pPr eaLnBrk="1" hangingPunct="1">
              <a:defRPr/>
            </a:pPr>
            <a:r>
              <a:rPr lang="en-US" sz="1800" dirty="0">
                <a:solidFill>
                  <a:srgbClr val="FFFFFF"/>
                </a:solidFill>
                <a:latin typeface="Baskerville Old Face"/>
                <a:cs typeface="Baskerville Old Face"/>
              </a:rPr>
              <a:t>A less expensive process was the </a:t>
            </a:r>
            <a:r>
              <a:rPr lang="en-US" sz="1800" i="1" dirty="0">
                <a:solidFill>
                  <a:srgbClr val="FFFFFF"/>
                </a:solidFill>
                <a:latin typeface="Baskerville Old Face"/>
                <a:cs typeface="Baskerville Old Face"/>
              </a:rPr>
              <a:t>tintype</a:t>
            </a:r>
            <a:r>
              <a:rPr lang="en-US" sz="1800" dirty="0">
                <a:solidFill>
                  <a:srgbClr val="FFFFFF"/>
                </a:solidFill>
                <a:latin typeface="Baskerville Old Face"/>
                <a:cs typeface="Baskerville Old Face"/>
              </a:rPr>
              <a:t> which used an iron plate instead of a glass plate. During the Civil War tintypes were the type of photography that was used the most. Tintype photographers often worked from the back of horse-drawn wagons photographing pioneer families and Union soldiers.</a:t>
            </a:r>
            <a:br>
              <a:rPr lang="en-US" sz="1800" dirty="0">
                <a:solidFill>
                  <a:srgbClr val="FFFFFF"/>
                </a:solidFill>
                <a:latin typeface="Baskerville Old Face"/>
                <a:cs typeface="Baskerville Old Face"/>
              </a:rPr>
            </a:br>
            <a:r>
              <a:rPr lang="en-US" sz="1800" b="1" dirty="0">
                <a:solidFill>
                  <a:srgbClr val="FFFFFF"/>
                </a:solidFill>
                <a:latin typeface="Baskerville Old Face"/>
                <a:cs typeface="Baskerville Old Face"/>
              </a:rPr>
              <a:t> </a:t>
            </a:r>
            <a:r>
              <a:rPr lang="en-US" sz="1800" dirty="0">
                <a:solidFill>
                  <a:srgbClr val="FFFFFF"/>
                </a:solidFill>
                <a:latin typeface="Baskerville Old Face"/>
                <a:cs typeface="Baskerville Old Face"/>
              </a:rPr>
              <a:t> </a:t>
            </a:r>
            <a:br>
              <a:rPr lang="en-US" sz="1800" dirty="0">
                <a:solidFill>
                  <a:srgbClr val="FFFFFF"/>
                </a:solidFill>
                <a:latin typeface="Baskerville Old Face"/>
                <a:cs typeface="Baskerville Old Face"/>
              </a:rPr>
            </a:br>
            <a:r>
              <a:rPr lang="en-US" sz="1800" b="1" dirty="0">
                <a:solidFill>
                  <a:srgbClr val="FFFFFF"/>
                </a:solidFill>
                <a:latin typeface="Baskerville Old Face"/>
                <a:cs typeface="Baskerville Old Face"/>
              </a:rPr>
              <a:t>Picture of </a:t>
            </a:r>
            <a:r>
              <a:rPr lang="en-US" sz="1800" b="1" dirty="0" smtClean="0">
                <a:solidFill>
                  <a:srgbClr val="FFFFFF"/>
                </a:solidFill>
                <a:latin typeface="Baskerville Old Face"/>
                <a:cs typeface="Baskerville Old Face"/>
              </a:rPr>
              <a:t>a </a:t>
            </a:r>
            <a:r>
              <a:rPr lang="en-US" sz="1800" b="1" dirty="0">
                <a:solidFill>
                  <a:srgbClr val="FFFFFF"/>
                </a:solidFill>
                <a:latin typeface="Baskerville Old Face"/>
                <a:cs typeface="Baskerville Old Face"/>
              </a:rPr>
              <a:t>photographer's wagon during the Civil War in 1863 in Virginia. Timothy O'Sullivan took this photograph.</a:t>
            </a:r>
            <a:r>
              <a:rPr lang="en-US" sz="1800" dirty="0">
                <a:solidFill>
                  <a:srgbClr val="FFFFFF"/>
                </a:solidFill>
                <a:latin typeface="Baskerville Old Face"/>
                <a:cs typeface="Baskerville Old Face"/>
              </a:rPr>
              <a:t/>
            </a:r>
            <a:br>
              <a:rPr lang="en-US" sz="1800" dirty="0">
                <a:solidFill>
                  <a:srgbClr val="FFFFFF"/>
                </a:solidFill>
                <a:latin typeface="Baskerville Old Face"/>
                <a:cs typeface="Baskerville Old Face"/>
              </a:rPr>
            </a:br>
            <a:r>
              <a:rPr lang="en-US" sz="1800" dirty="0">
                <a:solidFill>
                  <a:srgbClr val="FFFFFF"/>
                </a:solidFill>
                <a:latin typeface="Baskerville Old Face"/>
                <a:cs typeface="Baskerville Old Face"/>
              </a:rPr>
              <a:t> </a:t>
            </a:r>
            <a:br>
              <a:rPr lang="en-US" sz="1800" dirty="0">
                <a:solidFill>
                  <a:srgbClr val="FFFFFF"/>
                </a:solidFill>
                <a:latin typeface="Baskerville Old Face"/>
                <a:cs typeface="Baskerville Old Face"/>
              </a:rPr>
            </a:br>
            <a:endParaRPr lang="en-US" sz="1800" dirty="0">
              <a:solidFill>
                <a:srgbClr val="FFFFFF"/>
              </a:solidFill>
              <a:latin typeface="Baskerville Old Face"/>
              <a:cs typeface="Baskerville Old Face"/>
            </a:endParaRPr>
          </a:p>
        </p:txBody>
      </p:sp>
      <p:sp>
        <p:nvSpPr>
          <p:cNvPr id="29699" name="Rectangle 4"/>
          <p:cNvSpPr>
            <a:spLocks noChangeArrowheads="1"/>
          </p:cNvSpPr>
          <p:nvPr/>
        </p:nvSpPr>
        <p:spPr bwMode="auto">
          <a:xfrm>
            <a:off x="1524000" y="1023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69635" name="Picture168" descr="daggea_photographer_wago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65224" y="2014665"/>
            <a:ext cx="5860448" cy="462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127724"/>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0"/>
            <a:ext cx="7772400" cy="1143000"/>
          </a:xfrm>
        </p:spPr>
        <p:txBody>
          <a:bodyPr>
            <a:normAutofit/>
          </a:bodyPr>
          <a:lstStyle/>
          <a:p>
            <a:pPr eaLnBrk="1" hangingPunct="1">
              <a:defRPr/>
            </a:pPr>
            <a:r>
              <a:rPr lang="en-US" sz="2400" dirty="0">
                <a:latin typeface="Baskerville Old Face"/>
                <a:cs typeface="Baskerville Old Face"/>
              </a:rPr>
              <a:t>Tintype of civil war soldiers.</a:t>
            </a:r>
          </a:p>
        </p:txBody>
      </p:sp>
      <p:sp>
        <p:nvSpPr>
          <p:cNvPr id="30723" name="Rectangle 4"/>
          <p:cNvSpPr>
            <a:spLocks noChangeArrowheads="1"/>
          </p:cNvSpPr>
          <p:nvPr/>
        </p:nvSpPr>
        <p:spPr bwMode="auto">
          <a:xfrm>
            <a:off x="1971675" y="1042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71683" name="Picture170" descr="tintype_civil_war_guy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7800" y="1066800"/>
            <a:ext cx="603885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430712"/>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488"/>
            <a:ext cx="8229600" cy="1417638"/>
          </a:xfrm>
        </p:spPr>
        <p:txBody>
          <a:bodyPr>
            <a:noAutofit/>
          </a:bodyPr>
          <a:lstStyle/>
          <a:p>
            <a:r>
              <a:rPr lang="en-US" sz="2400" dirty="0">
                <a:latin typeface="Baskerville Old Face"/>
                <a:cs typeface="Baskerville Old Face"/>
              </a:rPr>
              <a:t>The Chinese were the first people that we know of to write about the </a:t>
            </a:r>
            <a:r>
              <a:rPr lang="en-US" sz="2400" dirty="0" err="1" smtClean="0">
                <a:latin typeface="Baskerville Old Face"/>
                <a:cs typeface="Baskerville Old Face"/>
              </a:rPr>
              <a:t>precusor</a:t>
            </a:r>
            <a:r>
              <a:rPr lang="en-US" sz="2400" dirty="0" smtClean="0">
                <a:latin typeface="Baskerville Old Face"/>
                <a:cs typeface="Baskerville Old Face"/>
              </a:rPr>
              <a:t> </a:t>
            </a:r>
            <a:r>
              <a:rPr lang="en-US" sz="2400" dirty="0">
                <a:latin typeface="Baskerville Old Face"/>
                <a:cs typeface="Baskerville Old Face"/>
              </a:rPr>
              <a:t>of the pinhole </a:t>
            </a:r>
            <a:r>
              <a:rPr lang="en-US" sz="2400" dirty="0" smtClean="0">
                <a:latin typeface="Baskerville Old Face"/>
                <a:cs typeface="Baskerville Old Face"/>
              </a:rPr>
              <a:t>camera, the </a:t>
            </a:r>
            <a:r>
              <a:rPr lang="en-US" sz="2400" i="1" dirty="0" smtClean="0">
                <a:latin typeface="Baskerville Old Face"/>
                <a:cs typeface="Baskerville Old Face"/>
              </a:rPr>
              <a:t>"</a:t>
            </a:r>
            <a:r>
              <a:rPr lang="en-US" sz="2400" i="1" dirty="0">
                <a:latin typeface="Baskerville Old Face"/>
                <a:cs typeface="Baskerville Old Face"/>
              </a:rPr>
              <a:t>camera </a:t>
            </a:r>
            <a:r>
              <a:rPr lang="en-US" sz="2400" i="1" dirty="0" err="1">
                <a:latin typeface="Baskerville Old Face"/>
                <a:cs typeface="Baskerville Old Face"/>
              </a:rPr>
              <a:t>obscura</a:t>
            </a:r>
            <a:r>
              <a:rPr lang="en-US" sz="2400" i="1" dirty="0">
                <a:latin typeface="Baskerville Old Face"/>
                <a:cs typeface="Baskerville Old Face"/>
              </a:rPr>
              <a:t>"</a:t>
            </a:r>
            <a:r>
              <a:rPr lang="en-US" sz="2400" dirty="0">
                <a:latin typeface="Baskerville Old Face"/>
                <a:cs typeface="Baskerville Old Face"/>
              </a:rPr>
              <a:t> (Latin words meaning "</a:t>
            </a:r>
            <a:r>
              <a:rPr lang="en-US" sz="2400" dirty="0" smtClean="0">
                <a:latin typeface="Baskerville Old Face"/>
                <a:cs typeface="Baskerville Old Face"/>
              </a:rPr>
              <a:t>darkened </a:t>
            </a:r>
            <a:r>
              <a:rPr lang="en-US" sz="2400" dirty="0">
                <a:latin typeface="Baskerville Old Face"/>
                <a:cs typeface="Baskerville Old Face"/>
              </a:rPr>
              <a:t>room"). About 2,500 years ago (5th Century B.C.) they wrote about how an image was formed upside down on a wall from a pinhole on the opposite wall. </a:t>
            </a:r>
          </a:p>
        </p:txBody>
      </p:sp>
      <p:pic>
        <p:nvPicPr>
          <p:cNvPr id="4" name="Picture 5" descr="obsc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919" y="2595433"/>
            <a:ext cx="60198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620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eaLnBrk="1" hangingPunct="1">
              <a:defRPr/>
            </a:pPr>
            <a:r>
              <a:rPr lang="en-US" sz="2000" dirty="0">
                <a:latin typeface="Baskerville Old Face"/>
                <a:cs typeface="Baskerville Old Face"/>
              </a:rPr>
              <a:t>The Civil War in America was the first war to be thoroughly recorded by photography. American photographer Mathew Brady saw the importance of documenting the conflict at its beginning and organized a team of photographers to cover different battlefronts. They took 7,000 pictures! </a:t>
            </a:r>
          </a:p>
        </p:txBody>
      </p:sp>
      <p:sp>
        <p:nvSpPr>
          <p:cNvPr id="31747" name="Text Box 3"/>
          <p:cNvSpPr txBox="1">
            <a:spLocks noChangeArrowheads="1"/>
          </p:cNvSpPr>
          <p:nvPr/>
        </p:nvSpPr>
        <p:spPr bwMode="auto">
          <a:xfrm>
            <a:off x="914400" y="5658288"/>
            <a:ext cx="75438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sz="2000" dirty="0" smtClean="0">
                <a:solidFill>
                  <a:srgbClr val="FFFFFF"/>
                </a:solidFill>
                <a:latin typeface="Baskerville Old Face"/>
                <a:cs typeface="Baskerville Old Face"/>
              </a:rPr>
              <a:t> </a:t>
            </a:r>
          </a:p>
          <a:p>
            <a:pPr algn="ctr" eaLnBrk="1" hangingPunct="1">
              <a:spcBef>
                <a:spcPct val="50000"/>
              </a:spcBef>
              <a:defRPr/>
            </a:pPr>
            <a:r>
              <a:rPr lang="en-US" sz="2000" b="1" dirty="0" smtClean="0">
                <a:solidFill>
                  <a:srgbClr val="FFFFFF"/>
                </a:solidFill>
                <a:latin typeface="Baskerville Old Face"/>
                <a:cs typeface="Baskerville Old Face"/>
              </a:rPr>
              <a:t>Photograph of George Armstrong Custer (on right) and a Confederate prisoner during the Civil War.</a:t>
            </a:r>
            <a:endParaRPr lang="en-US" sz="2000" dirty="0" smtClean="0">
              <a:solidFill>
                <a:srgbClr val="FFFFFF"/>
              </a:solidFill>
              <a:latin typeface="Baskerville Old Face"/>
              <a:cs typeface="Baskerville Old Face"/>
            </a:endParaRPr>
          </a:p>
          <a:p>
            <a:pPr eaLnBrk="1" hangingPunct="1">
              <a:spcBef>
                <a:spcPct val="50000"/>
              </a:spcBef>
              <a:defRPr/>
            </a:pPr>
            <a:r>
              <a:rPr lang="en-US" sz="2000" dirty="0" smtClean="0">
                <a:solidFill>
                  <a:srgbClr val="FFFFFF"/>
                </a:solidFill>
                <a:latin typeface="Baskerville Old Face"/>
                <a:cs typeface="Baskerville Old Face"/>
              </a:rPr>
              <a:t> </a:t>
            </a:r>
          </a:p>
          <a:p>
            <a:pPr eaLnBrk="1" hangingPunct="1">
              <a:spcBef>
                <a:spcPct val="50000"/>
              </a:spcBef>
              <a:defRPr/>
            </a:pPr>
            <a:endParaRPr lang="en-US" sz="2000" dirty="0" smtClean="0">
              <a:solidFill>
                <a:srgbClr val="FFFFFF"/>
              </a:solidFill>
              <a:latin typeface="Baskerville Old Face"/>
              <a:cs typeface="Baskerville Old Face"/>
            </a:endParaRPr>
          </a:p>
        </p:txBody>
      </p:sp>
      <p:sp>
        <p:nvSpPr>
          <p:cNvPr id="31748" name="Rectangle 5"/>
          <p:cNvSpPr>
            <a:spLocks noChangeArrowheads="1"/>
          </p:cNvSpPr>
          <p:nvPr/>
        </p:nvSpPr>
        <p:spPr bwMode="auto">
          <a:xfrm>
            <a:off x="2309813" y="153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73732" name="Picture171" descr="custer_with_prisone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57400" y="1848769"/>
            <a:ext cx="5105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50205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457200" y="378014"/>
            <a:ext cx="8229600" cy="1143000"/>
          </a:xfrm>
        </p:spPr>
        <p:txBody>
          <a:bodyPr>
            <a:noAutofit/>
          </a:bodyPr>
          <a:lstStyle/>
          <a:p>
            <a:pPr eaLnBrk="1" hangingPunct="1">
              <a:defRPr/>
            </a:pPr>
            <a:r>
              <a:rPr lang="en-US" sz="2000" dirty="0">
                <a:solidFill>
                  <a:srgbClr val="FFFFFF"/>
                </a:solidFill>
                <a:latin typeface="Baskerville Old Face"/>
                <a:cs typeface="Baskerville Old Face"/>
              </a:rPr>
              <a:t>Two of Mathew Brady's employees went on to become two of the best-known photographers of the American West, Timothy O'Sullivan and Andrew J. Russell. They produced large prints of spectacular land forms and people of the west. </a:t>
            </a:r>
            <a:r>
              <a:rPr lang="en-US" sz="2000" b="1" dirty="0">
                <a:solidFill>
                  <a:srgbClr val="FFFFFF"/>
                </a:solidFill>
                <a:latin typeface="Baskerville Old Face"/>
                <a:cs typeface="Baskerville Old Face"/>
              </a:rPr>
              <a:t>  </a:t>
            </a:r>
          </a:p>
        </p:txBody>
      </p:sp>
      <p:pic>
        <p:nvPicPr>
          <p:cNvPr id="75778" name="Picture 1028" descr="Timothy%20O'Sullivan%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6332538"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1029"/>
          <p:cNvSpPr txBox="1">
            <a:spLocks noChangeArrowheads="1"/>
          </p:cNvSpPr>
          <p:nvPr/>
        </p:nvSpPr>
        <p:spPr bwMode="auto">
          <a:xfrm>
            <a:off x="228600" y="5257800"/>
            <a:ext cx="137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sz="1400" b="1" smtClean="0">
                <a:solidFill>
                  <a:srgbClr val="FFFFFF"/>
                </a:solidFill>
                <a:latin typeface="Baskerville Old Face"/>
                <a:cs typeface="Baskerville Old Face"/>
              </a:rPr>
              <a:t>Timothy</a:t>
            </a:r>
            <a:r>
              <a:rPr lang="en-US" sz="1400" smtClean="0">
                <a:solidFill>
                  <a:srgbClr val="FFFFFF"/>
                </a:solidFill>
                <a:latin typeface="Baskerville Old Face"/>
                <a:cs typeface="Baskerville Old Face"/>
              </a:rPr>
              <a:t> </a:t>
            </a:r>
            <a:r>
              <a:rPr lang="en-US" sz="1400" b="1" smtClean="0">
                <a:solidFill>
                  <a:srgbClr val="FFFFFF"/>
                </a:solidFill>
                <a:latin typeface="Baskerville Old Face"/>
                <a:cs typeface="Baskerville Old Face"/>
              </a:rPr>
              <a:t>O</a:t>
            </a:r>
            <a:r>
              <a:rPr lang="en-US" sz="1400" smtClean="0">
                <a:solidFill>
                  <a:srgbClr val="FFFFFF"/>
                </a:solidFill>
                <a:latin typeface="Baskerville Old Face"/>
                <a:cs typeface="Baskerville Old Face"/>
              </a:rPr>
              <a:t>'</a:t>
            </a:r>
            <a:r>
              <a:rPr lang="en-US" sz="1400" b="1" smtClean="0">
                <a:solidFill>
                  <a:srgbClr val="FFFFFF"/>
                </a:solidFill>
                <a:latin typeface="Baskerville Old Face"/>
                <a:cs typeface="Baskerville Old Face"/>
              </a:rPr>
              <a:t>Sullivan</a:t>
            </a:r>
            <a:r>
              <a:rPr lang="en-US" sz="1400" smtClean="0">
                <a:solidFill>
                  <a:srgbClr val="FFFFFF"/>
                </a:solidFill>
                <a:latin typeface="Baskerville Old Face"/>
                <a:cs typeface="Baskerville Old Face"/>
              </a:rPr>
              <a:t> </a:t>
            </a:r>
          </a:p>
        </p:txBody>
      </p:sp>
    </p:spTree>
    <p:extLst>
      <p:ext uri="{BB962C8B-B14F-4D97-AF65-F5344CB8AC3E}">
        <p14:creationId xmlns:p14="http://schemas.microsoft.com/office/powerpoint/2010/main" val="2901419484"/>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1143000"/>
          </a:xfrm>
        </p:spPr>
        <p:txBody>
          <a:bodyPr>
            <a:normAutofit fontScale="90000"/>
          </a:bodyPr>
          <a:lstStyle/>
          <a:p>
            <a:pPr eaLnBrk="1" hangingPunct="1">
              <a:defRPr/>
            </a:pPr>
            <a:r>
              <a:rPr lang="en-US" sz="2400" dirty="0">
                <a:solidFill>
                  <a:srgbClr val="FFFFFF"/>
                </a:solidFill>
                <a:latin typeface="Baskerville Old Face"/>
                <a:cs typeface="Baskerville Old Face"/>
              </a:rPr>
              <a:t>Other well known photographers are William Bell</a:t>
            </a:r>
            <a:r>
              <a:rPr lang="en-US" sz="2400" dirty="0" smtClean="0">
                <a:solidFill>
                  <a:srgbClr val="FFFFFF"/>
                </a:solidFill>
                <a:latin typeface="Baskerville Old Face"/>
                <a:cs typeface="Baskerville Old Face"/>
              </a:rPr>
              <a:t>,  </a:t>
            </a:r>
            <a:r>
              <a:rPr lang="en-US" sz="2400" dirty="0">
                <a:solidFill>
                  <a:srgbClr val="FFFFFF"/>
                </a:solidFill>
                <a:latin typeface="Baskerville Old Face"/>
                <a:cs typeface="Baskerville Old Face"/>
              </a:rPr>
              <a:t>John Hillers and William Henry Jackson.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endParaRPr lang="en-US" sz="2400" dirty="0">
              <a:solidFill>
                <a:srgbClr val="FFFFFF"/>
              </a:solidFill>
              <a:latin typeface="Baskerville Old Face"/>
              <a:cs typeface="Baskerville Old Face"/>
            </a:endParaRPr>
          </a:p>
        </p:txBody>
      </p:sp>
      <p:sp>
        <p:nvSpPr>
          <p:cNvPr id="33795" name="Text Box 5"/>
          <p:cNvSpPr txBox="1">
            <a:spLocks noChangeArrowheads="1"/>
          </p:cNvSpPr>
          <p:nvPr/>
        </p:nvSpPr>
        <p:spPr bwMode="auto">
          <a:xfrm>
            <a:off x="236260" y="3733800"/>
            <a:ext cx="12115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dirty="0" smtClean="0">
                <a:solidFill>
                  <a:srgbClr val="FFFFFF"/>
                </a:solidFill>
                <a:latin typeface="Baskerville Old Face"/>
                <a:cs typeface="Baskerville Old Face"/>
              </a:rPr>
              <a:t>William Bell</a:t>
            </a:r>
          </a:p>
        </p:txBody>
      </p:sp>
      <p:pic>
        <p:nvPicPr>
          <p:cNvPr id="77827" name="Picture 7" descr="PHOTO OF JACK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1981200"/>
            <a:ext cx="24241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8"/>
          <p:cNvSpPr txBox="1">
            <a:spLocks noChangeArrowheads="1"/>
          </p:cNvSpPr>
          <p:nvPr/>
        </p:nvSpPr>
        <p:spPr bwMode="auto">
          <a:xfrm>
            <a:off x="6248400" y="5410200"/>
            <a:ext cx="259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smtClean="0">
                <a:solidFill>
                  <a:srgbClr val="FFFFFF"/>
                </a:solidFill>
                <a:latin typeface="Baskerville Old Face"/>
                <a:cs typeface="Baskerville Old Face"/>
              </a:rPr>
              <a:t>William Henry Jackson</a:t>
            </a:r>
          </a:p>
        </p:txBody>
      </p:sp>
      <p:pic>
        <p:nvPicPr>
          <p:cNvPr id="77829" name="Picture 10" descr="Chocolate Butte, Darin 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1295400"/>
            <a:ext cx="41163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70828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400800" y="609600"/>
            <a:ext cx="2057400" cy="5638800"/>
          </a:xfrm>
        </p:spPr>
        <p:txBody>
          <a:bodyPr>
            <a:noAutofit/>
          </a:bodyPr>
          <a:lstStyle/>
          <a:p>
            <a:pPr eaLnBrk="1" hangingPunct="1">
              <a:defRPr/>
            </a:pPr>
            <a:r>
              <a:rPr lang="en-US" sz="2400" dirty="0">
                <a:latin typeface="Baskerville Old Face"/>
                <a:cs typeface="Baskerville Old Face"/>
              </a:rPr>
              <a:t>Photographers hauled their large cameras, tripods and portable darkrooms all over the world. They photographed India, China</a:t>
            </a:r>
            <a:r>
              <a:rPr lang="en-US" sz="2400" b="1" dirty="0">
                <a:latin typeface="Baskerville Old Face"/>
                <a:cs typeface="Baskerville Old Face"/>
              </a:rPr>
              <a:t> </a:t>
            </a:r>
            <a:r>
              <a:rPr lang="en-US" sz="2400" dirty="0">
                <a:latin typeface="Baskerville Old Face"/>
                <a:cs typeface="Baskerville Old Face"/>
              </a:rPr>
              <a:t>and Japan. People were eager to see what these far off countries looked like.  </a:t>
            </a:r>
            <a:r>
              <a:rPr lang="en-US" sz="2400" b="1" dirty="0">
                <a:latin typeface="Baskerville Old Face"/>
                <a:cs typeface="Baskerville Old Face"/>
              </a:rPr>
              <a:t>    </a:t>
            </a:r>
          </a:p>
        </p:txBody>
      </p:sp>
      <p:pic>
        <p:nvPicPr>
          <p:cNvPr id="79874" name="Picture 4" descr="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4437063" cy="63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599549"/>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105400" y="609600"/>
            <a:ext cx="3352800" cy="6019800"/>
          </a:xfrm>
        </p:spPr>
        <p:txBody>
          <a:bodyPr>
            <a:normAutofit/>
          </a:bodyPr>
          <a:lstStyle/>
          <a:p>
            <a:pPr eaLnBrk="1" hangingPunct="1">
              <a:defRPr/>
            </a:pPr>
            <a:r>
              <a:rPr lang="en-US" sz="2200" dirty="0">
                <a:latin typeface="Baskerville Old Face"/>
                <a:cs typeface="Baskerville Old Face"/>
              </a:rPr>
              <a:t>In the 1800's industries hired photographers to photograph the great things they did like building ships, railroads, buildings and bridges.  In Utah the completion of the transcontinental railroad in 1869 was celebrated with a photograph of the two steam locomotives facing each other. This photograph was</a:t>
            </a:r>
            <a:r>
              <a:rPr lang="en-US" sz="2200" b="1" dirty="0">
                <a:latin typeface="Baskerville Old Face"/>
                <a:cs typeface="Baskerville Old Face"/>
              </a:rPr>
              <a:t> </a:t>
            </a:r>
            <a:r>
              <a:rPr lang="en-US" sz="2200" dirty="0">
                <a:latin typeface="Baskerville Old Face"/>
                <a:cs typeface="Baskerville Old Face"/>
              </a:rPr>
              <a:t>taken by Andrew J. Russell who had worked for Mathew Brady during the Civil War. </a:t>
            </a:r>
          </a:p>
        </p:txBody>
      </p:sp>
      <p:sp>
        <p:nvSpPr>
          <p:cNvPr id="35843" name="Rectangle 4"/>
          <p:cNvSpPr>
            <a:spLocks noChangeArrowheads="1"/>
          </p:cNvSpPr>
          <p:nvPr/>
        </p:nvSpPr>
        <p:spPr bwMode="auto">
          <a:xfrm>
            <a:off x="3238500" y="1828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Baskerville Old Face"/>
              <a:cs typeface="Baskerville Old Face"/>
            </a:endParaRPr>
          </a:p>
        </p:txBody>
      </p:sp>
      <p:pic>
        <p:nvPicPr>
          <p:cNvPr id="81923" name="Picture150" descr="Russell_Promontory_pic"/>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762000"/>
            <a:ext cx="476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304800" y="228600"/>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sz="1800" smtClean="0">
                <a:latin typeface="Baskerville Old Face"/>
                <a:cs typeface="Baskerville Old Face"/>
              </a:rPr>
              <a:t>Driving of the golden spike</a:t>
            </a:r>
          </a:p>
        </p:txBody>
      </p:sp>
    </p:spTree>
    <p:extLst>
      <p:ext uri="{BB962C8B-B14F-4D97-AF65-F5344CB8AC3E}">
        <p14:creationId xmlns:p14="http://schemas.microsoft.com/office/powerpoint/2010/main" val="4249965648"/>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latin typeface="Baskerville Old Face"/>
                <a:cs typeface="Baskerville Old Face"/>
              </a:rPr>
              <a:t>Birth of </a:t>
            </a:r>
            <a:r>
              <a:rPr lang="ja-JP" altLang="en-US" dirty="0">
                <a:latin typeface="Baskerville Old Face"/>
                <a:cs typeface="Baskerville Old Face"/>
              </a:rPr>
              <a:t>“</a:t>
            </a:r>
            <a:r>
              <a:rPr lang="en-US" dirty="0">
                <a:latin typeface="Baskerville Old Face"/>
                <a:cs typeface="Baskerville Old Face"/>
              </a:rPr>
              <a:t>motion</a:t>
            </a:r>
            <a:r>
              <a:rPr lang="ja-JP" altLang="en-US" dirty="0">
                <a:latin typeface="Baskerville Old Face"/>
                <a:cs typeface="Baskerville Old Face"/>
              </a:rPr>
              <a:t>”</a:t>
            </a:r>
            <a:r>
              <a:rPr lang="en-US" dirty="0">
                <a:latin typeface="Baskerville Old Face"/>
                <a:cs typeface="Baskerville Old Face"/>
              </a:rPr>
              <a:t> pictures</a:t>
            </a:r>
          </a:p>
        </p:txBody>
      </p:sp>
      <p:sp>
        <p:nvSpPr>
          <p:cNvPr id="36867" name="Text Box 3"/>
          <p:cNvSpPr txBox="1">
            <a:spLocks noChangeArrowheads="1"/>
          </p:cNvSpPr>
          <p:nvPr/>
        </p:nvSpPr>
        <p:spPr bwMode="auto">
          <a:xfrm>
            <a:off x="533400" y="1676400"/>
            <a:ext cx="3352800" cy="581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dirty="0" smtClean="0">
                <a:solidFill>
                  <a:schemeClr val="tx2"/>
                </a:solidFill>
                <a:latin typeface="Baskerville Old Face"/>
                <a:cs typeface="Baskerville Old Face"/>
              </a:rPr>
              <a:t>Leland Stanford unwittingly started a chain of events that contributed to the development of motion pictures. To settle a wager regarding the position of a trotting horse's legs, he sent for </a:t>
            </a:r>
            <a:r>
              <a:rPr lang="en-US" dirty="0" err="1" smtClean="0">
                <a:solidFill>
                  <a:schemeClr val="tx2"/>
                </a:solidFill>
                <a:latin typeface="Baskerville Old Face"/>
                <a:cs typeface="Baskerville Old Face"/>
              </a:rPr>
              <a:t>Eadweard</a:t>
            </a:r>
            <a:r>
              <a:rPr lang="en-US" dirty="0" smtClean="0">
                <a:solidFill>
                  <a:schemeClr val="tx2"/>
                </a:solidFill>
                <a:latin typeface="Baskerville Old Face"/>
                <a:cs typeface="Baskerville Old Face"/>
              </a:rPr>
              <a:t> Muybridge, a British photographer who had recently been acclaimed for his photographs of Yosemite.</a:t>
            </a:r>
          </a:p>
          <a:p>
            <a:pPr eaLnBrk="1" hangingPunct="1">
              <a:spcBef>
                <a:spcPct val="50000"/>
              </a:spcBef>
              <a:defRPr/>
            </a:pPr>
            <a:r>
              <a:rPr lang="en-US" dirty="0" smtClean="0">
                <a:solidFill>
                  <a:schemeClr val="tx2"/>
                </a:solidFill>
                <a:latin typeface="Baskerville Old Face"/>
                <a:cs typeface="Baskerville Old Face"/>
              </a:rPr>
              <a:t/>
            </a:r>
            <a:br>
              <a:rPr lang="en-US" dirty="0" smtClean="0">
                <a:solidFill>
                  <a:schemeClr val="tx2"/>
                </a:solidFill>
                <a:latin typeface="Baskerville Old Face"/>
                <a:cs typeface="Baskerville Old Face"/>
              </a:rPr>
            </a:br>
            <a:endParaRPr lang="en-US" dirty="0" smtClean="0">
              <a:solidFill>
                <a:schemeClr val="tx2"/>
              </a:solidFill>
              <a:latin typeface="Baskerville Old Face"/>
              <a:cs typeface="Baskerville Old Face"/>
            </a:endParaRPr>
          </a:p>
        </p:txBody>
      </p:sp>
      <p:pic>
        <p:nvPicPr>
          <p:cNvPr id="83971" name="Picture 5" descr="muy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33147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90155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457200" y="274637"/>
            <a:ext cx="8229600" cy="1462087"/>
          </a:xfrm>
        </p:spPr>
        <p:txBody>
          <a:bodyPr>
            <a:noAutofit/>
          </a:bodyPr>
          <a:lstStyle/>
          <a:p>
            <a:pPr eaLnBrk="1" hangingPunct="1">
              <a:defRPr/>
            </a:pPr>
            <a:r>
              <a:rPr lang="en-US" sz="1800" dirty="0">
                <a:latin typeface="Baskerville Old Face"/>
                <a:cs typeface="Baskerville Old Face"/>
              </a:rPr>
              <a:t>Although Muybridge initially considered the task impossible, he made history when he arranged 12 cameras alongside a race track. Each was fitted with a shutter working at a speed he claimed to be "less than the two-thousandth part of a second." Strings attached to electric switches were stretched across the track; the horse, rushing past, breasted the strings and broke them, one after the other; the shutters were released by an electromagnetic control, and a series of negatives made. </a:t>
            </a:r>
            <a:br>
              <a:rPr lang="en-US" sz="1800" dirty="0">
                <a:latin typeface="Baskerville Old Face"/>
                <a:cs typeface="Baskerville Old Face"/>
              </a:rPr>
            </a:br>
            <a:endParaRPr lang="en-US" sz="1800" dirty="0">
              <a:latin typeface="Baskerville Old Face"/>
              <a:cs typeface="Baskerville Old Face"/>
            </a:endParaRPr>
          </a:p>
        </p:txBody>
      </p:sp>
      <p:pic>
        <p:nvPicPr>
          <p:cNvPr id="86018" name="Picture 1028" descr="muy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36725"/>
            <a:ext cx="63436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5709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5562600"/>
            <a:ext cx="7772400" cy="1143000"/>
          </a:xfrm>
        </p:spPr>
        <p:txBody>
          <a:bodyPr>
            <a:noAutofit/>
          </a:bodyPr>
          <a:lstStyle/>
          <a:p>
            <a:pPr eaLnBrk="1" hangingPunct="1">
              <a:defRPr/>
            </a:pPr>
            <a:r>
              <a:rPr lang="en-US" sz="1700" dirty="0">
                <a:latin typeface="Baskerville Old Face"/>
                <a:cs typeface="Baskerville Old Face"/>
              </a:rPr>
              <a:t/>
            </a:r>
            <a:br>
              <a:rPr lang="en-US" sz="1700" dirty="0">
                <a:latin typeface="Baskerville Old Face"/>
                <a:cs typeface="Baskerville Old Face"/>
              </a:rPr>
            </a:br>
            <a:r>
              <a:rPr lang="en-US" sz="1700" dirty="0">
                <a:latin typeface="Baskerville Old Face"/>
                <a:cs typeface="Baskerville Old Face"/>
              </a:rPr>
              <a:t>Though the photographs were hardly more than silhouettes, they clearly showed that the feet of the horse were all off the ground at one phase of the gallop. Moreover, to the surprise of the world, the feet were bunched together under the belly. None of the horses photographed showed the "hobbyhorse attitude" - front legs stretched forward and hind legs backward -so traditional in painting. The photos were widely published in America and Europe. </a:t>
            </a:r>
            <a:br>
              <a:rPr lang="en-US" sz="1700" dirty="0">
                <a:latin typeface="Baskerville Old Face"/>
                <a:cs typeface="Baskerville Old Face"/>
              </a:rPr>
            </a:br>
            <a:r>
              <a:rPr lang="en-US" sz="1700" dirty="0">
                <a:latin typeface="Baskerville Old Face"/>
                <a:cs typeface="Baskerville Old Face"/>
              </a:rPr>
              <a:t> </a:t>
            </a:r>
            <a:br>
              <a:rPr lang="en-US" sz="1700" dirty="0">
                <a:latin typeface="Baskerville Old Face"/>
                <a:cs typeface="Baskerville Old Face"/>
              </a:rPr>
            </a:br>
            <a:endParaRPr lang="en-US" sz="1700" dirty="0">
              <a:latin typeface="Baskerville Old Face"/>
              <a:cs typeface="Baskerville Old Face"/>
            </a:endParaRPr>
          </a:p>
        </p:txBody>
      </p:sp>
      <p:pic>
        <p:nvPicPr>
          <p:cNvPr id="88066" name="Picture 4" descr="muy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63436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11509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762000" y="1066800"/>
            <a:ext cx="7772400" cy="1143000"/>
          </a:xfrm>
        </p:spPr>
        <p:txBody>
          <a:bodyPr>
            <a:noAutofit/>
          </a:bodyPr>
          <a:lstStyle/>
          <a:p>
            <a:pPr eaLnBrk="1" hangingPunct="1">
              <a:defRPr/>
            </a:pPr>
            <a:r>
              <a:rPr lang="en-US" sz="1800" dirty="0">
                <a:latin typeface="Baskerville Old Face"/>
                <a:cs typeface="Baskerville Old Face"/>
              </a:rPr>
              <a:t>The </a:t>
            </a:r>
            <a:r>
              <a:rPr lang="en-US" sz="1800" i="1" dirty="0">
                <a:latin typeface="Baskerville Old Face"/>
                <a:cs typeface="Baskerville Old Face"/>
              </a:rPr>
              <a:t>Scientific American</a:t>
            </a:r>
            <a:r>
              <a:rPr lang="en-US" sz="1800" dirty="0">
                <a:latin typeface="Baskerville Old Face"/>
                <a:cs typeface="Baskerville Old Face"/>
              </a:rPr>
              <a:t> printed eighteen drawings from Muybridge's photographs on the first page of its October 19, 1878 issue. Readers were invited to paste the pictures on strips and to view them in the popular toy known as the zoetrope, a precursor of motion pictures. It was an open drum with slits in its side, mounted horizontally on a spindle so it could be twirled. Drawings showing successive phases of action placed inside the drum and viewed through the slits were seen one after the other, so quickly that the images merged in the mind to produce the illusion of motion. </a:t>
            </a:r>
            <a:br>
              <a:rPr lang="en-US" sz="1800" dirty="0">
                <a:latin typeface="Baskerville Old Face"/>
                <a:cs typeface="Baskerville Old Face"/>
              </a:rPr>
            </a:br>
            <a:r>
              <a:rPr lang="en-US" sz="1800" dirty="0">
                <a:latin typeface="Baskerville Old Face"/>
                <a:cs typeface="Baskerville Old Face"/>
              </a:rPr>
              <a:t/>
            </a:r>
            <a:br>
              <a:rPr lang="en-US" sz="1800" dirty="0">
                <a:latin typeface="Baskerville Old Face"/>
                <a:cs typeface="Baskerville Old Face"/>
              </a:rPr>
            </a:br>
            <a:endParaRPr lang="en-US" sz="1800" dirty="0">
              <a:latin typeface="Baskerville Old Face"/>
              <a:cs typeface="Baskerville Old Face"/>
            </a:endParaRPr>
          </a:p>
        </p:txBody>
      </p:sp>
      <p:pic>
        <p:nvPicPr>
          <p:cNvPr id="2" name="Picture 1" descr="zoetr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080" y="2646378"/>
            <a:ext cx="3095278" cy="3767121"/>
          </a:xfrm>
          <a:prstGeom prst="rect">
            <a:avLst/>
          </a:prstGeom>
        </p:spPr>
      </p:pic>
    </p:spTree>
    <p:extLst>
      <p:ext uri="{BB962C8B-B14F-4D97-AF65-F5344CB8AC3E}">
        <p14:creationId xmlns:p14="http://schemas.microsoft.com/office/powerpoint/2010/main" val="1994556229"/>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846138"/>
            <a:ext cx="8229600" cy="1143000"/>
          </a:xfrm>
        </p:spPr>
        <p:txBody>
          <a:bodyPr>
            <a:noAutofit/>
          </a:bodyPr>
          <a:lstStyle/>
          <a:p>
            <a:pPr eaLnBrk="1" hangingPunct="1">
              <a:defRPr/>
            </a:pPr>
            <a:r>
              <a:rPr lang="en-US" sz="2400" dirty="0">
                <a:latin typeface="Baskerville Old Face"/>
                <a:cs typeface="Baskerville Old Face"/>
              </a:rPr>
              <a:t>In 1880, using a similar technique with a device he named the </a:t>
            </a:r>
            <a:r>
              <a:rPr lang="en-US" sz="2400" dirty="0" err="1">
                <a:latin typeface="Baskerville Old Face"/>
                <a:cs typeface="Baskerville Old Face"/>
              </a:rPr>
              <a:t>zoogyroscope</a:t>
            </a:r>
            <a:r>
              <a:rPr lang="en-US" sz="2400" dirty="0">
                <a:latin typeface="Baskerville Old Face"/>
                <a:cs typeface="Baskerville Old Face"/>
              </a:rPr>
              <a:t>, or </a:t>
            </a:r>
            <a:r>
              <a:rPr lang="en-US" sz="2400" dirty="0" err="1">
                <a:latin typeface="Baskerville Old Face"/>
                <a:cs typeface="Baskerville Old Face"/>
              </a:rPr>
              <a:t>zoopraxiscope</a:t>
            </a:r>
            <a:r>
              <a:rPr lang="en-US" sz="2400" dirty="0">
                <a:latin typeface="Baskerville Old Face"/>
                <a:cs typeface="Baskerville Old Face"/>
              </a:rPr>
              <a:t>, Muybridge projected his pictures on a screen at the California School of Fine Arts, San </a:t>
            </a:r>
            <a:r>
              <a:rPr lang="en-US" sz="2400" dirty="0" smtClean="0">
                <a:latin typeface="Baskerville Old Face"/>
                <a:cs typeface="Baskerville Old Face"/>
              </a:rPr>
              <a:t>Francisco.</a:t>
            </a:r>
            <a:br>
              <a:rPr lang="en-US" sz="2400" dirty="0" smtClean="0">
                <a:latin typeface="Baskerville Old Face"/>
                <a:cs typeface="Baskerville Old Face"/>
              </a:rPr>
            </a:br>
            <a:r>
              <a:rPr lang="en-US" sz="2400" dirty="0" smtClean="0">
                <a:latin typeface="Baskerville Old Face"/>
                <a:cs typeface="Baskerville Old Face"/>
              </a:rPr>
              <a:t>Motion </a:t>
            </a:r>
            <a:r>
              <a:rPr lang="en-US" sz="2400" dirty="0">
                <a:latin typeface="Baskerville Old Face"/>
                <a:cs typeface="Baskerville Old Face"/>
              </a:rPr>
              <a:t>pictures were born.</a:t>
            </a:r>
          </a:p>
        </p:txBody>
      </p:sp>
      <p:pic>
        <p:nvPicPr>
          <p:cNvPr id="92162" name="Picture 4" descr="zoopraxi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4545013"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7" descr="Galloping horses, Zoopraxiscope disc no 42, 1893. ">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28575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23124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risto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2689"/>
            <a:ext cx="4994275"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274638"/>
            <a:ext cx="3167577" cy="6370974"/>
          </a:xfrm>
          <a:prstGeom prst="rect">
            <a:avLst/>
          </a:prstGeom>
        </p:spPr>
        <p:txBody>
          <a:bodyPr wrap="square">
            <a:spAutoFit/>
          </a:bodyPr>
          <a:lstStyle/>
          <a:p>
            <a:r>
              <a:rPr lang="en-US" sz="2400" b="1" dirty="0" smtClean="0">
                <a:latin typeface="Baskerville Old Face"/>
                <a:cs typeface="Baskerville Old Face"/>
              </a:rPr>
              <a:t>About 2,400 years ago (4th Century B.C.) the famous philosopher Aristotle talked about a pinhole image formation in his work. He wondered why "when light shines through a rectangular peep-hole, it appears circular in the form of a cone?" He didn't find an answer to his question and the problem wasn't answered until about 2,000 years later in the 1500’s.</a:t>
            </a:r>
            <a:r>
              <a:rPr lang="en-US" sz="2400" b="1" dirty="0" smtClean="0">
                <a:solidFill>
                  <a:srgbClr val="000000"/>
                </a:solidFill>
                <a:latin typeface="Baskerville Old Face"/>
                <a:cs typeface="Baskerville Old Face"/>
              </a:rPr>
              <a:t> the 1500s</a:t>
            </a:r>
            <a:endParaRPr lang="en-US" sz="2400" dirty="0">
              <a:latin typeface="Baskerville Old Face"/>
              <a:cs typeface="Baskerville Old Face"/>
            </a:endParaRPr>
          </a:p>
        </p:txBody>
      </p:sp>
    </p:spTree>
    <p:extLst>
      <p:ext uri="{BB962C8B-B14F-4D97-AF65-F5344CB8AC3E}">
        <p14:creationId xmlns:p14="http://schemas.microsoft.com/office/powerpoint/2010/main" val="518884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62400" y="304800"/>
            <a:ext cx="5181600" cy="6324600"/>
          </a:xfrm>
        </p:spPr>
        <p:txBody>
          <a:bodyPr>
            <a:noAutofit/>
          </a:bodyPr>
          <a:lstStyle/>
          <a:p>
            <a:pPr eaLnBrk="1" hangingPunct="1">
              <a:defRPr/>
            </a:pPr>
            <a:r>
              <a:rPr lang="en-US" sz="2200" dirty="0">
                <a:solidFill>
                  <a:srgbClr val="FFFFFF"/>
                </a:solidFill>
                <a:latin typeface="Baskerville Old Face"/>
                <a:cs typeface="Baskerville Old Face"/>
              </a:rPr>
              <a:t/>
            </a:r>
            <a:br>
              <a:rPr lang="en-US" sz="2200" dirty="0">
                <a:solidFill>
                  <a:srgbClr val="FFFFFF"/>
                </a:solidFill>
                <a:latin typeface="Baskerville Old Face"/>
                <a:cs typeface="Baskerville Old Face"/>
              </a:rPr>
            </a:br>
            <a:r>
              <a:rPr lang="en-US" sz="2200" b="1" dirty="0">
                <a:solidFill>
                  <a:srgbClr val="FFFFFF"/>
                </a:solidFill>
                <a:latin typeface="Baskerville Old Face"/>
                <a:cs typeface="Baskerville Old Face"/>
              </a:rPr>
              <a:t>Kodak Cameras</a:t>
            </a:r>
            <a:r>
              <a:rPr lang="en-US" sz="2200" dirty="0">
                <a:solidFill>
                  <a:srgbClr val="FFFFFF"/>
                </a:solidFill>
                <a:latin typeface="Baskerville Old Face"/>
                <a:cs typeface="Baskerville Old Face"/>
              </a:rPr>
              <a:t/>
            </a:r>
            <a:br>
              <a:rPr lang="en-US" sz="2200" dirty="0">
                <a:solidFill>
                  <a:srgbClr val="FFFFFF"/>
                </a:solidFill>
                <a:latin typeface="Baskerville Old Face"/>
                <a:cs typeface="Baskerville Old Face"/>
              </a:rPr>
            </a:br>
            <a:r>
              <a:rPr lang="en-US" sz="2200" dirty="0">
                <a:solidFill>
                  <a:srgbClr val="FFFFFF"/>
                </a:solidFill>
                <a:latin typeface="Baskerville Old Face"/>
                <a:cs typeface="Baskerville Old Face"/>
              </a:rPr>
              <a:t>George Eastman, was only 24 years old when he set up his Eastman Dry Plate Company in New York in 1880 and the first</a:t>
            </a:r>
            <a:r>
              <a:rPr lang="en-US" sz="2200" b="1" dirty="0">
                <a:solidFill>
                  <a:srgbClr val="FFFFFF"/>
                </a:solidFill>
                <a:latin typeface="Baskerville Old Face"/>
                <a:cs typeface="Baskerville Old Face"/>
              </a:rPr>
              <a:t> </a:t>
            </a:r>
            <a:r>
              <a:rPr lang="en-US" sz="2200" dirty="0">
                <a:solidFill>
                  <a:srgbClr val="FFFFFF"/>
                </a:solidFill>
                <a:latin typeface="Baskerville Old Face"/>
                <a:cs typeface="Baskerville Old Face"/>
              </a:rPr>
              <a:t>half-tone photograph appeared in a daily newspaper. In 1888 he introduced the first Kodak camera that cost $25.00 (a great deal of money then). It had a 20 foot roll of paper, (enough for 100 pictures) already put in it</a:t>
            </a:r>
            <a:r>
              <a:rPr lang="en-US" sz="2200" b="1" dirty="0">
                <a:solidFill>
                  <a:srgbClr val="FFFFFF"/>
                </a:solidFill>
                <a:latin typeface="Baskerville Old Face"/>
                <a:cs typeface="Baskerville Old Face"/>
              </a:rPr>
              <a:t>. </a:t>
            </a:r>
            <a:r>
              <a:rPr lang="en-US" sz="2200" dirty="0">
                <a:solidFill>
                  <a:srgbClr val="FFFFFF"/>
                </a:solidFill>
                <a:latin typeface="Baskerville Old Face"/>
                <a:cs typeface="Baskerville Old Face"/>
              </a:rPr>
              <a:t>To get the film developed you had to return the camera to the Eastman Dry Plate Company in Rochester, New York. For $10.00 they would develop the photographs, put more film in your camera and mail everything back to you. One year later an improved</a:t>
            </a:r>
            <a:r>
              <a:rPr lang="en-US" sz="2200" b="1" dirty="0">
                <a:solidFill>
                  <a:srgbClr val="FFFFFF"/>
                </a:solidFill>
                <a:latin typeface="Baskerville Old Face"/>
                <a:cs typeface="Baskerville Old Face"/>
              </a:rPr>
              <a:t> </a:t>
            </a:r>
            <a:r>
              <a:rPr lang="en-US" sz="2200" dirty="0">
                <a:solidFill>
                  <a:srgbClr val="FFFFFF"/>
                </a:solidFill>
                <a:latin typeface="Baskerville Old Face"/>
                <a:cs typeface="Baskerville Old Face"/>
              </a:rPr>
              <a:t>Kodak camera with a roll of film instead of a 20 foot roll of paper appeared.</a:t>
            </a:r>
            <a:br>
              <a:rPr lang="en-US" sz="2200" dirty="0">
                <a:solidFill>
                  <a:srgbClr val="FFFFFF"/>
                </a:solidFill>
                <a:latin typeface="Baskerville Old Face"/>
                <a:cs typeface="Baskerville Old Face"/>
              </a:rPr>
            </a:br>
            <a:endParaRPr lang="en-US" sz="2200" dirty="0">
              <a:solidFill>
                <a:srgbClr val="FFFFFF"/>
              </a:solidFill>
              <a:latin typeface="Baskerville Old Face"/>
              <a:cs typeface="Baskerville Old Face"/>
            </a:endParaRPr>
          </a:p>
        </p:txBody>
      </p:sp>
      <p:pic>
        <p:nvPicPr>
          <p:cNvPr id="94210" name="Picture 4" descr="George Eastm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3486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022578"/>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51857"/>
            <a:ext cx="8229600" cy="1143000"/>
          </a:xfrm>
        </p:spPr>
        <p:txBody>
          <a:bodyPr>
            <a:noAutofit/>
          </a:bodyPr>
          <a:lstStyle/>
          <a:p>
            <a:pPr eaLnBrk="1" hangingPunct="1">
              <a:defRPr/>
            </a:pPr>
            <a:r>
              <a:rPr lang="en-US" sz="2400" dirty="0">
                <a:latin typeface="Baskerville Old Face"/>
                <a:cs typeface="Baskerville Old Face"/>
              </a:rPr>
              <a:t>Mr. Eastman wanted everybody to be able to take photographs. He worked hard to develop a camera that everybody could afford to buy. He did it in 1900. It was the Kodak Brownie box roll-film camera. It cost $1.00. Now everyone could take photographs, not just  professional photographers.</a:t>
            </a:r>
          </a:p>
        </p:txBody>
      </p:sp>
      <p:sp>
        <p:nvSpPr>
          <p:cNvPr id="43011" name="Rectangle 4"/>
          <p:cNvSpPr>
            <a:spLocks noChangeArrowheads="1"/>
          </p:cNvSpPr>
          <p:nvPr/>
        </p:nvSpPr>
        <p:spPr bwMode="auto">
          <a:xfrm>
            <a:off x="3124200" y="214312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000">
              <a:latin typeface="Baskerville Old Face"/>
              <a:cs typeface="Baskerville Old Face"/>
            </a:endParaRPr>
          </a:p>
        </p:txBody>
      </p:sp>
      <p:pic>
        <p:nvPicPr>
          <p:cNvPr id="96259" name="Picture151" descr="orig_brownie"/>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2819400"/>
            <a:ext cx="40386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177" descr="Brownie_ad_1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209800"/>
            <a:ext cx="33956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481194"/>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defRPr/>
            </a:pPr>
            <a:r>
              <a:rPr lang="en-US" sz="2400" b="1" dirty="0">
                <a:solidFill>
                  <a:schemeClr val="tx1"/>
                </a:solidFill>
                <a:latin typeface="Baskerville Old Face"/>
                <a:cs typeface="Baskerville Old Face"/>
              </a:rPr>
              <a:t>Photograph taken with a Brownie camera. Notice how the photograph is round, just like the opening in the camera.</a:t>
            </a:r>
            <a:r>
              <a:rPr lang="en-US" sz="2400" dirty="0">
                <a:latin typeface="Baskerville Old Face"/>
                <a:cs typeface="Baskerville Old Face"/>
              </a:rPr>
              <a:t> </a:t>
            </a:r>
          </a:p>
        </p:txBody>
      </p:sp>
      <p:sp>
        <p:nvSpPr>
          <p:cNvPr id="44035" name="Rectangle 4"/>
          <p:cNvSpPr>
            <a:spLocks noChangeArrowheads="1"/>
          </p:cNvSpPr>
          <p:nvPr/>
        </p:nvSpPr>
        <p:spPr bwMode="auto">
          <a:xfrm>
            <a:off x="3157538" y="171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98307" name="Picture182" descr="No2KodakCouple"/>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95600" y="1905000"/>
            <a:ext cx="3835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79768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0"/>
            <a:ext cx="7772400" cy="1143000"/>
          </a:xfrm>
        </p:spPr>
        <p:txBody>
          <a:bodyPr>
            <a:noAutofit/>
          </a:bodyPr>
          <a:lstStyle/>
          <a:p>
            <a:pPr eaLnBrk="1" hangingPunct="1">
              <a:defRPr/>
            </a:pPr>
            <a:r>
              <a:rPr lang="en-US" sz="2000" b="1" dirty="0">
                <a:solidFill>
                  <a:srgbClr val="FFFFFF"/>
                </a:solidFill>
                <a:latin typeface="Baskerville Old Face"/>
                <a:cs typeface="Baskerville Old Face"/>
              </a:rPr>
              <a:t>Color Photographs </a:t>
            </a:r>
            <a:r>
              <a:rPr lang="en-US" sz="2000" dirty="0">
                <a:solidFill>
                  <a:srgbClr val="FFFFFF"/>
                </a:solidFill>
                <a:latin typeface="Baskerville Old Face"/>
                <a:cs typeface="Baskerville Old Face"/>
              </a:rPr>
              <a:t/>
            </a:r>
            <a:br>
              <a:rPr lang="en-US" sz="2000" dirty="0">
                <a:solidFill>
                  <a:srgbClr val="FFFFFF"/>
                </a:solidFill>
                <a:latin typeface="Baskerville Old Face"/>
                <a:cs typeface="Baskerville Old Face"/>
              </a:rPr>
            </a:br>
            <a:r>
              <a:rPr lang="en-US" sz="2000" dirty="0">
                <a:solidFill>
                  <a:srgbClr val="FFFFFF"/>
                </a:solidFill>
                <a:latin typeface="Baskerville Old Face"/>
                <a:cs typeface="Baskerville Old Face"/>
              </a:rPr>
              <a:t>People had tried to make color photographs since 1860. It wasn't until 1906 that a film sensitive to all colors called "panchromatic film" was produced. You had to take three separate negatives and then use a special viewer so you could see all three slides </a:t>
            </a:r>
            <a:r>
              <a:rPr lang="en-US" sz="2000" dirty="0" smtClean="0">
                <a:solidFill>
                  <a:srgbClr val="FFFFFF"/>
                </a:solidFill>
                <a:latin typeface="Baskerville Old Face"/>
                <a:cs typeface="Baskerville Old Face"/>
              </a:rPr>
              <a:t>layered </a:t>
            </a:r>
            <a:r>
              <a:rPr lang="en-US" sz="2000" dirty="0">
                <a:solidFill>
                  <a:srgbClr val="FFFFFF"/>
                </a:solidFill>
                <a:latin typeface="Baskerville Old Face"/>
                <a:cs typeface="Baskerville Old Face"/>
              </a:rPr>
              <a:t>on top of each other. </a:t>
            </a:r>
            <a:br>
              <a:rPr lang="en-US" sz="2000" dirty="0">
                <a:solidFill>
                  <a:srgbClr val="FFFFFF"/>
                </a:solidFill>
                <a:latin typeface="Baskerville Old Face"/>
                <a:cs typeface="Baskerville Old Face"/>
              </a:rPr>
            </a:br>
            <a:r>
              <a:rPr lang="en-US" sz="2000" dirty="0">
                <a:solidFill>
                  <a:srgbClr val="FFFFFF"/>
                </a:solidFill>
                <a:latin typeface="Baskerville Old Face"/>
                <a:cs typeface="Baskerville Old Face"/>
              </a:rPr>
              <a:t>The first color plates were invented in 1907 by </a:t>
            </a:r>
            <a:r>
              <a:rPr lang="en-US" sz="2000" dirty="0" err="1">
                <a:solidFill>
                  <a:srgbClr val="FFFFFF"/>
                </a:solidFill>
                <a:latin typeface="Baskerville Old Face"/>
                <a:cs typeface="Baskerville Old Face"/>
              </a:rPr>
              <a:t>Auguste</a:t>
            </a:r>
            <a:r>
              <a:rPr lang="en-US" sz="2000" dirty="0">
                <a:solidFill>
                  <a:srgbClr val="FFFFFF"/>
                </a:solidFill>
                <a:latin typeface="Baskerville Old Face"/>
                <a:cs typeface="Baskerville Old Face"/>
              </a:rPr>
              <a:t> and Louis </a:t>
            </a:r>
            <a:r>
              <a:rPr lang="en-US" sz="2000" dirty="0" err="1">
                <a:solidFill>
                  <a:srgbClr val="FFFFFF"/>
                </a:solidFill>
                <a:latin typeface="Baskerville Old Face"/>
                <a:cs typeface="Baskerville Old Face"/>
              </a:rPr>
              <a:t>Lumiere</a:t>
            </a:r>
            <a:r>
              <a:rPr lang="en-US" sz="2000" dirty="0">
                <a:solidFill>
                  <a:srgbClr val="FFFFFF"/>
                </a:solidFill>
                <a:latin typeface="Baskerville Old Face"/>
                <a:cs typeface="Baskerville Old Face"/>
              </a:rPr>
              <a:t>. They named it </a:t>
            </a:r>
            <a:r>
              <a:rPr lang="en-US" sz="2000" dirty="0" err="1">
                <a:solidFill>
                  <a:srgbClr val="FFFFFF"/>
                </a:solidFill>
                <a:latin typeface="Baskerville Old Face"/>
                <a:cs typeface="Baskerville Old Face"/>
              </a:rPr>
              <a:t>Autochrome</a:t>
            </a:r>
            <a:r>
              <a:rPr lang="en-US" sz="2000" dirty="0">
                <a:solidFill>
                  <a:srgbClr val="FFFFFF"/>
                </a:solidFill>
                <a:latin typeface="Baskerville Old Face"/>
                <a:cs typeface="Baskerville Old Face"/>
              </a:rPr>
              <a:t>. The colors appeared in delicate pastel. </a:t>
            </a:r>
          </a:p>
        </p:txBody>
      </p:sp>
      <p:sp>
        <p:nvSpPr>
          <p:cNvPr id="45059" name="Rectangle 4"/>
          <p:cNvSpPr>
            <a:spLocks noChangeArrowheads="1"/>
          </p:cNvSpPr>
          <p:nvPr/>
        </p:nvSpPr>
        <p:spPr bwMode="auto">
          <a:xfrm>
            <a:off x="2605088"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100355" name="Picture152" descr="autochrome1a"/>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81200" y="2514600"/>
            <a:ext cx="53054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87290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1295400"/>
            <a:ext cx="7772400" cy="1143000"/>
          </a:xfrm>
        </p:spPr>
        <p:txBody>
          <a:bodyPr>
            <a:normAutofit fontScale="90000"/>
          </a:bodyPr>
          <a:lstStyle/>
          <a:p>
            <a:pPr eaLnBrk="1" hangingPunct="1">
              <a:defRPr/>
            </a:pPr>
            <a:r>
              <a:rPr lang="en-US" sz="2000">
                <a:solidFill>
                  <a:srgbClr val="000000"/>
                </a:solidFill>
                <a:latin typeface="Arial" charset="0"/>
                <a:cs typeface="Arial" charset="0"/>
              </a:rPr>
              <a:t>The cameras that we have now use film with "sprockets" (holes along both sides of film). This film was developed in 1914 by Oscar Barnack. </a:t>
            </a:r>
            <a:r>
              <a:rPr lang="en-US" sz="2000">
                <a:solidFill>
                  <a:srgbClr val="000000"/>
                </a:solidFill>
                <a:latin typeface="Arial Unicode MS" charset="0"/>
                <a:cs typeface="Arial Unicode MS" charset="0"/>
              </a:rPr>
              <a:t/>
            </a:r>
            <a:br>
              <a:rPr lang="en-US" sz="2000">
                <a:solidFill>
                  <a:srgbClr val="000000"/>
                </a:solidFill>
                <a:latin typeface="Arial Unicode MS" charset="0"/>
                <a:cs typeface="Arial Unicode MS" charset="0"/>
              </a:rPr>
            </a:br>
            <a:r>
              <a:rPr lang="en-US" sz="1800">
                <a:solidFill>
                  <a:srgbClr val="000000"/>
                </a:solidFill>
                <a:latin typeface="Arial Unicode MS" charset="0"/>
                <a:cs typeface="Arial Unicode MS" charset="0"/>
              </a:rPr>
              <a:t/>
            </a:r>
            <a:br>
              <a:rPr lang="en-US" sz="1800">
                <a:solidFill>
                  <a:srgbClr val="000000"/>
                </a:solidFill>
                <a:latin typeface="Arial Unicode MS" charset="0"/>
                <a:cs typeface="Arial Unicode MS" charset="0"/>
              </a:rPr>
            </a:br>
            <a:r>
              <a:rPr lang="en-US" sz="1800">
                <a:solidFill>
                  <a:srgbClr val="000000"/>
                </a:solidFill>
                <a:latin typeface="Arial Unicode MS" charset="0"/>
                <a:cs typeface="Arial Unicode MS" charset="0"/>
              </a:rPr>
              <a:t/>
            </a:r>
            <a:br>
              <a:rPr lang="en-US" sz="1800">
                <a:solidFill>
                  <a:srgbClr val="000000"/>
                </a:solidFill>
                <a:latin typeface="Arial Unicode MS" charset="0"/>
                <a:cs typeface="Arial Unicode MS" charset="0"/>
              </a:rPr>
            </a:br>
            <a:r>
              <a:rPr lang="en-US" sz="1800">
                <a:solidFill>
                  <a:srgbClr val="000000"/>
                </a:solidFill>
                <a:latin typeface="Arial Unicode MS" charset="0"/>
                <a:cs typeface="Arial Unicode MS" charset="0"/>
              </a:rPr>
              <a:t/>
            </a:r>
            <a:br>
              <a:rPr lang="en-US" sz="1800">
                <a:solidFill>
                  <a:srgbClr val="000000"/>
                </a:solidFill>
                <a:latin typeface="Arial Unicode MS" charset="0"/>
                <a:cs typeface="Arial Unicode MS" charset="0"/>
              </a:rPr>
            </a:br>
            <a:r>
              <a:rPr lang="en-US" sz="1800">
                <a:solidFill>
                  <a:srgbClr val="000000"/>
                </a:solidFill>
                <a:latin typeface="Arial Unicode MS" charset="0"/>
                <a:cs typeface="Arial Unicode MS" charset="0"/>
              </a:rPr>
              <a:t/>
            </a:r>
            <a:br>
              <a:rPr lang="en-US" sz="1800">
                <a:solidFill>
                  <a:srgbClr val="000000"/>
                </a:solidFill>
                <a:latin typeface="Arial Unicode MS" charset="0"/>
                <a:cs typeface="Arial Unicode MS" charset="0"/>
              </a:rPr>
            </a:br>
            <a:r>
              <a:rPr lang="en-US" sz="1800">
                <a:solidFill>
                  <a:srgbClr val="000000"/>
                </a:solidFill>
                <a:latin typeface="Arial Unicode MS" charset="0"/>
                <a:cs typeface="Arial Unicode MS" charset="0"/>
              </a:rPr>
              <a:t> </a:t>
            </a:r>
            <a:br>
              <a:rPr lang="en-US" sz="1800">
                <a:solidFill>
                  <a:srgbClr val="000000"/>
                </a:solidFill>
                <a:latin typeface="Arial Unicode MS" charset="0"/>
                <a:cs typeface="Arial Unicode MS" charset="0"/>
              </a:rPr>
            </a:br>
            <a:r>
              <a:rPr lang="en-US" sz="1800">
                <a:solidFill>
                  <a:srgbClr val="000000"/>
                </a:solidFill>
                <a:latin typeface="Arial Unicode MS" charset="0"/>
                <a:cs typeface="Arial Unicode MS" charset="0"/>
              </a:rPr>
              <a:t/>
            </a:r>
            <a:br>
              <a:rPr lang="en-US" sz="1800">
                <a:solidFill>
                  <a:srgbClr val="000000"/>
                </a:solidFill>
                <a:latin typeface="Arial Unicode MS" charset="0"/>
                <a:cs typeface="Arial Unicode MS" charset="0"/>
              </a:rPr>
            </a:br>
            <a:r>
              <a:rPr lang="en-US" sz="1800">
                <a:solidFill>
                  <a:srgbClr val="000000"/>
                </a:solidFill>
                <a:latin typeface="Arial Unicode MS" charset="0"/>
                <a:cs typeface="Arial Unicode MS" charset="0"/>
              </a:rPr>
              <a:t/>
            </a:r>
            <a:br>
              <a:rPr lang="en-US" sz="1800">
                <a:solidFill>
                  <a:srgbClr val="000000"/>
                </a:solidFill>
                <a:latin typeface="Arial Unicode MS" charset="0"/>
                <a:cs typeface="Arial Unicode MS" charset="0"/>
              </a:rPr>
            </a:br>
            <a:endParaRPr lang="en-US" sz="1800">
              <a:solidFill>
                <a:srgbClr val="000000"/>
              </a:solidFill>
              <a:latin typeface="Arial Unicode MS" charset="0"/>
              <a:cs typeface="Arial Unicode MS" charset="0"/>
            </a:endParaRPr>
          </a:p>
        </p:txBody>
      </p:sp>
      <p:grpSp>
        <p:nvGrpSpPr>
          <p:cNvPr id="102402" name="Group 7"/>
          <p:cNvGrpSpPr>
            <a:grpSpLocks/>
          </p:cNvGrpSpPr>
          <p:nvPr/>
        </p:nvGrpSpPr>
        <p:grpSpPr bwMode="auto">
          <a:xfrm>
            <a:off x="2335213" y="2532063"/>
            <a:ext cx="4473575" cy="1768475"/>
            <a:chOff x="0" y="0"/>
            <a:chExt cx="2818" cy="1114"/>
          </a:xfrm>
        </p:grpSpPr>
        <p:sp>
          <p:nvSpPr>
            <p:cNvPr id="46086" name="Rectangle 4"/>
            <p:cNvSpPr>
              <a:spLocks noChangeArrowheads="1"/>
            </p:cNvSpPr>
            <p:nvPr/>
          </p:nvSpPr>
          <p:spPr bwMode="auto">
            <a:xfrm>
              <a:off x="0" y="0"/>
              <a:ext cx="281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sp>
          <p:nvSpPr>
            <p:cNvPr id="46087" name="Rectangle 5"/>
            <p:cNvSpPr>
              <a:spLocks noChangeArrowheads="1"/>
            </p:cNvSpPr>
            <p:nvPr/>
          </p:nvSpPr>
          <p:spPr bwMode="auto">
            <a:xfrm>
              <a:off x="0" y="0"/>
              <a:ext cx="2818" cy="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000">
                  <a:latin typeface="Arial" charset="0"/>
                  <a:cs typeface="Times New Roman" charset="0"/>
                </a:rPr>
                <a:t>  </a:t>
              </a:r>
              <a:r>
                <a:rPr lang="en-US" sz="11000">
                  <a:cs typeface="Times New Roman" charset="0"/>
                </a:rPr>
                <a:t> </a:t>
              </a:r>
              <a:r>
                <a:rPr lang="en-US" sz="1000">
                  <a:cs typeface="Times New Roman" charset="0"/>
                </a:rPr>
                <a:t>                                                                </a:t>
              </a:r>
              <a:r>
                <a:rPr lang="en-US" sz="1100">
                  <a:cs typeface="Times New Roman" charset="0"/>
                </a:rPr>
                <a:t> </a:t>
              </a:r>
              <a:endParaRPr lang="en-US" sz="1000">
                <a:latin typeface="Arial" charset="0"/>
                <a:cs typeface="Times New Roman" charset="0"/>
              </a:endParaRPr>
            </a:p>
          </p:txBody>
        </p:sp>
      </p:grpSp>
      <p:pic>
        <p:nvPicPr>
          <p:cNvPr id="102403" name="Picture 6" descr="Oscar Barn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1312863"/>
            <a:ext cx="3938587"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8"/>
          <p:cNvSpPr txBox="1">
            <a:spLocks noChangeArrowheads="1"/>
          </p:cNvSpPr>
          <p:nvPr/>
        </p:nvSpPr>
        <p:spPr bwMode="auto">
          <a:xfrm>
            <a:off x="1752600" y="4495800"/>
            <a:ext cx="6248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defRPr/>
            </a:pPr>
            <a:r>
              <a:rPr lang="en-US" dirty="0" smtClean="0">
                <a:latin typeface="Baskerville Old Face"/>
                <a:cs typeface="Baskerville Old Face"/>
              </a:rPr>
              <a:t>Oscar </a:t>
            </a:r>
            <a:r>
              <a:rPr lang="en-US" dirty="0" err="1" smtClean="0">
                <a:latin typeface="Baskerville Old Face"/>
                <a:cs typeface="Baskerville Old Face"/>
              </a:rPr>
              <a:t>Barnack</a:t>
            </a:r>
            <a:r>
              <a:rPr lang="en-US" dirty="0" smtClean="0">
                <a:latin typeface="Baskerville Old Face"/>
                <a:cs typeface="Baskerville Old Face"/>
              </a:rPr>
              <a:t>, the inventor of the world-renowned </a:t>
            </a:r>
            <a:r>
              <a:rPr lang="en-US" dirty="0" err="1" smtClean="0">
                <a:latin typeface="Baskerville Old Face"/>
                <a:cs typeface="Baskerville Old Face"/>
              </a:rPr>
              <a:t>Leicca</a:t>
            </a:r>
            <a:r>
              <a:rPr lang="en-US" dirty="0" smtClean="0">
                <a:latin typeface="Baskerville Old Face"/>
                <a:cs typeface="Baskerville Old Face"/>
              </a:rPr>
              <a:t> camera was the first to utilize the new 35mm format with the production of the Ur-Leica in 1924. </a:t>
            </a:r>
          </a:p>
          <a:p>
            <a:pPr eaLnBrk="1" hangingPunct="1">
              <a:spcBef>
                <a:spcPct val="50000"/>
              </a:spcBef>
              <a:defRPr/>
            </a:pPr>
            <a:endParaRPr lang="en-US" dirty="0" smtClean="0">
              <a:latin typeface="Baskerville Old Face"/>
              <a:cs typeface="Baskerville Old Face"/>
            </a:endParaRPr>
          </a:p>
        </p:txBody>
      </p:sp>
    </p:spTree>
    <p:extLst>
      <p:ext uri="{BB962C8B-B14F-4D97-AF65-F5344CB8AC3E}">
        <p14:creationId xmlns:p14="http://schemas.microsoft.com/office/powerpoint/2010/main" val="3164952092"/>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1066800"/>
            <a:ext cx="7772400" cy="1143000"/>
          </a:xfrm>
        </p:spPr>
        <p:txBody>
          <a:bodyPr>
            <a:noAutofit/>
          </a:bodyPr>
          <a:lstStyle/>
          <a:p>
            <a:pPr eaLnBrk="1" hangingPunct="1">
              <a:defRPr/>
            </a:pP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You've heard of </a:t>
            </a:r>
            <a:r>
              <a:rPr lang="en-US" sz="2400" dirty="0" err="1">
                <a:solidFill>
                  <a:srgbClr val="FFFFFF"/>
                </a:solidFill>
                <a:latin typeface="Baskerville Old Face"/>
                <a:cs typeface="Baskerville Old Face"/>
              </a:rPr>
              <a:t>Kodachrome</a:t>
            </a:r>
            <a:r>
              <a:rPr lang="en-US" sz="2400" dirty="0">
                <a:solidFill>
                  <a:srgbClr val="FFFFFF"/>
                </a:solidFill>
                <a:latin typeface="Baskerville Old Face"/>
                <a:cs typeface="Baskerville Old Face"/>
              </a:rPr>
              <a:t>? It was the first color film that had more than one layer of film - it had many layers of film. Now you didn't need to take three separate photographs and put them on top of each other to get one color photograph, you could just take one photograph! </a:t>
            </a:r>
            <a:r>
              <a:rPr lang="en-US" sz="2400" dirty="0" err="1">
                <a:solidFill>
                  <a:srgbClr val="FFFFFF"/>
                </a:solidFill>
                <a:latin typeface="Baskerville Old Face"/>
                <a:cs typeface="Baskerville Old Face"/>
              </a:rPr>
              <a:t>Kodachrome</a:t>
            </a:r>
            <a:r>
              <a:rPr lang="en-US" sz="2400" dirty="0">
                <a:solidFill>
                  <a:srgbClr val="FFFFFF"/>
                </a:solidFill>
                <a:latin typeface="Baskerville Old Face"/>
                <a:cs typeface="Baskerville Old Face"/>
              </a:rPr>
              <a:t> was developed in 1936.</a:t>
            </a:r>
            <a:br>
              <a:rPr lang="en-US" sz="2400" dirty="0">
                <a:solidFill>
                  <a:srgbClr val="FFFFFF"/>
                </a:solidFill>
                <a:latin typeface="Baskerville Old Face"/>
                <a:cs typeface="Baskerville Old Face"/>
              </a:rPr>
            </a:br>
            <a:r>
              <a:rPr lang="en-US" sz="2400" dirty="0">
                <a:solidFill>
                  <a:srgbClr val="FFFFFF"/>
                </a:solidFill>
                <a:latin typeface="Baskerville Old Face"/>
                <a:cs typeface="Baskerville Old Face"/>
              </a:rPr>
              <a:t/>
            </a:r>
            <a:br>
              <a:rPr lang="en-US" sz="2400" dirty="0">
                <a:solidFill>
                  <a:srgbClr val="FFFFFF"/>
                </a:solidFill>
                <a:latin typeface="Baskerville Old Face"/>
                <a:cs typeface="Baskerville Old Face"/>
              </a:rPr>
            </a:br>
            <a:endParaRPr lang="en-US" sz="2400" dirty="0">
              <a:solidFill>
                <a:srgbClr val="FFFFFF"/>
              </a:solidFill>
              <a:latin typeface="Baskerville Old Face"/>
              <a:cs typeface="Baskerville Old Face"/>
            </a:endParaRPr>
          </a:p>
        </p:txBody>
      </p:sp>
      <p:pic>
        <p:nvPicPr>
          <p:cNvPr id="104450" name="Picture 4" descr="kodachrome_k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90800"/>
            <a:ext cx="375285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39428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defRPr/>
            </a:pPr>
            <a:r>
              <a:rPr lang="en-US" sz="2400">
                <a:solidFill>
                  <a:srgbClr val="FFFFFF"/>
                </a:solidFill>
                <a:latin typeface="Baskerville Old Face"/>
                <a:cs typeface="Baskerville Old Face"/>
              </a:rPr>
              <a:t>The first instant color film is developed in 1963 by Polaroid.</a:t>
            </a:r>
            <a:br>
              <a:rPr lang="en-US" sz="2400">
                <a:solidFill>
                  <a:srgbClr val="FFFFFF"/>
                </a:solidFill>
                <a:latin typeface="Baskerville Old Face"/>
                <a:cs typeface="Baskerville Old Face"/>
              </a:rPr>
            </a:br>
            <a:endParaRPr lang="en-US" sz="2400">
              <a:solidFill>
                <a:srgbClr val="FFFFFF"/>
              </a:solidFill>
              <a:latin typeface="Baskerville Old Face"/>
              <a:cs typeface="Baskerville Old Face"/>
            </a:endParaRPr>
          </a:p>
        </p:txBody>
      </p:sp>
      <p:pic>
        <p:nvPicPr>
          <p:cNvPr id="106498" name="Picture 4" descr="polar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4114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51072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eaLnBrk="1" hangingPunct="1">
              <a:defRPr/>
            </a:pPr>
            <a:r>
              <a:rPr lang="en-US" sz="2400" b="1" dirty="0">
                <a:solidFill>
                  <a:srgbClr val="FFFFFF"/>
                </a:solidFill>
                <a:latin typeface="Baskerville Old Face"/>
                <a:cs typeface="Baskerville Old Face"/>
              </a:rPr>
              <a:t>The disk camera was introduced in 1983 by Kodak.</a:t>
            </a:r>
            <a:br>
              <a:rPr lang="en-US" sz="2400" b="1" dirty="0">
                <a:solidFill>
                  <a:srgbClr val="FFFFFF"/>
                </a:solidFill>
                <a:latin typeface="Baskerville Old Face"/>
                <a:cs typeface="Baskerville Old Face"/>
              </a:rPr>
            </a:br>
            <a:endParaRPr lang="en-US" sz="2400" b="1" dirty="0">
              <a:solidFill>
                <a:srgbClr val="FFFFFF"/>
              </a:solidFill>
              <a:latin typeface="Baskerville Old Face"/>
              <a:cs typeface="Baskerville Old Face"/>
            </a:endParaRPr>
          </a:p>
        </p:txBody>
      </p:sp>
      <p:pic>
        <p:nvPicPr>
          <p:cNvPr id="108546" name="Picture 4" descr="103072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477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76597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838200"/>
            <a:ext cx="7772400" cy="1143000"/>
          </a:xfrm>
        </p:spPr>
        <p:txBody>
          <a:bodyPr>
            <a:normAutofit fontScale="90000"/>
          </a:bodyPr>
          <a:lstStyle/>
          <a:p>
            <a:pPr eaLnBrk="1" hangingPunct="1">
              <a:defRPr/>
            </a:pPr>
            <a:r>
              <a:rPr lang="en-US" sz="2400" dirty="0">
                <a:solidFill>
                  <a:srgbClr val="FFFFFF"/>
                </a:solidFill>
                <a:latin typeface="Baskerville Old Face"/>
                <a:cs typeface="Baskerville Old Face"/>
              </a:rPr>
              <a:t>In the 1500s many artists, including Michelangelo and Leonardo da Vinci, used the "camera </a:t>
            </a:r>
            <a:r>
              <a:rPr lang="en-US" sz="2400" dirty="0" err="1">
                <a:solidFill>
                  <a:srgbClr val="FFFFFF"/>
                </a:solidFill>
                <a:latin typeface="Baskerville Old Face"/>
                <a:cs typeface="Baskerville Old Face"/>
              </a:rPr>
              <a:t>obscura</a:t>
            </a:r>
            <a:r>
              <a:rPr lang="en-US" sz="2400" dirty="0">
                <a:solidFill>
                  <a:srgbClr val="FFFFFF"/>
                </a:solidFill>
                <a:latin typeface="Baskerville Old Face"/>
                <a:cs typeface="Baskerville Old Face"/>
              </a:rPr>
              <a:t>" to help them draw pictures. A person or object would be outside the dark room and their image was reflected on a piece of paper and the artist would trace it.</a:t>
            </a:r>
            <a:br>
              <a:rPr lang="en-US" sz="2400" dirty="0">
                <a:solidFill>
                  <a:srgbClr val="FFFFFF"/>
                </a:solidFill>
                <a:latin typeface="Baskerville Old Face"/>
                <a:cs typeface="Baskerville Old Face"/>
              </a:rPr>
            </a:br>
            <a:endParaRPr lang="en-US" sz="2400" dirty="0">
              <a:solidFill>
                <a:srgbClr val="FFFFFF"/>
              </a:solidFill>
              <a:latin typeface="Baskerville Old Face"/>
              <a:cs typeface="Baskerville Old Face"/>
            </a:endParaRPr>
          </a:p>
        </p:txBody>
      </p:sp>
      <p:sp>
        <p:nvSpPr>
          <p:cNvPr id="6147" name="Rectangle 4"/>
          <p:cNvSpPr>
            <a:spLocks noChangeArrowheads="1"/>
          </p:cNvSpPr>
          <p:nvPr/>
        </p:nvSpPr>
        <p:spPr bwMode="auto">
          <a:xfrm>
            <a:off x="2719388" y="2043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22531" name="Picture131" descr="pinhole_camera_first_drawing_o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00200" y="2134330"/>
            <a:ext cx="60198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862889"/>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782101"/>
            <a:ext cx="7772400" cy="1143000"/>
          </a:xfrm>
        </p:spPr>
        <p:txBody>
          <a:bodyPr>
            <a:noAutofit/>
          </a:bodyPr>
          <a:lstStyle/>
          <a:p>
            <a:pPr eaLnBrk="1" hangingPunct="1">
              <a:defRPr/>
            </a:pPr>
            <a:r>
              <a:rPr lang="en-US" sz="2400" b="1" dirty="0">
                <a:solidFill>
                  <a:schemeClr val="tx1"/>
                </a:solidFill>
                <a:latin typeface="Baskerville Old Face"/>
                <a:cs typeface="Baskerville Old Face"/>
              </a:rPr>
              <a:t>This is a drawing of a camera </a:t>
            </a:r>
            <a:r>
              <a:rPr lang="en-US" sz="2400" b="1" dirty="0" err="1">
                <a:solidFill>
                  <a:schemeClr val="tx1"/>
                </a:solidFill>
                <a:latin typeface="Baskerville Old Face"/>
                <a:cs typeface="Baskerville Old Face"/>
              </a:rPr>
              <a:t>obscura</a:t>
            </a:r>
            <a:r>
              <a:rPr lang="en-US" sz="2400" b="1" dirty="0">
                <a:solidFill>
                  <a:schemeClr val="tx1"/>
                </a:solidFill>
                <a:latin typeface="Baskerville Old Face"/>
                <a:cs typeface="Baskerville Old Face"/>
              </a:rPr>
              <a:t> done in 1646.  This drawing shows an outer shell with lenses in the center of each wall and an inner shell with transparent paper for drawing. The artist needed to enter by a trap door in the bottom.</a:t>
            </a:r>
            <a:r>
              <a:rPr lang="en-US" sz="2400" dirty="0">
                <a:solidFill>
                  <a:schemeClr val="tx1"/>
                </a:solidFill>
                <a:latin typeface="Baskerville Old Face"/>
                <a:cs typeface="Baskerville Old Face"/>
              </a:rPr>
              <a:t> </a:t>
            </a:r>
            <a:br>
              <a:rPr lang="en-US" sz="2400" dirty="0">
                <a:solidFill>
                  <a:schemeClr val="tx1"/>
                </a:solidFill>
                <a:latin typeface="Baskerville Old Face"/>
                <a:cs typeface="Baskerville Old Face"/>
              </a:rPr>
            </a:br>
            <a:endParaRPr lang="en-US" sz="2400" dirty="0">
              <a:solidFill>
                <a:schemeClr val="tx1"/>
              </a:solidFill>
              <a:latin typeface="Baskerville Old Face"/>
              <a:cs typeface="Baskerville Old Face"/>
            </a:endParaRPr>
          </a:p>
        </p:txBody>
      </p:sp>
      <p:sp>
        <p:nvSpPr>
          <p:cNvPr id="7171" name="Rectangle 4"/>
          <p:cNvSpPr>
            <a:spLocks noChangeArrowheads="1"/>
          </p:cNvSpPr>
          <p:nvPr/>
        </p:nvSpPr>
        <p:spPr bwMode="auto">
          <a:xfrm>
            <a:off x="2736850" y="2238375"/>
            <a:ext cx="3670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24579" name="Picture132" descr="CAM_OBS_KIRCHER_1646"/>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85800" y="2209800"/>
            <a:ext cx="7848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ChangeArrowheads="1"/>
          </p:cNvSpPr>
          <p:nvPr/>
        </p:nvSpPr>
        <p:spPr bwMode="auto">
          <a:xfrm>
            <a:off x="0" y="2192338"/>
            <a:ext cx="367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spTree>
    <p:extLst>
      <p:ext uri="{BB962C8B-B14F-4D97-AF65-F5344CB8AC3E}">
        <p14:creationId xmlns:p14="http://schemas.microsoft.com/office/powerpoint/2010/main" val="1028280352"/>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14307"/>
            <a:ext cx="8229600" cy="1143000"/>
          </a:xfrm>
        </p:spPr>
        <p:txBody>
          <a:bodyPr>
            <a:noAutofit/>
          </a:bodyPr>
          <a:lstStyle/>
          <a:p>
            <a:pPr eaLnBrk="1" hangingPunct="1">
              <a:defRPr/>
            </a:pPr>
            <a:r>
              <a:rPr lang="en-US" sz="2400" dirty="0">
                <a:solidFill>
                  <a:srgbClr val="FFFFFF"/>
                </a:solidFill>
                <a:latin typeface="Baskerville Old Face"/>
                <a:cs typeface="Baskerville Old Face"/>
              </a:rPr>
              <a:t>The camera </a:t>
            </a:r>
            <a:r>
              <a:rPr lang="en-US" sz="2400" dirty="0" err="1">
                <a:solidFill>
                  <a:srgbClr val="FFFFFF"/>
                </a:solidFill>
                <a:latin typeface="Baskerville Old Face"/>
                <a:cs typeface="Baskerville Old Face"/>
              </a:rPr>
              <a:t>obscura</a:t>
            </a:r>
            <a:r>
              <a:rPr lang="en-US" sz="2400" dirty="0">
                <a:solidFill>
                  <a:srgbClr val="FFFFFF"/>
                </a:solidFill>
                <a:latin typeface="Baskerville Old Face"/>
                <a:cs typeface="Baskerville Old Face"/>
              </a:rPr>
              <a:t> was used in the painting of this picture. It was painted about 1660 by Jan van der Meer van Delft (aka Jan Vermeer).  His paintings are known for their "camera-like" detail and quality - but were painted 150 years before the invention of the </a:t>
            </a:r>
            <a:r>
              <a:rPr lang="en-US" sz="2400" dirty="0" smtClean="0">
                <a:solidFill>
                  <a:srgbClr val="FFFFFF"/>
                </a:solidFill>
                <a:latin typeface="Baskerville Old Face"/>
                <a:cs typeface="Baskerville Old Face"/>
              </a:rPr>
              <a:t>camera.</a:t>
            </a:r>
            <a:endParaRPr lang="en-US" sz="2400" dirty="0">
              <a:solidFill>
                <a:srgbClr val="FFFFFF"/>
              </a:solidFill>
              <a:latin typeface="Baskerville Old Face"/>
              <a:cs typeface="Baskerville Old Face"/>
            </a:endParaRPr>
          </a:p>
        </p:txBody>
      </p:sp>
      <p:pic>
        <p:nvPicPr>
          <p:cNvPr id="26626" name="Picture165" descr="camera_obscurs_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41538"/>
            <a:ext cx="54864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ChangeArrowheads="1"/>
          </p:cNvSpPr>
          <p:nvPr/>
        </p:nvSpPr>
        <p:spPr bwMode="auto">
          <a:xfrm>
            <a:off x="769938" y="2986088"/>
            <a:ext cx="24003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a:solidFill>
                  <a:srgbClr val="FFFFFF"/>
                </a:solidFill>
                <a:latin typeface="Baskerville Old Face"/>
                <a:cs typeface="Baskerville Old Face"/>
              </a:rPr>
              <a:t> </a:t>
            </a:r>
          </a:p>
          <a:p>
            <a:pPr eaLnBrk="0" hangingPunct="0">
              <a:defRPr/>
            </a:pPr>
            <a:endParaRPr lang="en-US">
              <a:solidFill>
                <a:srgbClr val="FFFFFF"/>
              </a:solidFill>
              <a:latin typeface="Baskerville Old Face"/>
              <a:cs typeface="Baskerville Old Face"/>
            </a:endParaRPr>
          </a:p>
        </p:txBody>
      </p:sp>
      <p:grpSp>
        <p:nvGrpSpPr>
          <p:cNvPr id="26628" name="Group 9"/>
          <p:cNvGrpSpPr>
            <a:grpSpLocks/>
          </p:cNvGrpSpPr>
          <p:nvPr/>
        </p:nvGrpSpPr>
        <p:grpSpPr bwMode="auto">
          <a:xfrm>
            <a:off x="228600" y="6438900"/>
            <a:ext cx="2343150" cy="795338"/>
            <a:chOff x="-58" y="0"/>
            <a:chExt cx="1476" cy="501"/>
          </a:xfrm>
        </p:grpSpPr>
        <p:grpSp>
          <p:nvGrpSpPr>
            <p:cNvPr id="26630" name="Group 7"/>
            <p:cNvGrpSpPr>
              <a:grpSpLocks/>
            </p:cNvGrpSpPr>
            <p:nvPr/>
          </p:nvGrpSpPr>
          <p:grpSpPr bwMode="auto">
            <a:xfrm>
              <a:off x="0" y="0"/>
              <a:ext cx="1418" cy="384"/>
              <a:chOff x="0" y="0"/>
              <a:chExt cx="1418" cy="384"/>
            </a:xfrm>
          </p:grpSpPr>
          <p:sp>
            <p:nvSpPr>
              <p:cNvPr id="8201" name="Rectangle 4"/>
              <p:cNvSpPr>
                <a:spLocks noChangeArrowheads="1"/>
              </p:cNvSpPr>
              <p:nvPr/>
            </p:nvSpPr>
            <p:spPr bwMode="auto">
              <a:xfrm>
                <a:off x="0" y="0"/>
                <a:ext cx="14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FFFFFF"/>
                  </a:solidFill>
                  <a:latin typeface="Baskerville Old Face"/>
                  <a:cs typeface="Baskerville Old Face"/>
                </a:endParaRPr>
              </a:p>
            </p:txBody>
          </p:sp>
          <p:sp>
            <p:nvSpPr>
              <p:cNvPr id="8202" name="Rectangle 6"/>
              <p:cNvSpPr>
                <a:spLocks noChangeArrowheads="1"/>
              </p:cNvSpPr>
              <p:nvPr/>
            </p:nvSpPr>
            <p:spPr bwMode="auto">
              <a:xfrm>
                <a:off x="0" y="0"/>
                <a:ext cx="141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600" b="1" dirty="0">
                    <a:solidFill>
                      <a:srgbClr val="FFFFFF"/>
                    </a:solidFill>
                    <a:latin typeface="Baskerville Old Face"/>
                    <a:cs typeface="Baskerville Old Face"/>
                  </a:rPr>
                  <a:t>"View of Delft"</a:t>
                </a:r>
                <a:endParaRPr lang="en-US" sz="1600" dirty="0">
                  <a:solidFill>
                    <a:srgbClr val="FFFFFF"/>
                  </a:solidFill>
                  <a:latin typeface="Baskerville Old Face"/>
                  <a:cs typeface="Baskerville Old Face"/>
                </a:endParaRPr>
              </a:p>
              <a:p>
                <a:pPr algn="ctr" eaLnBrk="0" hangingPunct="0">
                  <a:defRPr/>
                </a:pPr>
                <a:endParaRPr lang="en-US" sz="1600" dirty="0">
                  <a:solidFill>
                    <a:srgbClr val="FFFFFF"/>
                  </a:solidFill>
                  <a:latin typeface="Baskerville Old Face"/>
                  <a:cs typeface="Baskerville Old Face"/>
                </a:endParaRPr>
              </a:p>
            </p:txBody>
          </p:sp>
        </p:grpSp>
        <p:sp>
          <p:nvSpPr>
            <p:cNvPr id="8200" name="Rectangle 8"/>
            <p:cNvSpPr>
              <a:spLocks noChangeArrowheads="1"/>
            </p:cNvSpPr>
            <p:nvPr/>
          </p:nvSpPr>
          <p:spPr bwMode="auto">
            <a:xfrm>
              <a:off x="-58" y="268"/>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FFFFFF"/>
                </a:solidFill>
                <a:latin typeface="Baskerville Old Face"/>
                <a:cs typeface="Baskerville Old Face"/>
              </a:endParaRPr>
            </a:p>
          </p:txBody>
        </p:sp>
      </p:grpSp>
    </p:spTree>
    <p:extLst>
      <p:ext uri="{BB962C8B-B14F-4D97-AF65-F5344CB8AC3E}">
        <p14:creationId xmlns:p14="http://schemas.microsoft.com/office/powerpoint/2010/main" val="3753258507"/>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7772400" cy="1143000"/>
          </a:xfrm>
        </p:spPr>
        <p:txBody>
          <a:bodyPr>
            <a:noAutofit/>
          </a:bodyPr>
          <a:lstStyle/>
          <a:p>
            <a:pPr eaLnBrk="1" hangingPunct="1">
              <a:defRPr/>
            </a:pPr>
            <a:r>
              <a:rPr lang="en-US" sz="2400" dirty="0">
                <a:solidFill>
                  <a:schemeClr val="tx1"/>
                </a:solidFill>
                <a:latin typeface="Baskerville Old Face"/>
                <a:cs typeface="Baskerville Old Face"/>
              </a:rPr>
              <a:t>The camera </a:t>
            </a:r>
            <a:r>
              <a:rPr lang="en-US" sz="2400" dirty="0" err="1">
                <a:solidFill>
                  <a:schemeClr val="tx1"/>
                </a:solidFill>
                <a:latin typeface="Baskerville Old Face"/>
                <a:cs typeface="Baskerville Old Face"/>
              </a:rPr>
              <a:t>obscura</a:t>
            </a:r>
            <a:r>
              <a:rPr lang="en-US" sz="2400" dirty="0">
                <a:solidFill>
                  <a:schemeClr val="tx1"/>
                </a:solidFill>
                <a:latin typeface="Baskerville Old Face"/>
                <a:cs typeface="Baskerville Old Face"/>
              </a:rPr>
              <a:t> is believed to have been used in this painting by Jan Vermeer. He painted this in 1665.  He was a great master who made paintings that to this day still amaze people with how much they look like a photograph.</a:t>
            </a:r>
            <a:r>
              <a:rPr lang="en-US" sz="2400" i="1" u="sng" dirty="0">
                <a:solidFill>
                  <a:schemeClr val="tx1"/>
                </a:solidFill>
                <a:latin typeface="Baskerville Old Face"/>
                <a:cs typeface="Baskerville Old Face"/>
              </a:rPr>
              <a:t> </a:t>
            </a:r>
          </a:p>
        </p:txBody>
      </p:sp>
      <p:pic>
        <p:nvPicPr>
          <p:cNvPr id="28674" name="Picture174" descr="camera_obscura_girl_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57400"/>
            <a:ext cx="45640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703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37086"/>
            <a:ext cx="8229600" cy="1143000"/>
          </a:xfrm>
        </p:spPr>
        <p:txBody>
          <a:bodyPr>
            <a:noAutofit/>
          </a:bodyPr>
          <a:lstStyle/>
          <a:p>
            <a:pPr eaLnBrk="1" hangingPunct="1">
              <a:defRPr/>
            </a:pPr>
            <a:r>
              <a:rPr lang="en-US" sz="2400" dirty="0">
                <a:solidFill>
                  <a:srgbClr val="000000"/>
                </a:solidFill>
                <a:latin typeface="Baskerville Old Face"/>
                <a:cs typeface="Baskerville Old Face"/>
              </a:rPr>
              <a:t> </a:t>
            </a:r>
            <a:br>
              <a:rPr lang="en-US" sz="2400" dirty="0">
                <a:solidFill>
                  <a:srgbClr val="000000"/>
                </a:solidFill>
                <a:latin typeface="Baskerville Old Face"/>
                <a:cs typeface="Baskerville Old Face"/>
              </a:rPr>
            </a:br>
            <a:r>
              <a:rPr lang="en-US" sz="2400" dirty="0">
                <a:latin typeface="Baskerville Old Face"/>
                <a:cs typeface="Baskerville Old Face"/>
              </a:rPr>
              <a:t>The camera </a:t>
            </a:r>
            <a:r>
              <a:rPr lang="en-US" sz="2400" dirty="0" err="1">
                <a:latin typeface="Baskerville Old Face"/>
                <a:cs typeface="Baskerville Old Face"/>
              </a:rPr>
              <a:t>obscura</a:t>
            </a:r>
            <a:r>
              <a:rPr lang="en-US" sz="2400" dirty="0">
                <a:latin typeface="Baskerville Old Face"/>
                <a:cs typeface="Baskerville Old Face"/>
              </a:rPr>
              <a:t> was made portable by the 1700s by putting it in a box with a pinhole on one side and a glass screen on the other. Light coming through this pinhole projected</a:t>
            </a:r>
            <a:r>
              <a:rPr lang="en-US" sz="2400" b="1" dirty="0">
                <a:latin typeface="Baskerville Old Face"/>
                <a:cs typeface="Baskerville Old Face"/>
              </a:rPr>
              <a:t> </a:t>
            </a:r>
            <a:r>
              <a:rPr lang="en-US" sz="2400" dirty="0">
                <a:latin typeface="Baskerville Old Face"/>
                <a:cs typeface="Baskerville Old Face"/>
              </a:rPr>
              <a:t>an image onto the glass screen, where the artist could easily trace it by hand. Artists soon discovered that they could obtain an even sharper image by using a</a:t>
            </a:r>
            <a:r>
              <a:rPr lang="en-US" sz="2400" b="1" dirty="0">
                <a:latin typeface="Baskerville Old Face"/>
                <a:cs typeface="Baskerville Old Face"/>
              </a:rPr>
              <a:t> </a:t>
            </a:r>
            <a:r>
              <a:rPr lang="en-US" sz="2400" dirty="0">
                <a:latin typeface="Baskerville Old Face"/>
                <a:cs typeface="Baskerville Old Face"/>
              </a:rPr>
              <a:t>small lens in place of the pinhole.</a:t>
            </a:r>
            <a:r>
              <a:rPr lang="en-US" sz="2400" b="1" dirty="0">
                <a:latin typeface="Baskerville Old Face"/>
                <a:cs typeface="Baskerville Old Face"/>
              </a:rPr>
              <a:t> </a:t>
            </a:r>
          </a:p>
        </p:txBody>
      </p:sp>
      <p:sp>
        <p:nvSpPr>
          <p:cNvPr id="10243" name="Rectangle 4"/>
          <p:cNvSpPr>
            <a:spLocks noChangeArrowheads="1"/>
          </p:cNvSpPr>
          <p:nvPr/>
        </p:nvSpPr>
        <p:spPr bwMode="auto">
          <a:xfrm>
            <a:off x="375285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sp>
        <p:nvSpPr>
          <p:cNvPr id="10244" name="Rectangle 6"/>
          <p:cNvSpPr>
            <a:spLocks noChangeArrowheads="1"/>
          </p:cNvSpPr>
          <p:nvPr/>
        </p:nvSpPr>
        <p:spPr bwMode="auto">
          <a:xfrm>
            <a:off x="3119438"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sp>
        <p:nvSpPr>
          <p:cNvPr id="10245" name="Rectangle 8"/>
          <p:cNvSpPr>
            <a:spLocks noChangeArrowheads="1"/>
          </p:cNvSpPr>
          <p:nvPr/>
        </p:nvSpPr>
        <p:spPr bwMode="auto">
          <a:xfrm>
            <a:off x="2843213"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Times New Roman" charset="0"/>
            </a:endParaRPr>
          </a:p>
        </p:txBody>
      </p:sp>
      <p:pic>
        <p:nvPicPr>
          <p:cNvPr id="30725" name="Picture136" descr="camera_obscura_1855"/>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00200" y="2664847"/>
            <a:ext cx="56388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73306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xmlns:p14="http://schemas.microsoft.com/office/powerpoint/2010/main" spd="slow" advTm="80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201</TotalTime>
  <Words>1805</Words>
  <Application>Microsoft Macintosh PowerPoint</Application>
  <PresentationFormat>On-screen Show (4:3)</PresentationFormat>
  <Paragraphs>111</Paragraphs>
  <Slides>47</Slides>
  <Notes>43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Black</vt:lpstr>
      <vt:lpstr>A History of Photography</vt:lpstr>
      <vt:lpstr>PowerPoint Presentation</vt:lpstr>
      <vt:lpstr>The Chinese were the first people that we know of to write about the precusor of the pinhole camera, the "camera obscura" (Latin words meaning "darkened room"). About 2,500 years ago (5th Century B.C.) they wrote about how an image was formed upside down on a wall from a pinhole on the opposite wall. </vt:lpstr>
      <vt:lpstr>PowerPoint Presentation</vt:lpstr>
      <vt:lpstr>In the 1500s many artists, including Michelangelo and Leonardo da Vinci, used the "camera obscura" to help them draw pictures. A person or object would be outside the dark room and their image was reflected on a piece of paper and the artist would trace it. </vt:lpstr>
      <vt:lpstr>This is a drawing of a camera obscura done in 1646.  This drawing shows an outer shell with lenses in the center of each wall and an inner shell with transparent paper for drawing. The artist needed to enter by a trap door in the bottom.  </vt:lpstr>
      <vt:lpstr>The camera obscura was used in the painting of this picture. It was painted about 1660 by Jan van der Meer van Delft (aka Jan Vermeer).  His paintings are known for their "camera-like" detail and quality - but were painted 150 years before the invention of the camera.</vt:lpstr>
      <vt:lpstr>The camera obscura is believed to have been used in this painting by Jan Vermeer. He painted this in 1665.  He was a great master who made paintings that to this day still amaze people with how much they look like a photograph. </vt:lpstr>
      <vt:lpstr>  The camera obscura was made portable by the 1700s by putting it in a box with a pinhole on one side and a glass screen on the other. Light coming through this pinhole projected an image onto the glass screen, where the artist could easily trace it by hand. Artists soon discovered that they could obtain an even sharper image by using a small lens in place of the pinhole. </vt:lpstr>
      <vt:lpstr>Two types of  portable cameras obscura.              Drawing of "portable" camera obscura from 1769 (right). </vt:lpstr>
      <vt:lpstr>Extremely important to the invention of photography was knowledge of how sensitive to light certain materials were. More than 2,000 years before the invention of the camera obscura, the ancient Phoenicians (the first civilized nation in the world) knew that a certain snail left a yellow slime that turned purple in sunlight. </vt:lpstr>
      <vt:lpstr>In 1727 a German professor, Johann Heinrich Schulze, observed that silver salts darkened when exposed to light. But the idea of making pictures using this information did not occur to him. That invention required the talents of a later generation of scientists.</vt:lpstr>
      <vt:lpstr>In 1800 a young English chemist, Thomas Wedgewood, was making "sun pictures" by placing leaves on leather that he had treated with silver salts, but he couldn't find a way to stop the darkening action of light and his leaf images faded into blackness.   For the birth of photography to happen two key discoveries were still needed: a way to combine light-sensitive material with the camera obscura device and a way to make an image permanent. </vt:lpstr>
      <vt:lpstr>  "View from the Window at Le Gras, France" The birth of photography happened in 1826 when a French scientist, Joseph Nicephore Niepce, put a plate coated with bitumen (an asphalt used in ancient times as a cement or mortar) in a camera obscura.  He put the camera obscura facing his house for eight hours and made a photograph. It is the earliest camera photograph that we still have today.  Here is that first photograph. </vt:lpstr>
      <vt:lpstr> Niepce (left) began sharing his findings with Louis Jacques Mande Daguerre (right), an artist who owned a theatre in Paris. They became partners three years later. Daguerre's most important discovery came in 1835, two years after Niepce died. </vt:lpstr>
      <vt:lpstr>Daguerre found that the chemical compound silver iodide was much more sensitive to light than Niepce's bitumen. He put a copper plate coated with silver iodide in a camera obscura, exposed this plate to light for a short time, then to fumes of mercury and an image appeared! One problem remained, the image darkened over time. Two years later he solved this problem by washing away remaining silver iodide with a solution of warm water and table salt. </vt:lpstr>
      <vt:lpstr>Daguerre's process, which he named the daguerreotype, was announced to the world on January 7, 1839. Half a year later the French government gave Daguerre and Niepce's son, Isidore, lifetime pensions in exchange for all rights to their invention. The daguerreotype was to become France's gift to the world. </vt:lpstr>
      <vt:lpstr> Three weeks after Daguerre's announcement an English amateur scientist, William Henry Fox Talbot, read about the daguerreotype and realized that this invention was a lot like his own unpublicized process that he called photogenic drawing. He quickly tried to claim priority over Daguerre and presented his process in a paper to the Royal Society in London, England.    </vt:lpstr>
      <vt:lpstr> In Talbot's process he first coated a sheet of drawing paper with the chemical compound silver chloride, then he put it in a camera obscura where it produced an image with the tones reversed (a negative). He then placed the negative against another coated sheet of paper to produce a positive image. Talbot did not find a way to make the image permanent until a month after Daguerre's announcement, but his process, later improved and renamed the calotype, also known as the talbotype, is the basis for most modern film technology which relies on negatives to produce many positive prints. </vt:lpstr>
      <vt:lpstr>Because of a few problems of Talbot's process, the daguerreotype was the method of photography that first took the world by storm. With improvements the daguerreotype quickly proved a great way to make portraits of people. One year after the daguerreotype was invented, daguerreotype studios throughout Europe and America were producing detailed likenesses. People gazed in amazement at their own image in these "mirrors with a memory." </vt:lpstr>
      <vt:lpstr>This is a picture of one of the first commercially made daguerreotype cameras that was made in 1839. It was designed  by Mr. Daguerre, the inventor of the daguerreotype. </vt:lpstr>
      <vt:lpstr>Another picture of a daguerreotype. Notice it is quite large. </vt:lpstr>
      <vt:lpstr>A daguerreotype portrait made the year the daguerreotype was invented. </vt:lpstr>
      <vt:lpstr>Photography arrived in America because the man who invented the telepgraph system, Samual F. B. Morse, was so excited about it. He saw a demonstration of the daguerreotype in Paris and returned to America and spread the news. Daguerreotypes remained popular in America into the 1850's, long after European photographers had switched to the improved process developed from Talbot's positive/negative method.  </vt:lpstr>
      <vt:lpstr>Most pictures of the California Gold Rush of 1849 are daguerreotypes. </vt:lpstr>
      <vt:lpstr>Portraits of people were the most popular type of photographs taken in the 1800's. Photographic portraits were much less expensive than painted ones, they took less time and were more accurate. People who painted people’s portraits quickly went out of business or became daguerreotypists themselves. </vt:lpstr>
      <vt:lpstr>In 1851 English photographer Frederick Scott Archer invented a wet-plate process called collodion. This was like Talbot's process but the negatives were made of smooth glass instead of paper. This produced sharper images and lasted longer than paper so it was easier to produce many paper prints from one glass negative. </vt:lpstr>
      <vt:lpstr>A less expensive process was the tintype which used an iron plate instead of a glass plate. During the Civil War tintypes were the type of photography that was used the most. Tintype photographers often worked from the back of horse-drawn wagons photographing pioneer families and Union soldiers.    Picture of a photographer's wagon during the Civil War in 1863 in Virginia. Timothy O'Sullivan took this photograph.   </vt:lpstr>
      <vt:lpstr>Tintype of civil war soldiers.</vt:lpstr>
      <vt:lpstr>The Civil War in America was the first war to be thoroughly recorded by photography. American photographer Mathew Brady saw the importance of documenting the conflict at its beginning and organized a team of photographers to cover different battlefronts. They took 7,000 pictures! </vt:lpstr>
      <vt:lpstr>Two of Mathew Brady's employees went on to become two of the best-known photographers of the American West, Timothy O'Sullivan and Andrew J. Russell. They produced large prints of spectacular land forms and people of the west.   </vt:lpstr>
      <vt:lpstr>Other well known photographers are William Bell,  John Hillers and William Henry Jackson.   </vt:lpstr>
      <vt:lpstr>Photographers hauled their large cameras, tripods and portable darkrooms all over the world. They photographed India, China and Japan. People were eager to see what these far off countries looked like.      </vt:lpstr>
      <vt:lpstr>In the 1800's industries hired photographers to photograph the great things they did like building ships, railroads, buildings and bridges.  In Utah the completion of the transcontinental railroad in 1869 was celebrated with a photograph of the two steam locomotives facing each other. This photograph was taken by Andrew J. Russell who had worked for Mathew Brady during the Civil War. </vt:lpstr>
      <vt:lpstr>Birth of “motion” pictures</vt:lpstr>
      <vt:lpstr>Although Muybridge initially considered the task impossible, he made history when he arranged 12 cameras alongside a race track. Each was fitted with a shutter working at a speed he claimed to be "less than the two-thousandth part of a second." Strings attached to electric switches were stretched across the track; the horse, rushing past, breasted the strings and broke them, one after the other; the shutters were released by an electromagnetic control, and a series of negatives made.  </vt:lpstr>
      <vt:lpstr> Though the photographs were hardly more than silhouettes, they clearly showed that the feet of the horse were all off the ground at one phase of the gallop. Moreover, to the surprise of the world, the feet were bunched together under the belly. None of the horses photographed showed the "hobbyhorse attitude" - front legs stretched forward and hind legs backward -so traditional in painting. The photos were widely published in America and Europe.    </vt:lpstr>
      <vt:lpstr>The Scientific American printed eighteen drawings from Muybridge's photographs on the first page of its October 19, 1878 issue. Readers were invited to paste the pictures on strips and to view them in the popular toy known as the zoetrope, a precursor of motion pictures. It was an open drum with slits in its side, mounted horizontally on a spindle so it could be twirled. Drawings showing successive phases of action placed inside the drum and viewed through the slits were seen one after the other, so quickly that the images merged in the mind to produce the illusion of motion.   </vt:lpstr>
      <vt:lpstr>In 1880, using a similar technique with a device he named the zoogyroscope, or zoopraxiscope, Muybridge projected his pictures on a screen at the California School of Fine Arts, San Francisco. Motion pictures were born.</vt:lpstr>
      <vt:lpstr> Kodak Cameras George Eastman, was only 24 years old when he set up his Eastman Dry Plate Company in New York in 1880 and the first half-tone photograph appeared in a daily newspaper. In 1888 he introduced the first Kodak camera that cost $25.00 (a great deal of money then). It had a 20 foot roll of paper, (enough for 100 pictures) already put in it. To get the film developed you had to return the camera to the Eastman Dry Plate Company in Rochester, New York. For $10.00 they would develop the photographs, put more film in your camera and mail everything back to you. One year later an improved Kodak camera with a roll of film instead of a 20 foot roll of paper appeared. </vt:lpstr>
      <vt:lpstr>Mr. Eastman wanted everybody to be able to take photographs. He worked hard to develop a camera that everybody could afford to buy. He did it in 1900. It was the Kodak Brownie box roll-film camera. It cost $1.00. Now everyone could take photographs, not just  professional photographers.</vt:lpstr>
      <vt:lpstr>Photograph taken with a Brownie camera. Notice how the photograph is round, just like the opening in the camera. </vt:lpstr>
      <vt:lpstr>Color Photographs  People had tried to make color photographs since 1860. It wasn't until 1906 that a film sensitive to all colors called "panchromatic film" was produced. You had to take three separate negatives and then use a special viewer so you could see all three slides layered on top of each other.  The first color plates were invented in 1907 by Auguste and Louis Lumiere. They named it Autochrome. The colors appeared in delicate pastel. </vt:lpstr>
      <vt:lpstr>The cameras that we have now use film with "sprockets" (holes along both sides of film). This film was developed in 1914 by Oscar Barnack.          </vt:lpstr>
      <vt:lpstr> You've heard of Kodachrome? It was the first color film that had more than one layer of film - it had many layers of film. Now you didn't need to take three separate photographs and put them on top of each other to get one color photograph, you could just take one photograph! Kodachrome was developed in 1936.  </vt:lpstr>
      <vt:lpstr>The first instant color film is developed in 1963 by Polaroid. </vt:lpstr>
      <vt:lpstr>The disk camera was introduced in 1983 by Kodak.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martin</dc:creator>
  <cp:lastModifiedBy>todd martin</cp:lastModifiedBy>
  <cp:revision>29</cp:revision>
  <dcterms:created xsi:type="dcterms:W3CDTF">2013-09-11T01:28:12Z</dcterms:created>
  <dcterms:modified xsi:type="dcterms:W3CDTF">2013-09-11T11:03:18Z</dcterms:modified>
</cp:coreProperties>
</file>