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7" r:id="rId2"/>
    <p:sldId id="282" r:id="rId3"/>
    <p:sldId id="277" r:id="rId4"/>
    <p:sldId id="280" r:id="rId5"/>
    <p:sldId id="290" r:id="rId6"/>
    <p:sldId id="275" r:id="rId7"/>
    <p:sldId id="289" r:id="rId8"/>
    <p:sldId id="269" r:id="rId9"/>
    <p:sldId id="261" r:id="rId10"/>
    <p:sldId id="260" r:id="rId11"/>
    <p:sldId id="259" r:id="rId12"/>
    <p:sldId id="270" r:id="rId13"/>
    <p:sldId id="271" r:id="rId14"/>
    <p:sldId id="272" r:id="rId15"/>
    <p:sldId id="268" r:id="rId16"/>
    <p:sldId id="273" r:id="rId17"/>
    <p:sldId id="274" r:id="rId18"/>
    <p:sldId id="262" r:id="rId19"/>
    <p:sldId id="292" r:id="rId20"/>
    <p:sldId id="291" r:id="rId21"/>
    <p:sldId id="283" r:id="rId22"/>
    <p:sldId id="284" r:id="rId23"/>
    <p:sldId id="276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4A951-12FA-4FC3-9E6E-A6CAE44A591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3575"/>
            <a:ext cx="5603875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0C86-6E55-41DB-8642-6AEB22F1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D74D44-A9EC-4F8E-9A8A-FD90C6F1584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OBJECTIVE 10</a:t>
            </a:r>
            <a:r>
              <a:rPr lang="en-US" b="1" smtClean="0">
                <a:cs typeface="Arial" charset="0"/>
              </a:rPr>
              <a:t>| Describe the nature and functions of the endocrine system and its interaction with the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224929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3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5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4182-2A45-47F7-A608-D9202F43AD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7474-4FA3-485F-8DF5-5254DADB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imgres?imgurl&amp;imgrefurl=http://en.wikipedia.org/wiki/Phineas_Gage&amp;h=0&amp;w=0&amp;tbnid=fLn4tPLJifv-PM&amp;zoom=1&amp;tbnh=263&amp;tbnw=192&amp;docid=hkIG3Rd-oQM34M&amp;tbm=isch&amp;ei=jvAiVKuHHM-HyAS1iYCYBg&amp;ved=0CAcQsCUo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source=images&amp;cd=&amp;cad=rja&amp;uact=8&amp;docid=hkIG3Rd-oQM34M&amp;tbnid=attjM9Wy-3wmJM&amp;ved=0CAgQjRw&amp;url=http://en.wikipedia.org/wiki/Phineas_Gage&amp;ei=_fAiVJTIFpezyATw4ILYCA&amp;psig=AFQjCNFhb9HES1aPdPNvt9Rr_ZfrcD6K5Q&amp;ust=141166246145392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FgtGIL7vE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ZV98syP3b3M?start=0&amp;end=0" TargetMode="External"/><Relationship Id="rId2" Type="http://schemas.openxmlformats.org/officeDocument/2006/relationships/hyperlink" Target="http://viewpure.com/3oef68YabD0?start=0&amp;end=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sq6u4XVrr58" TargetMode="External"/><Relationship Id="rId2" Type="http://schemas.openxmlformats.org/officeDocument/2006/relationships/hyperlink" Target="http://viewpure.com/VaDlLD97CL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ewpure.com/PpEpj-JgGD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Image:Labeledbrain-englis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ydiffer.com/difference-between-mri-and-fmr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two brains!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Lobes of the Brain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535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22532" name="Picture 6" descr="figure5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638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The Brain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endParaRPr lang="en-US" u="sng" dirty="0" smtClean="0"/>
          </a:p>
        </p:txBody>
      </p:sp>
      <p:pic>
        <p:nvPicPr>
          <p:cNvPr id="21508" name="Picture 6" descr="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35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Phineas Gage</a:t>
            </a:r>
            <a:endParaRPr lang="en-US" dirty="0"/>
          </a:p>
        </p:txBody>
      </p:sp>
      <p:pic>
        <p:nvPicPr>
          <p:cNvPr id="2055" name="Picture 7" descr="https://encrypted-tbn0.gstatic.com/images?q=tbn:ANd9GcTBrzdm5MHu3iwZyrHTKB8Vmp0Fven-pnie8aXdTY5F3ulxOAQCmnh6ZQK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7949"/>
            <a:ext cx="3657600" cy="50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9" name="Picture 11" descr="http://t3.gstatic.com/images?q=tbn:ANd9GcTN71Y-k_U8882lfK57Qnglv--OJNCpVeAI-NtbaxNrFsRbArd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1377949"/>
            <a:ext cx="41529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Splitting the Corpus Callosum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\\stg1\teachers\lcostello\Lessons\AP Psych\Unit 2 Brain and Biology\brocas wernic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8" y="1371599"/>
            <a:ext cx="8510132" cy="36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face looks happier?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1105" cy="495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035969" y="1143000"/>
            <a:ext cx="421482" cy="371476"/>
          </a:xfrm>
          <a:custGeom>
            <a:avLst/>
            <a:gdLst/>
            <a:ahLst/>
            <a:cxnLst/>
            <a:rect l="0" t="0" r="0" b="0"/>
            <a:pathLst>
              <a:path w="421482" h="371476">
                <a:moveTo>
                  <a:pt x="0" y="314325"/>
                </a:moveTo>
                <a:lnTo>
                  <a:pt x="0" y="314325"/>
                </a:lnTo>
                <a:lnTo>
                  <a:pt x="0" y="314325"/>
                </a:lnTo>
                <a:lnTo>
                  <a:pt x="0" y="314325"/>
                </a:lnTo>
                <a:lnTo>
                  <a:pt x="0" y="307181"/>
                </a:lnTo>
                <a:lnTo>
                  <a:pt x="0" y="307181"/>
                </a:lnTo>
                <a:lnTo>
                  <a:pt x="14287" y="292894"/>
                </a:lnTo>
                <a:lnTo>
                  <a:pt x="28575" y="278606"/>
                </a:lnTo>
                <a:lnTo>
                  <a:pt x="35719" y="264319"/>
                </a:lnTo>
                <a:lnTo>
                  <a:pt x="57150" y="242888"/>
                </a:lnTo>
                <a:lnTo>
                  <a:pt x="71437" y="228600"/>
                </a:lnTo>
                <a:lnTo>
                  <a:pt x="92869" y="207169"/>
                </a:lnTo>
                <a:lnTo>
                  <a:pt x="107156" y="185738"/>
                </a:lnTo>
                <a:lnTo>
                  <a:pt x="128587" y="157163"/>
                </a:lnTo>
                <a:lnTo>
                  <a:pt x="150019" y="135731"/>
                </a:lnTo>
                <a:lnTo>
                  <a:pt x="164306" y="107156"/>
                </a:lnTo>
                <a:lnTo>
                  <a:pt x="178594" y="85725"/>
                </a:lnTo>
                <a:lnTo>
                  <a:pt x="192881" y="64294"/>
                </a:lnTo>
                <a:lnTo>
                  <a:pt x="207169" y="50006"/>
                </a:lnTo>
                <a:lnTo>
                  <a:pt x="214312" y="28575"/>
                </a:lnTo>
                <a:lnTo>
                  <a:pt x="228600" y="21431"/>
                </a:lnTo>
                <a:lnTo>
                  <a:pt x="235744" y="7144"/>
                </a:lnTo>
                <a:lnTo>
                  <a:pt x="242887" y="0"/>
                </a:lnTo>
                <a:lnTo>
                  <a:pt x="250031" y="0"/>
                </a:lnTo>
                <a:lnTo>
                  <a:pt x="257175" y="0"/>
                </a:lnTo>
                <a:lnTo>
                  <a:pt x="257175" y="0"/>
                </a:lnTo>
                <a:lnTo>
                  <a:pt x="257175" y="7144"/>
                </a:lnTo>
                <a:lnTo>
                  <a:pt x="264319" y="14288"/>
                </a:lnTo>
                <a:lnTo>
                  <a:pt x="271462" y="35719"/>
                </a:lnTo>
                <a:lnTo>
                  <a:pt x="271462" y="57150"/>
                </a:lnTo>
                <a:lnTo>
                  <a:pt x="285750" y="78581"/>
                </a:lnTo>
                <a:lnTo>
                  <a:pt x="292894" y="107156"/>
                </a:lnTo>
                <a:lnTo>
                  <a:pt x="300037" y="128588"/>
                </a:lnTo>
                <a:lnTo>
                  <a:pt x="314325" y="157163"/>
                </a:lnTo>
                <a:lnTo>
                  <a:pt x="328612" y="185738"/>
                </a:lnTo>
                <a:lnTo>
                  <a:pt x="335756" y="214313"/>
                </a:lnTo>
                <a:lnTo>
                  <a:pt x="342900" y="235744"/>
                </a:lnTo>
                <a:lnTo>
                  <a:pt x="357187" y="257175"/>
                </a:lnTo>
                <a:lnTo>
                  <a:pt x="364331" y="285750"/>
                </a:lnTo>
                <a:lnTo>
                  <a:pt x="378619" y="300038"/>
                </a:lnTo>
                <a:lnTo>
                  <a:pt x="392906" y="321469"/>
                </a:lnTo>
                <a:lnTo>
                  <a:pt x="392906" y="335756"/>
                </a:lnTo>
                <a:lnTo>
                  <a:pt x="407194" y="350044"/>
                </a:lnTo>
                <a:lnTo>
                  <a:pt x="407194" y="357188"/>
                </a:lnTo>
                <a:lnTo>
                  <a:pt x="414338" y="364331"/>
                </a:lnTo>
                <a:lnTo>
                  <a:pt x="414338" y="371475"/>
                </a:lnTo>
                <a:lnTo>
                  <a:pt x="421481" y="371475"/>
                </a:lnTo>
                <a:lnTo>
                  <a:pt x="421481" y="3714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178844" y="1300163"/>
            <a:ext cx="192882" cy="42863"/>
          </a:xfrm>
          <a:custGeom>
            <a:avLst/>
            <a:gdLst/>
            <a:ahLst/>
            <a:cxnLst/>
            <a:rect l="0" t="0" r="0" b="0"/>
            <a:pathLst>
              <a:path w="192882" h="42863">
                <a:moveTo>
                  <a:pt x="0" y="42862"/>
                </a:moveTo>
                <a:lnTo>
                  <a:pt x="0" y="42862"/>
                </a:lnTo>
                <a:lnTo>
                  <a:pt x="0" y="42862"/>
                </a:lnTo>
                <a:lnTo>
                  <a:pt x="0" y="35718"/>
                </a:lnTo>
                <a:lnTo>
                  <a:pt x="0" y="35718"/>
                </a:lnTo>
                <a:lnTo>
                  <a:pt x="7144" y="35718"/>
                </a:lnTo>
                <a:lnTo>
                  <a:pt x="28575" y="28575"/>
                </a:lnTo>
                <a:lnTo>
                  <a:pt x="57150" y="21431"/>
                </a:lnTo>
                <a:lnTo>
                  <a:pt x="92869" y="14287"/>
                </a:lnTo>
                <a:lnTo>
                  <a:pt x="135731" y="7143"/>
                </a:lnTo>
                <a:lnTo>
                  <a:pt x="164306" y="0"/>
                </a:lnTo>
                <a:lnTo>
                  <a:pt x="192881" y="0"/>
                </a:lnTo>
                <a:lnTo>
                  <a:pt x="1928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643688" y="1207294"/>
            <a:ext cx="64295" cy="200026"/>
          </a:xfrm>
          <a:custGeom>
            <a:avLst/>
            <a:gdLst/>
            <a:ahLst/>
            <a:cxnLst/>
            <a:rect l="0" t="0" r="0" b="0"/>
            <a:pathLst>
              <a:path w="64295" h="200026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14287"/>
                </a:lnTo>
                <a:lnTo>
                  <a:pt x="7144" y="21431"/>
                </a:lnTo>
                <a:lnTo>
                  <a:pt x="14288" y="42862"/>
                </a:lnTo>
                <a:lnTo>
                  <a:pt x="21432" y="64294"/>
                </a:lnTo>
                <a:lnTo>
                  <a:pt x="28575" y="85725"/>
                </a:lnTo>
                <a:lnTo>
                  <a:pt x="35719" y="107156"/>
                </a:lnTo>
                <a:lnTo>
                  <a:pt x="42863" y="128587"/>
                </a:lnTo>
                <a:lnTo>
                  <a:pt x="50007" y="150019"/>
                </a:lnTo>
                <a:lnTo>
                  <a:pt x="57150" y="164306"/>
                </a:lnTo>
                <a:lnTo>
                  <a:pt x="57150" y="178594"/>
                </a:lnTo>
                <a:lnTo>
                  <a:pt x="64294" y="185737"/>
                </a:lnTo>
                <a:lnTo>
                  <a:pt x="64294" y="192881"/>
                </a:lnTo>
                <a:lnTo>
                  <a:pt x="57150" y="200025"/>
                </a:lnTo>
                <a:lnTo>
                  <a:pt x="57150" y="200025"/>
                </a:lnTo>
                <a:lnTo>
                  <a:pt x="57150" y="200025"/>
                </a:lnTo>
                <a:lnTo>
                  <a:pt x="57150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550820" y="1085850"/>
            <a:ext cx="464344" cy="307182"/>
          </a:xfrm>
          <a:custGeom>
            <a:avLst/>
            <a:gdLst/>
            <a:ahLst/>
            <a:cxnLst/>
            <a:rect l="0" t="0" r="0" b="0"/>
            <a:pathLst>
              <a:path w="464344" h="307182">
                <a:moveTo>
                  <a:pt x="14287" y="107156"/>
                </a:moveTo>
                <a:lnTo>
                  <a:pt x="7143" y="100013"/>
                </a:lnTo>
                <a:lnTo>
                  <a:pt x="7143" y="85725"/>
                </a:lnTo>
                <a:lnTo>
                  <a:pt x="7143" y="85725"/>
                </a:lnTo>
                <a:lnTo>
                  <a:pt x="0" y="64294"/>
                </a:lnTo>
                <a:lnTo>
                  <a:pt x="7143" y="50006"/>
                </a:lnTo>
                <a:lnTo>
                  <a:pt x="14287" y="42863"/>
                </a:lnTo>
                <a:lnTo>
                  <a:pt x="21431" y="28575"/>
                </a:lnTo>
                <a:lnTo>
                  <a:pt x="42862" y="14287"/>
                </a:lnTo>
                <a:lnTo>
                  <a:pt x="57150" y="7144"/>
                </a:lnTo>
                <a:lnTo>
                  <a:pt x="92868" y="7144"/>
                </a:lnTo>
                <a:lnTo>
                  <a:pt x="121443" y="0"/>
                </a:lnTo>
                <a:lnTo>
                  <a:pt x="150018" y="0"/>
                </a:lnTo>
                <a:lnTo>
                  <a:pt x="185737" y="0"/>
                </a:lnTo>
                <a:lnTo>
                  <a:pt x="214312" y="7144"/>
                </a:lnTo>
                <a:lnTo>
                  <a:pt x="242887" y="14287"/>
                </a:lnTo>
                <a:lnTo>
                  <a:pt x="271462" y="21431"/>
                </a:lnTo>
                <a:lnTo>
                  <a:pt x="292893" y="35719"/>
                </a:lnTo>
                <a:lnTo>
                  <a:pt x="307181" y="42863"/>
                </a:lnTo>
                <a:lnTo>
                  <a:pt x="321468" y="57150"/>
                </a:lnTo>
                <a:lnTo>
                  <a:pt x="328612" y="71438"/>
                </a:lnTo>
                <a:lnTo>
                  <a:pt x="335756" y="85725"/>
                </a:lnTo>
                <a:lnTo>
                  <a:pt x="328612" y="92869"/>
                </a:lnTo>
                <a:lnTo>
                  <a:pt x="321468" y="100013"/>
                </a:lnTo>
                <a:lnTo>
                  <a:pt x="307181" y="107156"/>
                </a:lnTo>
                <a:lnTo>
                  <a:pt x="292893" y="107156"/>
                </a:lnTo>
                <a:lnTo>
                  <a:pt x="271462" y="114300"/>
                </a:lnTo>
                <a:lnTo>
                  <a:pt x="257175" y="107156"/>
                </a:lnTo>
                <a:lnTo>
                  <a:pt x="235743" y="107156"/>
                </a:lnTo>
                <a:lnTo>
                  <a:pt x="228600" y="107156"/>
                </a:lnTo>
                <a:lnTo>
                  <a:pt x="221456" y="107156"/>
                </a:lnTo>
                <a:lnTo>
                  <a:pt x="221456" y="107156"/>
                </a:lnTo>
                <a:lnTo>
                  <a:pt x="228600" y="107156"/>
                </a:lnTo>
                <a:lnTo>
                  <a:pt x="242887" y="107156"/>
                </a:lnTo>
                <a:lnTo>
                  <a:pt x="264318" y="114300"/>
                </a:lnTo>
                <a:lnTo>
                  <a:pt x="292893" y="121444"/>
                </a:lnTo>
                <a:lnTo>
                  <a:pt x="321468" y="128588"/>
                </a:lnTo>
                <a:lnTo>
                  <a:pt x="357187" y="150019"/>
                </a:lnTo>
                <a:lnTo>
                  <a:pt x="385762" y="164306"/>
                </a:lnTo>
                <a:lnTo>
                  <a:pt x="414337" y="185738"/>
                </a:lnTo>
                <a:lnTo>
                  <a:pt x="435768" y="207169"/>
                </a:lnTo>
                <a:lnTo>
                  <a:pt x="457200" y="228600"/>
                </a:lnTo>
                <a:lnTo>
                  <a:pt x="464343" y="250031"/>
                </a:lnTo>
                <a:lnTo>
                  <a:pt x="464343" y="264319"/>
                </a:lnTo>
                <a:lnTo>
                  <a:pt x="464343" y="278606"/>
                </a:lnTo>
                <a:lnTo>
                  <a:pt x="450056" y="292894"/>
                </a:lnTo>
                <a:lnTo>
                  <a:pt x="435768" y="300038"/>
                </a:lnTo>
                <a:lnTo>
                  <a:pt x="414337" y="300038"/>
                </a:lnTo>
                <a:lnTo>
                  <a:pt x="392906" y="300038"/>
                </a:lnTo>
                <a:lnTo>
                  <a:pt x="364331" y="300038"/>
                </a:lnTo>
                <a:lnTo>
                  <a:pt x="335756" y="300038"/>
                </a:lnTo>
                <a:lnTo>
                  <a:pt x="307181" y="307181"/>
                </a:lnTo>
                <a:lnTo>
                  <a:pt x="271462" y="307181"/>
                </a:lnTo>
                <a:lnTo>
                  <a:pt x="242887" y="307181"/>
                </a:lnTo>
                <a:lnTo>
                  <a:pt x="221456" y="307181"/>
                </a:lnTo>
                <a:lnTo>
                  <a:pt x="207168" y="307181"/>
                </a:lnTo>
                <a:lnTo>
                  <a:pt x="207168" y="3071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421982" y="1185863"/>
            <a:ext cx="21432" cy="250032"/>
          </a:xfrm>
          <a:custGeom>
            <a:avLst/>
            <a:gdLst/>
            <a:ahLst/>
            <a:cxnLst/>
            <a:rect l="0" t="0" r="0" b="0"/>
            <a:pathLst>
              <a:path w="21432" h="250032">
                <a:moveTo>
                  <a:pt x="21431" y="0"/>
                </a:moveTo>
                <a:lnTo>
                  <a:pt x="21431" y="14287"/>
                </a:lnTo>
                <a:lnTo>
                  <a:pt x="21431" y="42862"/>
                </a:lnTo>
                <a:lnTo>
                  <a:pt x="14287" y="50006"/>
                </a:lnTo>
                <a:lnTo>
                  <a:pt x="14287" y="92868"/>
                </a:lnTo>
                <a:lnTo>
                  <a:pt x="7143" y="135731"/>
                </a:lnTo>
                <a:lnTo>
                  <a:pt x="7143" y="178593"/>
                </a:lnTo>
                <a:lnTo>
                  <a:pt x="7143" y="221456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400550" y="1693069"/>
            <a:ext cx="1" cy="42863"/>
          </a:xfrm>
          <a:custGeom>
            <a:avLst/>
            <a:gdLst/>
            <a:ahLst/>
            <a:cxnLst/>
            <a:rect l="0" t="0" r="0" b="0"/>
            <a:pathLst>
              <a:path w="1" h="42863">
                <a:moveTo>
                  <a:pt x="0" y="0"/>
                </a:moveTo>
                <a:lnTo>
                  <a:pt x="0" y="42862"/>
                </a:lnTo>
                <a:lnTo>
                  <a:pt x="0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4429125" y="2678906"/>
            <a:ext cx="85726" cy="2907508"/>
          </a:xfrm>
          <a:custGeom>
            <a:avLst/>
            <a:gdLst/>
            <a:ahLst/>
            <a:cxnLst/>
            <a:rect l="0" t="0" r="0" b="0"/>
            <a:pathLst>
              <a:path w="85726" h="2907508">
                <a:moveTo>
                  <a:pt x="14288" y="0"/>
                </a:moveTo>
                <a:lnTo>
                  <a:pt x="7144" y="57150"/>
                </a:lnTo>
                <a:lnTo>
                  <a:pt x="0" y="142875"/>
                </a:lnTo>
                <a:lnTo>
                  <a:pt x="7144" y="171450"/>
                </a:lnTo>
                <a:lnTo>
                  <a:pt x="14288" y="285750"/>
                </a:lnTo>
                <a:lnTo>
                  <a:pt x="21432" y="407194"/>
                </a:lnTo>
                <a:lnTo>
                  <a:pt x="35719" y="528638"/>
                </a:lnTo>
                <a:lnTo>
                  <a:pt x="42863" y="642938"/>
                </a:lnTo>
                <a:lnTo>
                  <a:pt x="50007" y="764382"/>
                </a:lnTo>
                <a:lnTo>
                  <a:pt x="50007" y="892969"/>
                </a:lnTo>
                <a:lnTo>
                  <a:pt x="57150" y="1021557"/>
                </a:lnTo>
                <a:lnTo>
                  <a:pt x="57150" y="1150144"/>
                </a:lnTo>
                <a:lnTo>
                  <a:pt x="64294" y="1285875"/>
                </a:lnTo>
                <a:lnTo>
                  <a:pt x="64294" y="1428750"/>
                </a:lnTo>
                <a:lnTo>
                  <a:pt x="71438" y="1564482"/>
                </a:lnTo>
                <a:lnTo>
                  <a:pt x="71438" y="1707357"/>
                </a:lnTo>
                <a:lnTo>
                  <a:pt x="71438" y="1857376"/>
                </a:lnTo>
                <a:lnTo>
                  <a:pt x="71438" y="1993107"/>
                </a:lnTo>
                <a:lnTo>
                  <a:pt x="71438" y="2143126"/>
                </a:lnTo>
                <a:lnTo>
                  <a:pt x="71438" y="2286000"/>
                </a:lnTo>
                <a:lnTo>
                  <a:pt x="71438" y="2436019"/>
                </a:lnTo>
                <a:lnTo>
                  <a:pt x="71438" y="2578894"/>
                </a:lnTo>
                <a:lnTo>
                  <a:pt x="78582" y="2721769"/>
                </a:lnTo>
                <a:lnTo>
                  <a:pt x="85725" y="2836069"/>
                </a:lnTo>
                <a:lnTo>
                  <a:pt x="85725" y="2907507"/>
                </a:lnTo>
                <a:lnTo>
                  <a:pt x="85725" y="2907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\\stg1\teachers\lcostello\Lessons\AP Psych\Unit 2 Brain and Biology\split visual 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310896"/>
            <a:ext cx="2590800" cy="70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\\stg1\teachers\lcostello\Lessons\AP Psych\Unit 2 Brain and Biology\split visual fie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6" y="0"/>
            <a:ext cx="7091602" cy="691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we flash the picture of a cat to the right hemisphere of a split brain patient ..</a:t>
            </a:r>
          </a:p>
          <a:p>
            <a:pPr marL="514350" indent="-514350">
              <a:buAutoNum type="arabicPeriod"/>
            </a:pPr>
            <a:r>
              <a:rPr lang="en-US" dirty="0" smtClean="0"/>
              <a:t>Would each hemisphere observe the cat?</a:t>
            </a:r>
          </a:p>
          <a:p>
            <a:pPr marL="514350" indent="-514350">
              <a:buAutoNum type="arabicPeriod"/>
            </a:pPr>
            <a:r>
              <a:rPr lang="en-US" dirty="0"/>
              <a:t>W</a:t>
            </a:r>
            <a:r>
              <a:rPr lang="en-US" dirty="0" smtClean="0"/>
              <a:t>ould the person be able to say the word cat?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What would the person verbally report seeing?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could the person correctly identify what was shown?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\\stg1\teachers\lcostello\Lessons\AP Psych\Unit 2 Brain and Biology\brocas wernic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8" y="1371599"/>
            <a:ext cx="8510132" cy="36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639"/>
            <a:ext cx="7543800" cy="1143000"/>
          </a:xfrm>
        </p:spPr>
        <p:txBody>
          <a:bodyPr/>
          <a:lstStyle/>
          <a:p>
            <a:r>
              <a:rPr lang="en-US" dirty="0" smtClean="0"/>
              <a:t>Recording Brain Activity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8639"/>
            <a:ext cx="6796523" cy="479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Wernicke's Aphasia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Broca’s Aphasia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075" y="17060"/>
            <a:ext cx="3886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02363"/>
            <a:ext cx="8229600" cy="5885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Homonculus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202363" cy="62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9050579" cy="46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Plasticity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Hemispherectomy</a:t>
            </a:r>
            <a:r>
              <a:rPr lang="en-US" dirty="0" smtClean="0">
                <a:hlinkClick r:id="rId2"/>
              </a:rPr>
              <a:t> and brain plasticity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Mirror therapy for Phantom limbs</a:t>
            </a:r>
            <a:r>
              <a:rPr lang="en-US" dirty="0" smtClean="0"/>
              <a:t> part 1</a:t>
            </a:r>
          </a:p>
          <a:p>
            <a:r>
              <a:rPr lang="en-US" dirty="0" smtClean="0">
                <a:hlinkClick r:id="rId4"/>
              </a:rPr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8380"/>
            <a:ext cx="7886700" cy="621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Nervous System(s)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86700" cy="3737372"/>
          </a:xfrm>
        </p:spPr>
        <p:txBody>
          <a:bodyPr/>
          <a:lstStyle/>
          <a:p>
            <a:r>
              <a:rPr lang="en-US" dirty="0" smtClean="0"/>
              <a:t>CNS = Spinal cord  (reflex) and brain (higher order responses)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67825"/>
              </p:ext>
            </p:extLst>
          </p:nvPr>
        </p:nvGraphicFramePr>
        <p:xfrm>
          <a:off x="457199" y="2438399"/>
          <a:ext cx="7029451" cy="37776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6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Central Nervous System (CNS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Peripheral Nervous System (PNS)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Brain (Higher order processing)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Somatic (SNS) - Sensory and motor</a:t>
                      </a:r>
                      <a:r>
                        <a:rPr lang="en-US" sz="1400" baseline="0" dirty="0" smtClean="0"/>
                        <a:t> neurons - voluntary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Autonomic (ANS) - Involuntary movement (like breathing)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42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Spinal Cord (reflexes)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7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Sympathetic – fight or flight, emergency center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Parasympathetic – calms down after emergency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1765">
                <a:tc gridSpan="4">
                  <a:txBody>
                    <a:bodyPr/>
                    <a:lstStyle/>
                    <a:p>
                      <a:r>
                        <a:rPr lang="en-US" sz="1400" dirty="0" smtClean="0"/>
                        <a:t>Sensory vs motor neurons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Sensory go</a:t>
                      </a:r>
                      <a:r>
                        <a:rPr lang="en-US" sz="1400" baseline="0" dirty="0" smtClean="0"/>
                        <a:t> to the CNS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Motor go from the CNS to muscles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1" y="885281"/>
            <a:ext cx="3506147" cy="505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64" y="1063229"/>
            <a:ext cx="3557588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0" y="1954948"/>
            <a:ext cx="2500214" cy="404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1128159"/>
            <a:ext cx="4000500" cy="489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914400"/>
            <a:ext cx="45053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Afferent –Sensory</a:t>
            </a:r>
            <a:br>
              <a:rPr lang="en-US" dirty="0" smtClean="0"/>
            </a:br>
            <a:r>
              <a:rPr lang="en-US" dirty="0" smtClean="0"/>
              <a:t>Interneurons</a:t>
            </a:r>
            <a:br>
              <a:rPr lang="en-US" dirty="0" smtClean="0"/>
            </a:br>
            <a:r>
              <a:rPr lang="en-US" dirty="0" smtClean="0"/>
              <a:t>Efferent - Motor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17549"/>
            <a:ext cx="83820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Peripheral nervous system (PNS)</a:t>
            </a:r>
            <a:r>
              <a:rPr lang="en-US" dirty="0" smtClean="0"/>
              <a:t> - all nerves and neurons that that run through the body itself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885950"/>
            <a:ext cx="6343650" cy="39433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u="sng" dirty="0"/>
              <a:t>Somatic nervous system</a:t>
            </a:r>
            <a:r>
              <a:rPr lang="en-US" dirty="0"/>
              <a:t> - </a:t>
            </a:r>
            <a:r>
              <a:rPr lang="en-US" dirty="0" smtClean="0"/>
              <a:t>nerves </a:t>
            </a:r>
            <a:r>
              <a:rPr lang="en-US" dirty="0"/>
              <a:t>that carry information from the senses to the CNS and from the CNS to the voluntary muscles of the body.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Autonomic nervous system</a:t>
            </a:r>
            <a:r>
              <a:rPr lang="en-US" dirty="0"/>
              <a:t> - </a:t>
            </a:r>
            <a:r>
              <a:rPr lang="en-US" dirty="0" smtClean="0"/>
              <a:t>nerves </a:t>
            </a:r>
            <a:r>
              <a:rPr lang="en-US" dirty="0"/>
              <a:t>that </a:t>
            </a:r>
            <a:r>
              <a:rPr lang="en-US" dirty="0" smtClean="0"/>
              <a:t>carry information to </a:t>
            </a:r>
            <a:r>
              <a:rPr lang="en-US" dirty="0"/>
              <a:t>all of the </a:t>
            </a:r>
            <a:r>
              <a:rPr lang="en-US" i="1" u="sng" dirty="0"/>
              <a:t>involuntary</a:t>
            </a:r>
            <a:r>
              <a:rPr lang="en-US" dirty="0"/>
              <a:t> muscles, organs, </a:t>
            </a:r>
            <a:r>
              <a:rPr lang="en-US" dirty="0" smtClean="0"/>
              <a:t>from </a:t>
            </a:r>
            <a:r>
              <a:rPr lang="en-US" dirty="0"/>
              <a:t>the CNS  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/>
              <a:t> </a:t>
            </a:r>
          </a:p>
          <a:p>
            <a:pPr lvl="1"/>
            <a:r>
              <a:rPr lang="en-US" u="sng" dirty="0" smtClean="0"/>
              <a:t>Sympathetic </a:t>
            </a:r>
            <a:r>
              <a:rPr lang="en-US" u="sng" dirty="0"/>
              <a:t>division (fight-or-flight system)</a:t>
            </a:r>
            <a:r>
              <a:rPr lang="en-US" dirty="0"/>
              <a:t> - part of the ANS </a:t>
            </a:r>
            <a:r>
              <a:rPr lang="en-US" dirty="0" smtClean="0"/>
              <a:t>responsible </a:t>
            </a:r>
            <a:r>
              <a:rPr lang="en-US" dirty="0"/>
              <a:t>for reacting to stressful events and bodily </a:t>
            </a:r>
            <a:r>
              <a:rPr lang="en-US" dirty="0" smtClean="0"/>
              <a:t>arousal (excite)</a:t>
            </a:r>
            <a:endParaRPr lang="en-US" dirty="0"/>
          </a:p>
          <a:p>
            <a:pPr marL="300038" lvl="1" indent="0">
              <a:buNone/>
            </a:pPr>
            <a:endParaRPr lang="en-US" dirty="0"/>
          </a:p>
          <a:p>
            <a:pPr lvl="1"/>
            <a:r>
              <a:rPr lang="en-US" u="sng" dirty="0"/>
              <a:t>Parasympathetic division</a:t>
            </a:r>
            <a:r>
              <a:rPr lang="en-US" dirty="0"/>
              <a:t> - part of the ANS that restores the body to normal functioning after arousal and is responsible for the day-to-day functioning of the organs and </a:t>
            </a:r>
            <a:r>
              <a:rPr lang="en-US" dirty="0" smtClean="0"/>
              <a:t>glands (slow back down)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743450"/>
            <a:ext cx="742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 02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>
            <a:fillRect/>
          </a:stretch>
        </p:blipFill>
        <p:spPr bwMode="auto">
          <a:xfrm>
            <a:off x="1328738" y="1916906"/>
            <a:ext cx="3714750" cy="37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000">
                <a:latin typeface="Palatino Linotype" pitchFamily="18" charset="0"/>
              </a:rPr>
              <a:t>The Endocrine System</a:t>
            </a:r>
            <a:endParaRPr lang="en-US" sz="3000">
              <a:latin typeface="Palatino Linotype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143500" y="2457451"/>
            <a:ext cx="25717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100">
                <a:latin typeface="Palatino Linotype" pitchFamily="18" charset="0"/>
              </a:rPr>
              <a:t>The</a:t>
            </a:r>
            <a:r>
              <a:rPr lang="en-US" altLang="en-US" sz="2100">
                <a:solidFill>
                  <a:srgbClr val="0000FF"/>
                </a:solidFill>
                <a:latin typeface="Palatino Linotype" pitchFamily="18" charset="0"/>
              </a:rPr>
              <a:t> Endocrine System</a:t>
            </a:r>
            <a:r>
              <a:rPr lang="en-US" altLang="en-US" sz="210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100">
                <a:latin typeface="Palatino Linotype" pitchFamily="18" charset="0"/>
              </a:rPr>
              <a:t>is</a:t>
            </a:r>
            <a:r>
              <a:rPr lang="en-US" altLang="en-US" sz="210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100">
                <a:latin typeface="Palatino Linotype" pitchFamily="18" charset="0"/>
              </a:rPr>
              <a:t>the body’s “slow” chemical communication system. Communication is carried out by hormones synthesized by a set of glands.</a:t>
            </a:r>
          </a:p>
        </p:txBody>
      </p:sp>
    </p:spTree>
    <p:extLst>
      <p:ext uri="{BB962C8B-B14F-4D97-AF65-F5344CB8AC3E}">
        <p14:creationId xmlns:p14="http://schemas.microsoft.com/office/powerpoint/2010/main" val="216731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Images of the Brain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25908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smtClean="0"/>
              <a:t>	</a:t>
            </a:r>
            <a:r>
              <a:rPr lang="en-US" sz="2000" b="1" u="sng" smtClean="0"/>
              <a:t>MRI Scan-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	uses magnetic fields, radio waves, computers to map brain structures				</a:t>
            </a:r>
          </a:p>
        </p:txBody>
      </p:sp>
      <p:pic>
        <p:nvPicPr>
          <p:cNvPr id="17412" name="Picture 7" descr="Sagittal slice from a MRI scan of a human brain. See an animated sequence of slices.">
            <a:hlinkClick r:id="rId2" tooltip="Sagittal slice from a MRI scan of a human brain. See an animated sequence of slices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PET80YEAROLD_HI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2657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943600" y="13716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CT Scan-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Computer enhanced topography/ x-ray of structures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048000" y="13716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PET Scan-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	examines brain function and chemical activity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6" name="Picture 12" descr="CT-Brain-95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486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dirty="0"/>
              <a:t>The Endocrine System</a:t>
            </a:r>
            <a:br>
              <a:rPr lang="en-US" sz="3600" b="1" u="sng" dirty="0"/>
            </a:br>
            <a:endParaRPr lang="en-US" sz="3600" b="1" u="sng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771651"/>
            <a:ext cx="3829050" cy="368022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/>
              <a:t>Glands</a:t>
            </a:r>
            <a:r>
              <a:rPr lang="en-US" sz="1800" dirty="0"/>
              <a:t> - secrete chemicals into bloodstream - help control bodily functioning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/>
              <a:t>	- </a:t>
            </a:r>
            <a:r>
              <a:rPr lang="en-US" sz="1800" u="sng" dirty="0"/>
              <a:t>Hormones</a:t>
            </a:r>
            <a:r>
              <a:rPr lang="en-US" sz="1800" dirty="0"/>
              <a:t>: chemical substances released by the glands (30 different) act like neurotransmitters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/>
              <a:t>	-</a:t>
            </a:r>
            <a:r>
              <a:rPr lang="en-US" sz="1800" u="sng" dirty="0"/>
              <a:t> Hypothalamus</a:t>
            </a:r>
            <a:r>
              <a:rPr lang="en-US" sz="1800" dirty="0"/>
              <a:t>: controls eating, linked to emotion &amp; reward center, controls the endocrine system.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/>
              <a:t>	- </a:t>
            </a:r>
            <a:r>
              <a:rPr lang="en-US" sz="1800" u="sng" dirty="0"/>
              <a:t>Pituitary Gland</a:t>
            </a:r>
            <a:r>
              <a:rPr lang="en-US" sz="1800" dirty="0"/>
              <a:t>: “Master Gland” – regulates growth and controls other glands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</p:txBody>
      </p:sp>
      <p:pic>
        <p:nvPicPr>
          <p:cNvPr id="24580" name="Picture 5" descr="image?id=72156&amp;rendTypeId=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14500"/>
            <a:ext cx="26574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4" y="1054894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MRI vs fMRI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11" y="1732955"/>
            <a:ext cx="2754614" cy="2496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961556"/>
            <a:ext cx="4185275" cy="151507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8650" y="4075391"/>
          <a:ext cx="7886700" cy="176784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MRI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FMRI</a:t>
                      </a:r>
                      <a:endParaRPr lang="en-US" sz="1400"/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/>
                        <a:t>Focused on anatomical structure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Focused on metabolic </a:t>
                      </a:r>
                      <a:r>
                        <a:rPr lang="en-US" sz="1400" dirty="0" smtClean="0"/>
                        <a:t>processes (using blood</a:t>
                      </a:r>
                      <a:r>
                        <a:rPr lang="en-US" sz="1400" baseline="0" dirty="0" smtClean="0"/>
                        <a:t> flow)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/>
                        <a:t>Shows processes as they happen in space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Shows processes as they happen in time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/>
                        <a:t>Being widely used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Being used sparingly 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Source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>
                          <a:hlinkClick r:id="rId4"/>
                        </a:rPr>
                        <a:t>http://theydiffer.com/difference-between-mri-and-fmri/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face looks happier?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6"/>
          <a:stretch/>
        </p:blipFill>
        <p:spPr bwMode="auto">
          <a:xfrm>
            <a:off x="2705100" y="1392850"/>
            <a:ext cx="3733800" cy="50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>
          <a:xfrm>
            <a:off x="2286000" y="1524000"/>
            <a:ext cx="4309254" cy="50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26150" cy="687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u="sng" dirty="0" smtClean="0"/>
              <a:t>Specialization in the </a:t>
            </a:r>
            <a:br>
              <a:rPr lang="en-US" sz="4000" u="sng" dirty="0" smtClean="0"/>
            </a:br>
            <a:r>
              <a:rPr lang="en-US" sz="4000" u="sng" dirty="0" smtClean="0"/>
              <a:t>Brain’s Hemispheres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23556" name="Picture 7" descr="WhatIsMindMapping_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820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338</Words>
  <Application>Microsoft Office PowerPoint</Application>
  <PresentationFormat>On-screen Show (4:3)</PresentationFormat>
  <Paragraphs>86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Palatino Linotype</vt:lpstr>
      <vt:lpstr>Wingdings</vt:lpstr>
      <vt:lpstr>Office Theme</vt:lpstr>
      <vt:lpstr>Our two brains!</vt:lpstr>
      <vt:lpstr>Recording Brain Activity</vt:lpstr>
      <vt:lpstr>Images of the Brain</vt:lpstr>
      <vt:lpstr>MRI vs fMRI</vt:lpstr>
      <vt:lpstr>Which face looks happier?</vt:lpstr>
      <vt:lpstr>A</vt:lpstr>
      <vt:lpstr>B</vt:lpstr>
      <vt:lpstr>PowerPoint Presentation</vt:lpstr>
      <vt:lpstr>Specialization in the  Brain’s Hemispheres</vt:lpstr>
      <vt:lpstr>Lobes of the Brain</vt:lpstr>
      <vt:lpstr>The Brain</vt:lpstr>
      <vt:lpstr>Phineas Gage</vt:lpstr>
      <vt:lpstr>PowerPoint Presentation</vt:lpstr>
      <vt:lpstr>PowerPoint Presentation</vt:lpstr>
      <vt:lpstr>Which face looks happier?</vt:lpstr>
      <vt:lpstr>PowerPoint Presentation</vt:lpstr>
      <vt:lpstr>PowerPoint Presentation</vt:lpstr>
      <vt:lpstr>Problem</vt:lpstr>
      <vt:lpstr>PowerPoint Presentation</vt:lpstr>
      <vt:lpstr>PowerPoint Presentation</vt:lpstr>
      <vt:lpstr>Homonculus</vt:lpstr>
      <vt:lpstr>PowerPoint Presentation</vt:lpstr>
      <vt:lpstr>Brain Plasticity</vt:lpstr>
      <vt:lpstr>The Nervous System(s)</vt:lpstr>
      <vt:lpstr>PowerPoint Presentation</vt:lpstr>
      <vt:lpstr>PowerPoint Presentation</vt:lpstr>
      <vt:lpstr>Afferent –Sensory Interneurons Efferent - Motor</vt:lpstr>
      <vt:lpstr>Peripheral nervous system (PNS) - all nerves and neurons that that run through the body itself </vt:lpstr>
      <vt:lpstr>The Endocrine System</vt:lpstr>
      <vt:lpstr>The Endocrine System 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Costello, Lynda</cp:lastModifiedBy>
  <cp:revision>34</cp:revision>
  <cp:lastPrinted>2014-09-24T16:38:43Z</cp:lastPrinted>
  <dcterms:created xsi:type="dcterms:W3CDTF">2014-09-24T16:02:22Z</dcterms:created>
  <dcterms:modified xsi:type="dcterms:W3CDTF">2019-10-02T14:51:43Z</dcterms:modified>
</cp:coreProperties>
</file>