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7" r:id="rId5"/>
    <p:sldId id="279" r:id="rId6"/>
    <p:sldId id="287" r:id="rId7"/>
    <p:sldId id="288" r:id="rId8"/>
    <p:sldId id="280" r:id="rId9"/>
    <p:sldId id="281" r:id="rId10"/>
    <p:sldId id="282" r:id="rId11"/>
    <p:sldId id="283" r:id="rId12"/>
    <p:sldId id="284" r:id="rId13"/>
    <p:sldId id="286" r:id="rId14"/>
    <p:sldId id="285" r:id="rId15"/>
    <p:sldId id="256" r:id="rId16"/>
    <p:sldId id="257" r:id="rId17"/>
    <p:sldId id="258" r:id="rId18"/>
    <p:sldId id="270" r:id="rId19"/>
    <p:sldId id="271" r:id="rId20"/>
    <p:sldId id="259" r:id="rId21"/>
    <p:sldId id="260" r:id="rId22"/>
    <p:sldId id="273" r:id="rId23"/>
    <p:sldId id="26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168456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18288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150896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329871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235663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260809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293981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11283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420654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76744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EAF85-D2DC-4D63-B195-ED7E651F36F6}"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2C0C34-5798-4C4C-8C09-7C4A9C731F62}" type="slidenum">
              <a:rPr lang="en-US" smtClean="0"/>
              <a:t>‹#›</a:t>
            </a:fld>
            <a:endParaRPr lang="en-US" dirty="0"/>
          </a:p>
        </p:txBody>
      </p:sp>
    </p:spTree>
    <p:extLst>
      <p:ext uri="{BB962C8B-B14F-4D97-AF65-F5344CB8AC3E}">
        <p14:creationId xmlns:p14="http://schemas.microsoft.com/office/powerpoint/2010/main" val="10944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EAF85-D2DC-4D63-B195-ED7E651F36F6}" type="datetimeFigureOut">
              <a:rPr lang="en-US" smtClean="0"/>
              <a:t>2/12/2020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C0C34-5798-4C4C-8C09-7C4A9C731F62}" type="slidenum">
              <a:rPr lang="en-US" smtClean="0"/>
              <a:t>‹#›</a:t>
            </a:fld>
            <a:endParaRPr lang="en-US" dirty="0"/>
          </a:p>
        </p:txBody>
      </p:sp>
    </p:spTree>
    <p:extLst>
      <p:ext uri="{BB962C8B-B14F-4D97-AF65-F5344CB8AC3E}">
        <p14:creationId xmlns:p14="http://schemas.microsoft.com/office/powerpoint/2010/main" val="137760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kq1DEu5-aW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OrNBEhzjg8I&amp;list=PL424A66171C3F49DD&amp;index=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H1m_ZMO7GU&amp;list=PL424A66171C3F49DD&amp;index=67" TargetMode="External"/><Relationship Id="rId2" Type="http://schemas.openxmlformats.org/officeDocument/2006/relationships/hyperlink" Target="https://www.youtube.com/watch?v=QTsewNrHUHU" TargetMode="External"/><Relationship Id="rId1" Type="http://schemas.openxmlformats.org/officeDocument/2006/relationships/slideLayout" Target="../slideLayouts/slideLayout2.xml"/><Relationship Id="rId4" Type="http://schemas.openxmlformats.org/officeDocument/2006/relationships/hyperlink" Target="https://www.youtube.com/watch?v=DRejV6f-Y3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JQpVP8xU0XU" TargetMode="External"/><Relationship Id="rId2" Type="http://schemas.openxmlformats.org/officeDocument/2006/relationships/hyperlink" Target="https://www.youtube.com/watch?v=bwpcn8sRtq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abcnews.go.com/Health/practice-babies-cornell-unveils-dark-history-adoption-world/story?id=1254870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ZmTEJat9b0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v7_Y_jg2so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ewpure.com/_JVINnp7NZ0?start=0&amp;end=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Developmental Psych</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48326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2819400"/>
            <a:ext cx="39052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2819400" y="1600200"/>
            <a:ext cx="32239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B</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507888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 scan of infants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278250" cy="468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774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Maturation</a:t>
            </a:r>
            <a:endParaRPr lang="en-US" u="sng" dirty="0"/>
          </a:p>
        </p:txBody>
      </p:sp>
      <p:sp>
        <p:nvSpPr>
          <p:cNvPr id="3" name="Content Placeholder 2"/>
          <p:cNvSpPr>
            <a:spLocks noGrp="1"/>
          </p:cNvSpPr>
          <p:nvPr>
            <p:ph idx="1"/>
          </p:nvPr>
        </p:nvSpPr>
        <p:spPr/>
        <p:txBody>
          <a:bodyPr/>
          <a:lstStyle/>
          <a:p>
            <a:r>
              <a:rPr lang="en-US" u="sng" dirty="0" smtClean="0"/>
              <a:t>Orderly</a:t>
            </a:r>
            <a:r>
              <a:rPr lang="en-US" dirty="0" smtClean="0"/>
              <a:t> biological growth process –its inborn</a:t>
            </a:r>
          </a:p>
          <a:p>
            <a:endParaRPr lang="en-US" dirty="0"/>
          </a:p>
          <a:p>
            <a:r>
              <a:rPr lang="en-US" dirty="0" smtClean="0"/>
              <a:t>Frontal lobes 1</a:t>
            </a:r>
            <a:r>
              <a:rPr lang="en-US" baseline="30000" dirty="0" smtClean="0"/>
              <a:t>st</a:t>
            </a:r>
            <a:endParaRPr lang="en-US" dirty="0" smtClean="0"/>
          </a:p>
          <a:p>
            <a:r>
              <a:rPr lang="en-US" dirty="0" smtClean="0"/>
              <a:t>Crawling then Walking</a:t>
            </a:r>
          </a:p>
          <a:p>
            <a:r>
              <a:rPr lang="en-US" dirty="0" smtClean="0"/>
              <a:t>Hippocampus develops later </a:t>
            </a:r>
            <a:r>
              <a:rPr lang="en-US" dirty="0" smtClean="0">
                <a:sym typeface="Wingdings" pitchFamily="2" charset="2"/>
              </a:rPr>
              <a:t> infantile amnesia?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433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periods</a:t>
            </a:r>
            <a:endParaRPr lang="en-US" dirty="0"/>
          </a:p>
        </p:txBody>
      </p:sp>
      <p:sp>
        <p:nvSpPr>
          <p:cNvPr id="3" name="Content Placeholder 2"/>
          <p:cNvSpPr>
            <a:spLocks noGrp="1"/>
          </p:cNvSpPr>
          <p:nvPr>
            <p:ph idx="1"/>
          </p:nvPr>
        </p:nvSpPr>
        <p:spPr/>
        <p:txBody>
          <a:bodyPr/>
          <a:lstStyle/>
          <a:p>
            <a:r>
              <a:rPr lang="en-US" dirty="0"/>
              <a:t>Windows during which exposure to certain stimuli or experiences will produce proper development</a:t>
            </a:r>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6067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In animals - “Imprinting” – </a:t>
            </a:r>
            <a:r>
              <a:rPr lang="en-US" dirty="0"/>
              <a:t>K</a:t>
            </a:r>
            <a:r>
              <a:rPr lang="en-US" dirty="0" smtClean="0"/>
              <a:t>onrad Lorenz</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1338263"/>
            <a:ext cx="66484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244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7772400" cy="1470025"/>
          </a:xfrm>
        </p:spPr>
        <p:txBody>
          <a:bodyPr/>
          <a:lstStyle/>
          <a:p>
            <a:r>
              <a:rPr lang="en-US" dirty="0" smtClean="0"/>
              <a:t> In humans – “Attachment”</a:t>
            </a:r>
            <a:endParaRPr lang="en-US" dirty="0"/>
          </a:p>
        </p:txBody>
      </p:sp>
      <p:sp>
        <p:nvSpPr>
          <p:cNvPr id="3" name="Subtitle 2"/>
          <p:cNvSpPr>
            <a:spLocks noGrp="1"/>
          </p:cNvSpPr>
          <p:nvPr>
            <p:ph type="subTitle" idx="1"/>
          </p:nvPr>
        </p:nvSpPr>
        <p:spPr>
          <a:xfrm>
            <a:off x="1371600" y="2743200"/>
            <a:ext cx="6400800" cy="1752600"/>
          </a:xfrm>
        </p:spPr>
        <p:txBody>
          <a:bodyPr>
            <a:normAutofit fontScale="92500" lnSpcReduction="10000"/>
          </a:bodyPr>
          <a:lstStyle/>
          <a:p>
            <a:r>
              <a:rPr lang="en-US" dirty="0" smtClean="0"/>
              <a:t>The emotional tie we share with another person shown in young children through closeness to caregiver and distress at separation.</a:t>
            </a:r>
            <a:endParaRPr lang="en-US" dirty="0"/>
          </a:p>
        </p:txBody>
      </p:sp>
    </p:spTree>
    <p:extLst>
      <p:ext uri="{BB962C8B-B14F-4D97-AF65-F5344CB8AC3E}">
        <p14:creationId xmlns:p14="http://schemas.microsoft.com/office/powerpoint/2010/main" val="105791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Original Theory: we become attached to those that satisfy our need for nourishment</a:t>
            </a:r>
          </a:p>
          <a:p>
            <a:endParaRPr lang="en-US" dirty="0" smtClean="0"/>
          </a:p>
          <a:p>
            <a:r>
              <a:rPr lang="en-US" dirty="0" smtClean="0"/>
              <a:t>Hypothesis???</a:t>
            </a:r>
          </a:p>
          <a:p>
            <a:pPr marL="0" indent="0">
              <a:buNone/>
            </a:pPr>
            <a:endParaRPr lang="en-US" dirty="0" smtClean="0"/>
          </a:p>
          <a:p>
            <a:r>
              <a:rPr lang="en-US" dirty="0"/>
              <a:t>A baby, if given the choice between a mother that provides nourishment and a mother that provides comfort will become attached to the mother that provides nourishment</a:t>
            </a:r>
          </a:p>
          <a:p>
            <a:endParaRPr lang="en-US" dirty="0" smtClean="0"/>
          </a:p>
          <a:p>
            <a:pPr marL="0" indent="0">
              <a:buNone/>
            </a:pPr>
            <a:endParaRPr lang="en-US" dirty="0"/>
          </a:p>
        </p:txBody>
      </p:sp>
    </p:spTree>
    <p:extLst>
      <p:ext uri="{BB962C8B-B14F-4D97-AF65-F5344CB8AC3E}">
        <p14:creationId xmlns:p14="http://schemas.microsoft.com/office/powerpoint/2010/main" val="78150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The experiment</a:t>
            </a:r>
            <a:endParaRPr lang="en-US" dirty="0"/>
          </a:p>
        </p:txBody>
      </p:sp>
      <p:sp>
        <p:nvSpPr>
          <p:cNvPr id="3" name="Content Placeholder 2"/>
          <p:cNvSpPr>
            <a:spLocks noGrp="1"/>
          </p:cNvSpPr>
          <p:nvPr>
            <p:ph idx="1"/>
          </p:nvPr>
        </p:nvSpPr>
        <p:spPr>
          <a:xfrm>
            <a:off x="0" y="990600"/>
            <a:ext cx="4953000" cy="5410200"/>
          </a:xfrm>
        </p:spPr>
        <p:txBody>
          <a:bodyPr>
            <a:normAutofit fontScale="70000" lnSpcReduction="20000"/>
          </a:bodyPr>
          <a:lstStyle/>
          <a:p>
            <a:endParaRPr lang="en-US" dirty="0" smtClean="0"/>
          </a:p>
          <a:p>
            <a:r>
              <a:rPr lang="en-US" dirty="0" smtClean="0"/>
              <a:t>As you watch, make note of the behaviors of the monkey’s. What does their behavior suggest about attachment and the effects of attachment? Ethical concerns?</a:t>
            </a:r>
          </a:p>
          <a:p>
            <a:pPr marL="0" indent="0">
              <a:buNone/>
            </a:pPr>
            <a:endParaRPr lang="en-US" dirty="0" smtClean="0"/>
          </a:p>
          <a:p>
            <a:r>
              <a:rPr lang="en-US" dirty="0" smtClean="0">
                <a:hlinkClick r:id="rId2"/>
              </a:rPr>
              <a:t>Cloth mother vs Wire Mother</a:t>
            </a:r>
            <a:endParaRPr lang="en-US" dirty="0" smtClean="0"/>
          </a:p>
          <a:p>
            <a:pPr marL="0" indent="0">
              <a:buNone/>
            </a:pPr>
            <a:endParaRPr lang="en-US" dirty="0" smtClean="0"/>
          </a:p>
          <a:p>
            <a:endParaRPr lang="en-US" dirty="0"/>
          </a:p>
          <a:p>
            <a:r>
              <a:rPr lang="en-US" dirty="0" smtClean="0"/>
              <a:t>Harlow’s revised theory: We become attached to those that provide us with contact comfort</a:t>
            </a:r>
          </a:p>
          <a:p>
            <a:r>
              <a:rPr lang="en-US" dirty="0" smtClean="0"/>
              <a:t>Conclusion: The cloth mother becomes a “safe haven” or base from which to explore. Comfort, contact &amp; familiarity are the keys to attachment, not nourishment.</a:t>
            </a:r>
            <a:endParaRPr lang="en-US" dirty="0"/>
          </a:p>
        </p:txBody>
      </p:sp>
      <p:pic>
        <p:nvPicPr>
          <p:cNvPr id="4" name="Picture 3"/>
          <p:cNvPicPr>
            <a:picLocks noChangeAspect="1"/>
          </p:cNvPicPr>
          <p:nvPr/>
        </p:nvPicPr>
        <p:blipFill>
          <a:blip r:embed="rId3"/>
          <a:stretch>
            <a:fillRect/>
          </a:stretch>
        </p:blipFill>
        <p:spPr>
          <a:xfrm>
            <a:off x="4994433" y="1330974"/>
            <a:ext cx="3798137" cy="4743099"/>
          </a:xfrm>
          <a:prstGeom prst="rect">
            <a:avLst/>
          </a:prstGeom>
        </p:spPr>
      </p:pic>
    </p:spTree>
    <p:extLst>
      <p:ext uri="{BB962C8B-B14F-4D97-AF65-F5344CB8AC3E}">
        <p14:creationId xmlns:p14="http://schemas.microsoft.com/office/powerpoint/2010/main" val="6184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attachment – Mary Ainsworth</a:t>
            </a:r>
            <a:endParaRPr lang="en-US" dirty="0"/>
          </a:p>
        </p:txBody>
      </p:sp>
      <p:sp>
        <p:nvSpPr>
          <p:cNvPr id="3" name="Content Placeholder 2"/>
          <p:cNvSpPr>
            <a:spLocks noGrp="1"/>
          </p:cNvSpPr>
          <p:nvPr>
            <p:ph idx="1"/>
          </p:nvPr>
        </p:nvSpPr>
        <p:spPr/>
        <p:txBody>
          <a:bodyPr/>
          <a:lstStyle/>
          <a:p>
            <a:r>
              <a:rPr lang="en-US" dirty="0" smtClean="0"/>
              <a:t>“Strange situation” scenario</a:t>
            </a:r>
          </a:p>
          <a:p>
            <a:pPr marL="0" indent="0">
              <a:buNone/>
            </a:pPr>
            <a:r>
              <a:rPr lang="en-US" dirty="0" smtClean="0"/>
              <a:t>Secure, Ambivalent or Avoidant</a:t>
            </a:r>
          </a:p>
          <a:p>
            <a:r>
              <a:rPr lang="en-US" dirty="0" smtClean="0"/>
              <a:t>For the following clip make note of the characteristics of what researchers refer to as “secure attachment” and “insecure attachment”</a:t>
            </a:r>
          </a:p>
          <a:p>
            <a:r>
              <a:rPr lang="en-US" dirty="0" smtClean="0">
                <a:hlinkClick r:id="rId2"/>
              </a:rPr>
              <a:t>Strange Situation</a:t>
            </a:r>
            <a:endParaRPr lang="en-US" dirty="0" smtClean="0">
              <a:hlinkClick r:id="rId3"/>
            </a:endParaRPr>
          </a:p>
          <a:p>
            <a:r>
              <a:rPr lang="en-US" dirty="0" smtClean="0">
                <a:hlinkClick r:id="rId4"/>
              </a:rPr>
              <a:t>Attachment study</a:t>
            </a:r>
            <a:endParaRPr lang="en-US" dirty="0"/>
          </a:p>
        </p:txBody>
      </p:sp>
    </p:spTree>
    <p:extLst>
      <p:ext uri="{BB962C8B-B14F-4D97-AF65-F5344CB8AC3E}">
        <p14:creationId xmlns:p14="http://schemas.microsoft.com/office/powerpoint/2010/main" val="2743436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4445752"/>
              </p:ext>
            </p:extLst>
          </p:nvPr>
        </p:nvGraphicFramePr>
        <p:xfrm>
          <a:off x="381000" y="381000"/>
          <a:ext cx="8305800" cy="6050316"/>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788597">
                <a:tc>
                  <a:txBody>
                    <a:bodyPr/>
                    <a:lstStyle/>
                    <a:p>
                      <a:endParaRPr lang="en-US" sz="1200" b="1" dirty="0">
                        <a:solidFill>
                          <a:srgbClr val="555555"/>
                        </a:solidFill>
                        <a:effectLst/>
                      </a:endParaRPr>
                    </a:p>
                  </a:txBody>
                  <a:tcPr marL="57533" marR="57533" marT="70319" marB="70319" anchor="ctr">
                    <a:lnL>
                      <a:noFill/>
                    </a:lnL>
                    <a:lnR>
                      <a:noFill/>
                    </a:lnR>
                    <a:lnT>
                      <a:noFill/>
                    </a:lnT>
                    <a:lnB>
                      <a:noFill/>
                    </a:lnB>
                  </a:tcPr>
                </a:tc>
                <a:tc>
                  <a:txBody>
                    <a:bodyPr/>
                    <a:lstStyle/>
                    <a:p>
                      <a:r>
                        <a:rPr lang="en-US" sz="1200" b="1" dirty="0" smtClean="0">
                          <a:solidFill>
                            <a:srgbClr val="555555"/>
                          </a:solidFill>
                          <a:effectLst/>
                        </a:rPr>
                        <a:t> Secure Attachment</a:t>
                      </a:r>
                      <a:endParaRPr lang="en-US" sz="1200" b="1" dirty="0">
                        <a:solidFill>
                          <a:srgbClr val="555555"/>
                        </a:solidFill>
                        <a:effectLst/>
                      </a:endParaRPr>
                    </a:p>
                  </a:txBody>
                  <a:tcPr marL="57533" marR="57533" marT="70319" marB="70319"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55555"/>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55555"/>
                          </a:solidFill>
                          <a:effectLst/>
                        </a:rPr>
                        <a:t>Ambivalent Attachment</a:t>
                      </a:r>
                    </a:p>
                    <a:p>
                      <a:endParaRPr lang="en-US" sz="1200" b="1" dirty="0">
                        <a:solidFill>
                          <a:srgbClr val="555555"/>
                        </a:solidFill>
                        <a:effectLst/>
                      </a:endParaRPr>
                    </a:p>
                  </a:txBody>
                  <a:tcPr marL="57533" marR="57533" marT="70319" marB="70319"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55555"/>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55555"/>
                          </a:solidFill>
                          <a:effectLst/>
                        </a:rPr>
                        <a:t>Avoidant Attachment</a:t>
                      </a:r>
                    </a:p>
                    <a:p>
                      <a:endParaRPr lang="en-US" sz="1200" dirty="0"/>
                    </a:p>
                  </a:txBody>
                  <a:tcPr marL="61369" marR="61369" marT="30684" marB="30684">
                    <a:lnL>
                      <a:noFill/>
                    </a:lnL>
                  </a:tcPr>
                </a:tc>
                <a:extLst>
                  <a:ext uri="{0D108BD9-81ED-4DB2-BD59-A6C34878D82A}">
                    <a16:rowId xmlns:a16="http://schemas.microsoft.com/office/drawing/2014/main" val="10000"/>
                  </a:ext>
                </a:extLst>
              </a:tr>
              <a:tr h="1148803">
                <a:tc>
                  <a:txBody>
                    <a:bodyPr/>
                    <a:lstStyle/>
                    <a:p>
                      <a:r>
                        <a:rPr lang="en-US" sz="1200" b="1" dirty="0">
                          <a:effectLst/>
                        </a:rPr>
                        <a:t>Separation Anxiety</a:t>
                      </a:r>
                      <a:endParaRPr lang="en-US" sz="1200" dirty="0">
                        <a:effectLst/>
                      </a:endParaRPr>
                    </a:p>
                  </a:txBody>
                  <a:tcPr marL="57533" marR="57533" marT="70319" marB="70319" anchor="ctr">
                    <a:lnL>
                      <a:noFill/>
                    </a:lnL>
                    <a:lnR>
                      <a:noFill/>
                    </a:lnR>
                    <a:lnT>
                      <a:noFill/>
                    </a:lnT>
                    <a:lnB>
                      <a:noFill/>
                    </a:lnB>
                  </a:tcPr>
                </a:tc>
                <a:tc>
                  <a:txBody>
                    <a:bodyPr/>
                    <a:lstStyle/>
                    <a:p>
                      <a:r>
                        <a:rPr lang="en-US" sz="1200" dirty="0">
                          <a:effectLst/>
                        </a:rPr>
                        <a:t>Distressed when mother leaves.</a:t>
                      </a:r>
                    </a:p>
                  </a:txBody>
                  <a:tcPr marL="57533" marR="57533" marT="70319" marB="70319" anchor="ctr">
                    <a:lnL>
                      <a:noFill/>
                    </a:lnL>
                    <a:lnR>
                      <a:noFill/>
                    </a:lnR>
                    <a:lnT>
                      <a:noFill/>
                    </a:lnT>
                    <a:lnB>
                      <a:noFill/>
                    </a:lnB>
                  </a:tcPr>
                </a:tc>
                <a:tc>
                  <a:txBody>
                    <a:bodyPr/>
                    <a:lstStyle/>
                    <a:p>
                      <a:r>
                        <a:rPr lang="en-US" sz="1200" dirty="0">
                          <a:effectLst/>
                        </a:rPr>
                        <a:t>Infant shows signs of intense distress when mother leaves.</a:t>
                      </a:r>
                    </a:p>
                  </a:txBody>
                  <a:tcPr marL="57533" marR="57533" marT="70319" marB="70319" anchor="ctr">
                    <a:lnL>
                      <a:noFill/>
                    </a:lnL>
                    <a:lnR>
                      <a:noFill/>
                    </a:lnR>
                    <a:lnT>
                      <a:noFill/>
                    </a:lnT>
                    <a:lnB>
                      <a:noFill/>
                    </a:lnB>
                  </a:tcPr>
                </a:tc>
                <a:tc>
                  <a:txBody>
                    <a:bodyPr/>
                    <a:lstStyle/>
                    <a:p>
                      <a:r>
                        <a:rPr lang="en-US" sz="1200" dirty="0">
                          <a:effectLst/>
                        </a:rPr>
                        <a:t>Infant shows no sign of distress when mother leaves.</a:t>
                      </a:r>
                    </a:p>
                  </a:txBody>
                  <a:tcPr marL="57533" marR="57533" marT="70319" marB="70319" anchor="ctr">
                    <a:lnL>
                      <a:noFill/>
                    </a:lnL>
                    <a:lnR>
                      <a:noFill/>
                    </a:lnR>
                    <a:lnB>
                      <a:noFill/>
                    </a:lnB>
                  </a:tcPr>
                </a:tc>
                <a:extLst>
                  <a:ext uri="{0D108BD9-81ED-4DB2-BD59-A6C34878D82A}">
                    <a16:rowId xmlns:a16="http://schemas.microsoft.com/office/drawing/2014/main" val="10001"/>
                  </a:ext>
                </a:extLst>
              </a:tr>
              <a:tr h="1389952">
                <a:tc>
                  <a:txBody>
                    <a:bodyPr/>
                    <a:lstStyle/>
                    <a:p>
                      <a:r>
                        <a:rPr lang="en-US" sz="1200" b="1" dirty="0">
                          <a:effectLst/>
                        </a:rPr>
                        <a:t>Stranger Anxiety</a:t>
                      </a:r>
                      <a:endParaRPr lang="en-US" sz="1200" dirty="0">
                        <a:effectLst/>
                      </a:endParaRPr>
                    </a:p>
                  </a:txBody>
                  <a:tcPr marL="57533" marR="57533" marT="70319" marB="70319" anchor="ctr">
                    <a:lnL>
                      <a:noFill/>
                    </a:lnL>
                    <a:lnR>
                      <a:noFill/>
                    </a:lnR>
                    <a:lnT>
                      <a:noFill/>
                    </a:lnT>
                    <a:lnB>
                      <a:noFill/>
                    </a:lnB>
                  </a:tcPr>
                </a:tc>
                <a:tc>
                  <a:txBody>
                    <a:bodyPr/>
                    <a:lstStyle/>
                    <a:p>
                      <a:r>
                        <a:rPr lang="en-US" sz="1200" dirty="0">
                          <a:effectLst/>
                        </a:rPr>
                        <a:t>Avoidant of stranger when alone, but friendly when mother present.</a:t>
                      </a:r>
                    </a:p>
                  </a:txBody>
                  <a:tcPr marL="57533" marR="57533" marT="70319" marB="70319" anchor="ctr">
                    <a:lnL>
                      <a:noFill/>
                    </a:lnL>
                    <a:lnR>
                      <a:noFill/>
                    </a:lnR>
                    <a:lnT>
                      <a:noFill/>
                    </a:lnT>
                    <a:lnB>
                      <a:noFill/>
                    </a:lnB>
                  </a:tcPr>
                </a:tc>
                <a:tc>
                  <a:txBody>
                    <a:bodyPr/>
                    <a:lstStyle/>
                    <a:p>
                      <a:r>
                        <a:rPr lang="en-US" sz="1200" dirty="0">
                          <a:effectLst/>
                        </a:rPr>
                        <a:t>Infant avoids the stranger - shows fear of stranger.</a:t>
                      </a:r>
                    </a:p>
                  </a:txBody>
                  <a:tcPr marL="57533" marR="57533" marT="70319" marB="70319" anchor="ctr">
                    <a:lnL>
                      <a:noFill/>
                    </a:lnL>
                    <a:lnR>
                      <a:noFill/>
                    </a:lnR>
                    <a:lnT>
                      <a:noFill/>
                    </a:lnT>
                    <a:lnB>
                      <a:noFill/>
                    </a:lnB>
                  </a:tcPr>
                </a:tc>
                <a:tc>
                  <a:txBody>
                    <a:bodyPr/>
                    <a:lstStyle/>
                    <a:p>
                      <a:r>
                        <a:rPr lang="en-US" sz="1200" dirty="0">
                          <a:effectLst/>
                        </a:rPr>
                        <a:t>Infant is okay with the stranger and plays normally when the stranger is present.</a:t>
                      </a:r>
                    </a:p>
                  </a:txBody>
                  <a:tcPr marL="57533" marR="57533" marT="70319" marB="70319" anchor="ctr">
                    <a:lnL>
                      <a:noFill/>
                    </a:lnL>
                    <a:lnR>
                      <a:noFill/>
                    </a:lnR>
                    <a:lnT>
                      <a:noFill/>
                    </a:lnT>
                    <a:lnB>
                      <a:noFill/>
                    </a:lnB>
                  </a:tcPr>
                </a:tc>
                <a:extLst>
                  <a:ext uri="{0D108BD9-81ED-4DB2-BD59-A6C34878D82A}">
                    <a16:rowId xmlns:a16="http://schemas.microsoft.com/office/drawing/2014/main" val="10002"/>
                  </a:ext>
                </a:extLst>
              </a:tr>
              <a:tr h="1148803">
                <a:tc>
                  <a:txBody>
                    <a:bodyPr/>
                    <a:lstStyle/>
                    <a:p>
                      <a:r>
                        <a:rPr lang="en-US" sz="1200" b="1" dirty="0">
                          <a:effectLst/>
                        </a:rPr>
                        <a:t>Reunion behavior</a:t>
                      </a:r>
                      <a:endParaRPr lang="en-US" sz="1200" dirty="0">
                        <a:effectLst/>
                      </a:endParaRPr>
                    </a:p>
                  </a:txBody>
                  <a:tcPr marL="57533" marR="57533" marT="70319" marB="70319" anchor="ctr">
                    <a:lnL>
                      <a:noFill/>
                    </a:lnL>
                    <a:lnR>
                      <a:noFill/>
                    </a:lnR>
                    <a:lnT>
                      <a:noFill/>
                    </a:lnT>
                    <a:lnB>
                      <a:noFill/>
                    </a:lnB>
                  </a:tcPr>
                </a:tc>
                <a:tc>
                  <a:txBody>
                    <a:bodyPr/>
                    <a:lstStyle/>
                    <a:p>
                      <a:r>
                        <a:rPr lang="en-US" sz="1200" dirty="0">
                          <a:effectLst/>
                        </a:rPr>
                        <a:t>Positive and happy when mother returns.</a:t>
                      </a:r>
                    </a:p>
                  </a:txBody>
                  <a:tcPr marL="57533" marR="57533" marT="70319" marB="70319" anchor="ctr">
                    <a:lnL>
                      <a:noFill/>
                    </a:lnL>
                    <a:lnR>
                      <a:noFill/>
                    </a:lnR>
                    <a:lnT>
                      <a:noFill/>
                    </a:lnT>
                    <a:lnB>
                      <a:noFill/>
                    </a:lnB>
                  </a:tcPr>
                </a:tc>
                <a:tc>
                  <a:txBody>
                    <a:bodyPr/>
                    <a:lstStyle/>
                    <a:p>
                      <a:r>
                        <a:rPr lang="en-US" sz="1200" dirty="0">
                          <a:effectLst/>
                        </a:rPr>
                        <a:t>Child approaches mother, but resists contact, may even push her away.</a:t>
                      </a:r>
                    </a:p>
                  </a:txBody>
                  <a:tcPr marL="57533" marR="57533" marT="70319" marB="70319" anchor="ctr">
                    <a:lnL>
                      <a:noFill/>
                    </a:lnL>
                    <a:lnR>
                      <a:noFill/>
                    </a:lnR>
                    <a:lnT>
                      <a:noFill/>
                    </a:lnT>
                    <a:lnB>
                      <a:noFill/>
                    </a:lnB>
                  </a:tcPr>
                </a:tc>
                <a:tc>
                  <a:txBody>
                    <a:bodyPr/>
                    <a:lstStyle/>
                    <a:p>
                      <a:r>
                        <a:rPr lang="en-US" sz="1200" dirty="0">
                          <a:effectLst/>
                        </a:rPr>
                        <a:t>Infant shows little interest when mother returns.</a:t>
                      </a:r>
                    </a:p>
                  </a:txBody>
                  <a:tcPr marL="57533" marR="57533" marT="70319" marB="70319" anchor="ctr">
                    <a:lnL>
                      <a:noFill/>
                    </a:lnL>
                    <a:lnR>
                      <a:noFill/>
                    </a:lnR>
                    <a:lnT>
                      <a:noFill/>
                    </a:lnT>
                    <a:lnB>
                      <a:noFill/>
                    </a:lnB>
                  </a:tcPr>
                </a:tc>
                <a:extLst>
                  <a:ext uri="{0D108BD9-81ED-4DB2-BD59-A6C34878D82A}">
                    <a16:rowId xmlns:a16="http://schemas.microsoft.com/office/drawing/2014/main" val="10003"/>
                  </a:ext>
                </a:extLst>
              </a:tr>
              <a:tr h="1148803">
                <a:tc>
                  <a:txBody>
                    <a:bodyPr/>
                    <a:lstStyle/>
                    <a:p>
                      <a:r>
                        <a:rPr lang="en-US" sz="1200" b="1" dirty="0">
                          <a:effectLst/>
                        </a:rPr>
                        <a:t>Other</a:t>
                      </a:r>
                      <a:endParaRPr lang="en-US" sz="1200" dirty="0">
                        <a:effectLst/>
                      </a:endParaRPr>
                    </a:p>
                  </a:txBody>
                  <a:tcPr marL="57533" marR="57533" marT="70319" marB="70319" anchor="ctr">
                    <a:lnL>
                      <a:noFill/>
                    </a:lnL>
                    <a:lnR>
                      <a:noFill/>
                    </a:lnR>
                    <a:lnT>
                      <a:noFill/>
                    </a:lnT>
                    <a:lnB>
                      <a:noFill/>
                    </a:lnB>
                  </a:tcPr>
                </a:tc>
                <a:tc>
                  <a:txBody>
                    <a:bodyPr/>
                    <a:lstStyle/>
                    <a:p>
                      <a:r>
                        <a:rPr lang="en-US" sz="1200" dirty="0">
                          <a:effectLst/>
                        </a:rPr>
                        <a:t>Will use the mother as a safe base to explore their environment.</a:t>
                      </a:r>
                    </a:p>
                  </a:txBody>
                  <a:tcPr marL="57533" marR="57533" marT="70319" marB="70319" anchor="ctr">
                    <a:lnL>
                      <a:noFill/>
                    </a:lnL>
                    <a:lnR>
                      <a:noFill/>
                    </a:lnR>
                    <a:lnT>
                      <a:noFill/>
                    </a:lnT>
                    <a:lnB>
                      <a:noFill/>
                    </a:lnB>
                  </a:tcPr>
                </a:tc>
                <a:tc>
                  <a:txBody>
                    <a:bodyPr/>
                    <a:lstStyle/>
                    <a:p>
                      <a:r>
                        <a:rPr lang="en-US" sz="1200" dirty="0">
                          <a:effectLst/>
                        </a:rPr>
                        <a:t>Infant cries more and explores less than the other 2 types.</a:t>
                      </a:r>
                    </a:p>
                  </a:txBody>
                  <a:tcPr marL="57533" marR="57533" marT="70319" marB="70319" anchor="ctr">
                    <a:lnL>
                      <a:noFill/>
                    </a:lnL>
                    <a:lnR>
                      <a:noFill/>
                    </a:lnR>
                    <a:lnT>
                      <a:noFill/>
                    </a:lnT>
                    <a:lnB>
                      <a:noFill/>
                    </a:lnB>
                  </a:tcPr>
                </a:tc>
                <a:tc>
                  <a:txBody>
                    <a:bodyPr/>
                    <a:lstStyle/>
                    <a:p>
                      <a:r>
                        <a:rPr lang="en-US" sz="1200" dirty="0">
                          <a:effectLst/>
                        </a:rPr>
                        <a:t>Mother and stranger are able to comfort the infant equally well.</a:t>
                      </a:r>
                    </a:p>
                  </a:txBody>
                  <a:tcPr marL="57533" marR="57533" marT="70319" marB="70319" anchor="ctr">
                    <a:lnL>
                      <a:noFill/>
                    </a:lnL>
                    <a:lnR>
                      <a:noFill/>
                    </a:lnR>
                    <a:lnT>
                      <a:noFill/>
                    </a:lnT>
                    <a:lnB>
                      <a:noFill/>
                    </a:lnB>
                  </a:tcPr>
                </a:tc>
                <a:extLst>
                  <a:ext uri="{0D108BD9-81ED-4DB2-BD59-A6C34878D82A}">
                    <a16:rowId xmlns:a16="http://schemas.microsoft.com/office/drawing/2014/main" val="10004"/>
                  </a:ext>
                </a:extLst>
              </a:tr>
              <a:tr h="425358">
                <a:tc>
                  <a:txBody>
                    <a:bodyPr/>
                    <a:lstStyle/>
                    <a:p>
                      <a:r>
                        <a:rPr lang="en-US" sz="1200" b="1" dirty="0">
                          <a:effectLst/>
                        </a:rPr>
                        <a:t>% of infants</a:t>
                      </a:r>
                      <a:endParaRPr lang="en-US" sz="1200" dirty="0">
                        <a:effectLst/>
                      </a:endParaRPr>
                    </a:p>
                  </a:txBody>
                  <a:tcPr marL="57533" marR="57533" marT="70319" marB="70319" anchor="ctr">
                    <a:lnL>
                      <a:noFill/>
                    </a:lnL>
                    <a:lnR>
                      <a:noFill/>
                    </a:lnR>
                    <a:lnT>
                      <a:noFill/>
                    </a:lnT>
                    <a:lnB>
                      <a:noFill/>
                    </a:lnB>
                  </a:tcPr>
                </a:tc>
                <a:tc>
                  <a:txBody>
                    <a:bodyPr/>
                    <a:lstStyle/>
                    <a:p>
                      <a:r>
                        <a:rPr lang="en-US" sz="1200" dirty="0">
                          <a:effectLst/>
                        </a:rPr>
                        <a:t>70</a:t>
                      </a:r>
                    </a:p>
                  </a:txBody>
                  <a:tcPr marL="57533" marR="57533" marT="70319" marB="70319" anchor="ctr">
                    <a:lnL>
                      <a:noFill/>
                    </a:lnL>
                    <a:lnR>
                      <a:noFill/>
                    </a:lnR>
                    <a:lnT>
                      <a:noFill/>
                    </a:lnT>
                    <a:lnB>
                      <a:noFill/>
                    </a:lnB>
                  </a:tcPr>
                </a:tc>
                <a:tc>
                  <a:txBody>
                    <a:bodyPr/>
                    <a:lstStyle/>
                    <a:p>
                      <a:r>
                        <a:rPr lang="en-US" sz="1200" dirty="0">
                          <a:effectLst/>
                        </a:rPr>
                        <a:t>15</a:t>
                      </a:r>
                    </a:p>
                  </a:txBody>
                  <a:tcPr marL="57533" marR="57533" marT="70319" marB="70319" anchor="ctr">
                    <a:lnL>
                      <a:noFill/>
                    </a:lnL>
                    <a:lnR>
                      <a:noFill/>
                    </a:lnR>
                    <a:lnT>
                      <a:noFill/>
                    </a:lnT>
                    <a:lnB>
                      <a:noFill/>
                    </a:lnB>
                  </a:tcPr>
                </a:tc>
                <a:tc>
                  <a:txBody>
                    <a:bodyPr/>
                    <a:lstStyle/>
                    <a:p>
                      <a:r>
                        <a:rPr lang="en-US" sz="1200" dirty="0">
                          <a:effectLst/>
                        </a:rPr>
                        <a:t>15</a:t>
                      </a:r>
                    </a:p>
                  </a:txBody>
                  <a:tcPr marL="57533" marR="57533" marT="70319" marB="70319" anchor="ctr">
                    <a:lnL>
                      <a:noFill/>
                    </a:lnL>
                    <a:lnR>
                      <a:noFill/>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482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Questions for </a:t>
            </a:r>
            <a:br>
              <a:rPr lang="en-US" dirty="0" smtClean="0"/>
            </a:br>
            <a:r>
              <a:rPr lang="en-US" dirty="0" smtClean="0"/>
              <a:t>Developmental Psychologists</a:t>
            </a:r>
            <a:endParaRPr lang="en-US" dirty="0"/>
          </a:p>
        </p:txBody>
      </p:sp>
      <p:sp>
        <p:nvSpPr>
          <p:cNvPr id="3" name="Content Placeholder 2"/>
          <p:cNvSpPr>
            <a:spLocks noGrp="1"/>
          </p:cNvSpPr>
          <p:nvPr>
            <p:ph idx="1"/>
          </p:nvPr>
        </p:nvSpPr>
        <p:spPr/>
        <p:txBody>
          <a:bodyPr/>
          <a:lstStyle/>
          <a:p>
            <a:r>
              <a:rPr lang="en-US" dirty="0" smtClean="0"/>
              <a:t>Nature vs Nurture?</a:t>
            </a:r>
          </a:p>
          <a:p>
            <a:r>
              <a:rPr lang="en-US" dirty="0" smtClean="0"/>
              <a:t>Continuity vs Stages?</a:t>
            </a:r>
          </a:p>
          <a:p>
            <a:r>
              <a:rPr lang="en-US" dirty="0" smtClean="0"/>
              <a:t>Stability vs. Change?</a:t>
            </a:r>
            <a:endParaRPr lang="en-US" dirty="0"/>
          </a:p>
        </p:txBody>
      </p:sp>
    </p:spTree>
    <p:extLst>
      <p:ext uri="{BB962C8B-B14F-4D97-AF65-F5344CB8AC3E}">
        <p14:creationId xmlns:p14="http://schemas.microsoft.com/office/powerpoint/2010/main" val="30480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Periods</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smtClean="0"/>
              <a:t>Imprinting in animals – within 1</a:t>
            </a:r>
            <a:r>
              <a:rPr lang="en-US" baseline="30000" dirty="0" smtClean="0"/>
              <a:t>st</a:t>
            </a:r>
            <a:r>
              <a:rPr lang="en-US" dirty="0" smtClean="0"/>
              <a:t> 24 hours</a:t>
            </a:r>
          </a:p>
          <a:p>
            <a:pPr marL="0" indent="0">
              <a:buNone/>
            </a:pPr>
            <a:r>
              <a:rPr lang="en-US" dirty="0" smtClean="0"/>
              <a:t>Attachment in children – 1</a:t>
            </a:r>
            <a:r>
              <a:rPr lang="en-US" baseline="30000" dirty="0" smtClean="0"/>
              <a:t>st</a:t>
            </a:r>
            <a:r>
              <a:rPr lang="en-US" dirty="0" smtClean="0"/>
              <a:t> year is critical.</a:t>
            </a:r>
          </a:p>
          <a:p>
            <a:pPr marL="0" indent="0">
              <a:buNone/>
            </a:pPr>
            <a:endParaRPr lang="en-US" dirty="0"/>
          </a:p>
          <a:p>
            <a:pPr marL="0" indent="0">
              <a:buNone/>
            </a:pPr>
            <a:r>
              <a:rPr lang="en-US" dirty="0" smtClean="0"/>
              <a:t>What happens when children are </a:t>
            </a:r>
            <a:r>
              <a:rPr lang="en-US" dirty="0" smtClean="0">
                <a:hlinkClick r:id="rId2"/>
              </a:rPr>
              <a:t>separated</a:t>
            </a:r>
            <a:r>
              <a:rPr lang="en-US" dirty="0" smtClean="0"/>
              <a:t>?</a:t>
            </a:r>
          </a:p>
          <a:p>
            <a:pPr marL="0" indent="0">
              <a:buNone/>
            </a:pPr>
            <a:r>
              <a:rPr lang="en-US" dirty="0" smtClean="0">
                <a:hlinkClick r:id="rId3"/>
              </a:rPr>
              <a:t>Reunion</a:t>
            </a:r>
            <a:endParaRPr lang="en-US" dirty="0"/>
          </a:p>
        </p:txBody>
      </p:sp>
    </p:spTree>
    <p:extLst>
      <p:ext uri="{BB962C8B-B14F-4D97-AF65-F5344CB8AC3E}">
        <p14:creationId xmlns:p14="http://schemas.microsoft.com/office/powerpoint/2010/main" val="51315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62500" lnSpcReduction="20000"/>
          </a:bodyPr>
          <a:lstStyle/>
          <a:p>
            <a:pPr marL="0" indent="0">
              <a:buNone/>
            </a:pPr>
            <a:endParaRPr lang="en-US" dirty="0" smtClean="0"/>
          </a:p>
          <a:p>
            <a:r>
              <a:rPr lang="en-US" b="1" dirty="0" smtClean="0"/>
              <a:t>Up to 3 months of age</a:t>
            </a:r>
            <a:r>
              <a:rPr lang="en-US" dirty="0" smtClean="0"/>
              <a:t> - Indiscriminate attachments. The newborn is predisposed to attach to any human. Most babies respond equally to any caregiver.</a:t>
            </a:r>
            <a:br>
              <a:rPr lang="en-US" dirty="0" smtClean="0"/>
            </a:br>
            <a:endParaRPr lang="en-US" dirty="0" smtClean="0"/>
          </a:p>
          <a:p>
            <a:r>
              <a:rPr lang="en-US" b="1" dirty="0" smtClean="0"/>
              <a:t>After 4 months </a:t>
            </a:r>
            <a:r>
              <a:rPr lang="en-US" dirty="0" smtClean="0"/>
              <a:t>- Preference for certain people. Infants they learn to distinguish primary and secondary caregivers but accept care from anyone;</a:t>
            </a:r>
          </a:p>
          <a:p>
            <a:pPr marL="0" indent="0">
              <a:buNone/>
            </a:pPr>
            <a:endParaRPr lang="en-US" dirty="0" smtClean="0"/>
          </a:p>
          <a:p>
            <a:r>
              <a:rPr lang="en-US" b="1" dirty="0" smtClean="0"/>
              <a:t>After 7 months</a:t>
            </a:r>
            <a:r>
              <a:rPr lang="en-US" dirty="0" smtClean="0"/>
              <a:t> - Special preference for a single attachment figure. The baby looks to particular people for security, comfort and protection. It shows fear of strangers (stranger fear) and unhappiness when separated from a special person (separation anxiety). Some babies show stranger fear and separation anxiety much more frequently and intensely than others, but nevertheless they are seen as evidence that the baby has formed an attachment. This has usually developed by one year of age.</a:t>
            </a:r>
            <a:br>
              <a:rPr lang="en-US" dirty="0" smtClean="0"/>
            </a:br>
            <a:endParaRPr lang="en-US" dirty="0" smtClean="0"/>
          </a:p>
          <a:p>
            <a:r>
              <a:rPr lang="en-US" b="1" dirty="0" smtClean="0"/>
              <a:t>After 9 months</a:t>
            </a:r>
            <a:r>
              <a:rPr lang="en-US" dirty="0" smtClean="0"/>
              <a:t> - Multiple attachments. The baby becomes increasingly independent and forms several attachments.</a:t>
            </a:r>
          </a:p>
          <a:p>
            <a:endParaRPr lang="en-US" dirty="0"/>
          </a:p>
        </p:txBody>
      </p:sp>
    </p:spTree>
    <p:extLst>
      <p:ext uri="{BB962C8B-B14F-4D97-AF65-F5344CB8AC3E}">
        <p14:creationId xmlns:p14="http://schemas.microsoft.com/office/powerpoint/2010/main" val="4266811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2183"/>
          </a:xfrm>
        </p:spPr>
        <p:txBody>
          <a:bodyPr>
            <a:normAutofit fontScale="90000"/>
          </a:bodyPr>
          <a:lstStyle/>
          <a:p>
            <a:r>
              <a:rPr lang="en-US" smtClean="0"/>
              <a:t>Critical </a:t>
            </a:r>
            <a:r>
              <a:rPr lang="en-US" dirty="0" smtClean="0"/>
              <a:t>periods for brain development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1576137"/>
            <a:ext cx="9144000" cy="5344357"/>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69483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are denied the needed stimuli in the “critical period?”</a:t>
            </a:r>
            <a:endParaRPr lang="en-US" dirty="0"/>
          </a:p>
        </p:txBody>
      </p:sp>
      <p:sp>
        <p:nvSpPr>
          <p:cNvPr id="3" name="Content Placeholder 2"/>
          <p:cNvSpPr>
            <a:spLocks noGrp="1"/>
          </p:cNvSpPr>
          <p:nvPr>
            <p:ph idx="1"/>
          </p:nvPr>
        </p:nvSpPr>
        <p:spPr/>
        <p:txBody>
          <a:bodyPr/>
          <a:lstStyle/>
          <a:p>
            <a:pPr marL="0" indent="0">
              <a:buNone/>
            </a:pPr>
            <a:r>
              <a:rPr lang="en-US" dirty="0" smtClean="0"/>
              <a:t>The fate of </a:t>
            </a:r>
            <a:r>
              <a:rPr lang="en-US" dirty="0" smtClean="0">
                <a:hlinkClick r:id="rId2"/>
              </a:rPr>
              <a:t>“Practice Babies?”</a:t>
            </a:r>
            <a:endParaRPr lang="en-US" dirty="0"/>
          </a:p>
        </p:txBody>
      </p:sp>
    </p:spTree>
    <p:extLst>
      <p:ext uri="{BB962C8B-B14F-4D97-AF65-F5344CB8AC3E}">
        <p14:creationId xmlns:p14="http://schemas.microsoft.com/office/powerpoint/2010/main" val="1763763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Critical periods &amp; Development</a:t>
            </a:r>
            <a:endParaRPr lang="en-US" dirty="0"/>
          </a:p>
        </p:txBody>
      </p:sp>
      <p:sp>
        <p:nvSpPr>
          <p:cNvPr id="3" name="Content Placeholder 2"/>
          <p:cNvSpPr>
            <a:spLocks noGrp="1"/>
          </p:cNvSpPr>
          <p:nvPr>
            <p:ph idx="1"/>
          </p:nvPr>
        </p:nvSpPr>
        <p:spPr/>
        <p:txBody>
          <a:bodyPr/>
          <a:lstStyle/>
          <a:p>
            <a:r>
              <a:rPr lang="en-US" dirty="0" smtClean="0"/>
              <a:t>Watch the story of “</a:t>
            </a:r>
            <a:r>
              <a:rPr lang="en-US" dirty="0" smtClean="0">
                <a:hlinkClick r:id="rId2"/>
              </a:rPr>
              <a:t>Genie</a:t>
            </a:r>
            <a:r>
              <a:rPr lang="en-US" dirty="0" smtClean="0"/>
              <a:t>.”  and respond in a reaction page (typed).</a:t>
            </a:r>
          </a:p>
          <a:p>
            <a:pPr lvl="1"/>
            <a:r>
              <a:rPr lang="en-US" dirty="0" smtClean="0"/>
              <a:t>Why were language researchers interested in her case?</a:t>
            </a:r>
          </a:p>
          <a:p>
            <a:pPr lvl="1"/>
            <a:r>
              <a:rPr lang="en-US" dirty="0" smtClean="0"/>
              <a:t>What might her case-study suggest about the idea of a critical period?</a:t>
            </a:r>
          </a:p>
          <a:p>
            <a:pPr lvl="1"/>
            <a:r>
              <a:rPr lang="en-US" dirty="0" smtClean="0"/>
              <a:t>What other factors (confounds) make it difficult to determine the existence of a critical period from her case?</a:t>
            </a:r>
          </a:p>
          <a:p>
            <a:pPr marL="457200" lvl="1" indent="0">
              <a:buNone/>
            </a:pPr>
            <a:endParaRPr lang="en-US" dirty="0" smtClean="0"/>
          </a:p>
        </p:txBody>
      </p:sp>
    </p:spTree>
    <p:extLst>
      <p:ext uri="{BB962C8B-B14F-4D97-AF65-F5344CB8AC3E}">
        <p14:creationId xmlns:p14="http://schemas.microsoft.com/office/powerpoint/2010/main" val="238978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200,000,000 sperm vs. 1 egg</a:t>
            </a:r>
          </a:p>
          <a:p>
            <a:endParaRPr lang="en-US" dirty="0"/>
          </a:p>
          <a:p>
            <a:endParaRPr lang="en-US" dirty="0" smtClean="0"/>
          </a:p>
          <a:p>
            <a:endParaRPr lang="en-US" dirty="0"/>
          </a:p>
          <a:p>
            <a:endParaRPr lang="en-US" dirty="0" smtClean="0"/>
          </a:p>
          <a:p>
            <a:endParaRPr lang="en-US" dirty="0"/>
          </a:p>
          <a:p>
            <a:r>
              <a:rPr lang="en-US" dirty="0" smtClean="0"/>
              <a:t>Less than ½ of zygotes survive 1</a:t>
            </a:r>
            <a:r>
              <a:rPr lang="en-US" baseline="30000" dirty="0" smtClean="0"/>
              <a:t>st</a:t>
            </a:r>
            <a:r>
              <a:rPr lang="en-US" dirty="0" smtClean="0"/>
              <a:t> 3 weeks!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69056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95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Embryo to Fetal Stage</a:t>
            </a:r>
            <a:endParaRPr lang="en-US" dirty="0"/>
          </a:p>
        </p:txBody>
      </p:sp>
      <p:sp>
        <p:nvSpPr>
          <p:cNvPr id="3" name="Content Placeholder 2"/>
          <p:cNvSpPr>
            <a:spLocks noGrp="1"/>
          </p:cNvSpPr>
          <p:nvPr>
            <p:ph idx="1"/>
          </p:nvPr>
        </p:nvSpPr>
        <p:spPr>
          <a:xfrm>
            <a:off x="381000" y="3880836"/>
            <a:ext cx="8229600" cy="2667000"/>
          </a:xfrm>
        </p:spPr>
        <p:txBody>
          <a:bodyPr>
            <a:normAutofit fontScale="77500" lnSpcReduction="20000"/>
          </a:bodyPr>
          <a:lstStyle/>
          <a:p>
            <a:endParaRPr lang="en-US" dirty="0" smtClean="0"/>
          </a:p>
          <a:p>
            <a:pPr marL="0" indent="0">
              <a:buNone/>
            </a:pPr>
            <a:r>
              <a:rPr lang="en-US" u="sng" dirty="0" smtClean="0"/>
              <a:t>teratogens</a:t>
            </a:r>
            <a:r>
              <a:rPr lang="en-US" dirty="0" smtClean="0"/>
              <a:t> – chemicals and viruses from the mother than can cause harm and disrupt development</a:t>
            </a:r>
          </a:p>
          <a:p>
            <a:pPr marL="0" indent="0">
              <a:buNone/>
            </a:pPr>
            <a:r>
              <a:rPr lang="en-US" dirty="0" smtClean="0"/>
              <a:t>Example – Alcohol can lead to Fetal Alcohol Syndrome</a:t>
            </a:r>
          </a:p>
          <a:p>
            <a:pPr lvl="1"/>
            <a:r>
              <a:rPr lang="en-US" dirty="0"/>
              <a:t>1 in 800 infants</a:t>
            </a:r>
          </a:p>
          <a:p>
            <a:pPr lvl="1"/>
            <a:r>
              <a:rPr lang="en-US" dirty="0"/>
              <a:t>Smaller head</a:t>
            </a:r>
          </a:p>
          <a:p>
            <a:pPr lvl="1"/>
            <a:r>
              <a:rPr lang="en-US" dirty="0"/>
              <a:t>Lifelong brain abnormalities</a:t>
            </a:r>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29574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61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“Preprogramming”</a:t>
            </a:r>
            <a:endParaRPr lang="en-US" dirty="0"/>
          </a:p>
        </p:txBody>
      </p:sp>
      <p:sp>
        <p:nvSpPr>
          <p:cNvPr id="3" name="Content Placeholder 2"/>
          <p:cNvSpPr>
            <a:spLocks noGrp="1"/>
          </p:cNvSpPr>
          <p:nvPr>
            <p:ph idx="1"/>
          </p:nvPr>
        </p:nvSpPr>
        <p:spPr>
          <a:xfrm>
            <a:off x="381000" y="1143000"/>
            <a:ext cx="8305800" cy="4983163"/>
          </a:xfrm>
        </p:spPr>
        <p:txBody>
          <a:bodyPr>
            <a:normAutofit/>
          </a:bodyPr>
          <a:lstStyle/>
          <a:p>
            <a:r>
              <a:rPr lang="en-US" dirty="0" smtClean="0"/>
              <a:t>We are predisposed as humans to respond to cries for nourishment</a:t>
            </a:r>
          </a:p>
          <a:p>
            <a:endParaRPr lang="en-US" dirty="0"/>
          </a:p>
          <a:p>
            <a:endParaRPr lang="en-US" dirty="0" smtClean="0"/>
          </a:p>
          <a:p>
            <a:endParaRPr lang="en-US" dirty="0"/>
          </a:p>
          <a:p>
            <a:endParaRPr lang="en-US" dirty="0" smtClean="0"/>
          </a:p>
          <a:p>
            <a:r>
              <a:rPr lang="en-US" dirty="0" smtClean="0"/>
              <a:t>Babies predisposed to receive it (</a:t>
            </a:r>
            <a:r>
              <a:rPr lang="en-US" dirty="0" smtClean="0">
                <a:hlinkClick r:id="rId2"/>
              </a:rPr>
              <a:t>rooting reflex</a:t>
            </a:r>
            <a:r>
              <a:rPr lang="en-US" dirty="0" smtClean="0"/>
              <a:t>).</a:t>
            </a:r>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644769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779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Reflexes</a:t>
            </a:r>
            <a:endParaRPr lang="en-US" dirty="0"/>
          </a:p>
        </p:txBody>
      </p:sp>
      <p:pic>
        <p:nvPicPr>
          <p:cNvPr id="1026" name="Picture 2" descr="brooks2.45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906365"/>
            <a:ext cx="4114800" cy="391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2466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babies learn?</a:t>
            </a:r>
            <a:endParaRPr lang="en-US" dirty="0"/>
          </a:p>
        </p:txBody>
      </p:sp>
      <p:sp>
        <p:nvSpPr>
          <p:cNvPr id="3" name="Content Placeholder 2"/>
          <p:cNvSpPr>
            <a:spLocks noGrp="1"/>
          </p:cNvSpPr>
          <p:nvPr>
            <p:ph idx="1"/>
          </p:nvPr>
        </p:nvSpPr>
        <p:spPr/>
        <p:txBody>
          <a:bodyPr>
            <a:normAutofit lnSpcReduction="10000"/>
          </a:bodyPr>
          <a:lstStyle/>
          <a:p>
            <a:r>
              <a:rPr lang="en-US" dirty="0" smtClean="0"/>
              <a:t>They can gaze</a:t>
            </a:r>
          </a:p>
          <a:p>
            <a:r>
              <a:rPr lang="en-US" dirty="0" smtClean="0"/>
              <a:t>What interests them?</a:t>
            </a:r>
          </a:p>
          <a:p>
            <a:r>
              <a:rPr lang="en-US" dirty="0" smtClean="0"/>
              <a:t>New information?</a:t>
            </a:r>
          </a:p>
          <a:p>
            <a:endParaRPr lang="en-US" dirty="0"/>
          </a:p>
          <a:p>
            <a:r>
              <a:rPr lang="en-US" u="sng" dirty="0" smtClean="0"/>
              <a:t>Habituation </a:t>
            </a:r>
            <a:r>
              <a:rPr lang="en-US" dirty="0" smtClean="0"/>
              <a:t>studies</a:t>
            </a:r>
          </a:p>
          <a:p>
            <a:pPr lvl="1"/>
            <a:r>
              <a:rPr lang="en-US" dirty="0" smtClean="0"/>
              <a:t>Babies stare at new material, once they start to look away sooner (the information is no longer novel) it’s a sign that they have incorporated the stimulus into their understanding (learning)</a:t>
            </a:r>
            <a:endParaRPr lang="en-US" dirty="0"/>
          </a:p>
        </p:txBody>
      </p:sp>
    </p:spTree>
    <p:extLst>
      <p:ext uri="{BB962C8B-B14F-4D97-AF65-F5344CB8AC3E}">
        <p14:creationId xmlns:p14="http://schemas.microsoft.com/office/powerpoint/2010/main" val="42465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we predisposed to notice certain things?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03" y="2988523"/>
            <a:ext cx="69056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24891" y="2209800"/>
            <a:ext cx="507703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B</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09088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699</Words>
  <Application>Microsoft Office PowerPoint</Application>
  <PresentationFormat>On-screen Show (4:3)</PresentationFormat>
  <Paragraphs>116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Developmental Psych</vt:lpstr>
      <vt:lpstr> Questions for  Developmental Psychologists</vt:lpstr>
      <vt:lpstr>PowerPoint Presentation</vt:lpstr>
      <vt:lpstr>Embryo to Fetal Stage</vt:lpstr>
      <vt:lpstr>“Preprogramming”</vt:lpstr>
      <vt:lpstr>Reflexes</vt:lpstr>
      <vt:lpstr>PowerPoint Presentation</vt:lpstr>
      <vt:lpstr>Can babies learn?</vt:lpstr>
      <vt:lpstr>Are we predisposed to notice certain things?</vt:lpstr>
      <vt:lpstr>PowerPoint Presentation</vt:lpstr>
      <vt:lpstr>Neural network scan of infants</vt:lpstr>
      <vt:lpstr>Maturation</vt:lpstr>
      <vt:lpstr>Critical periods</vt:lpstr>
      <vt:lpstr> In animals - “Imprinting” – Konrad Lorenz</vt:lpstr>
      <vt:lpstr> In humans – “Attachment”</vt:lpstr>
      <vt:lpstr>PowerPoint Presentation</vt:lpstr>
      <vt:lpstr>The experiment</vt:lpstr>
      <vt:lpstr>Types of attachment – Mary Ainsworth</vt:lpstr>
      <vt:lpstr>PowerPoint Presentation</vt:lpstr>
      <vt:lpstr>Critical Periods</vt:lpstr>
      <vt:lpstr>PowerPoint Presentation</vt:lpstr>
      <vt:lpstr>Critical periods for brain development</vt:lpstr>
      <vt:lpstr>What if you are denied the needed stimuli in the “critical period?”</vt:lpstr>
      <vt:lpstr>More Critical periods &amp;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dc:title>
  <dc:creator>NPCSD</dc:creator>
  <cp:lastModifiedBy>Costello, Lynda</cp:lastModifiedBy>
  <cp:revision>31</cp:revision>
  <dcterms:created xsi:type="dcterms:W3CDTF">2013-10-22T16:27:23Z</dcterms:created>
  <dcterms:modified xsi:type="dcterms:W3CDTF">2020-02-12T17:58:59Z</dcterms:modified>
</cp:coreProperties>
</file>