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77" r:id="rId4"/>
    <p:sldId id="272" r:id="rId5"/>
    <p:sldId id="273" r:id="rId6"/>
    <p:sldId id="274" r:id="rId7"/>
    <p:sldId id="275" r:id="rId8"/>
    <p:sldId id="276" r:id="rId9"/>
    <p:sldId id="263" r:id="rId10"/>
    <p:sldId id="264" r:id="rId11"/>
    <p:sldId id="266" r:id="rId12"/>
    <p:sldId id="265" r:id="rId13"/>
    <p:sldId id="270" r:id="rId14"/>
    <p:sldId id="271" r:id="rId15"/>
    <p:sldId id="262" r:id="rId16"/>
    <p:sldId id="269" r:id="rId17"/>
    <p:sldId id="268" r:id="rId18"/>
    <p:sldId id="259" r:id="rId19"/>
    <p:sldId id="27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907" autoAdjust="0"/>
    <p:restoredTop sz="86323" autoAdjust="0"/>
  </p:normalViewPr>
  <p:slideViewPr>
    <p:cSldViewPr>
      <p:cViewPr varScale="1">
        <p:scale>
          <a:sx n="79" d="100"/>
          <a:sy n="79" d="100"/>
        </p:scale>
        <p:origin x="726" y="96"/>
      </p:cViewPr>
      <p:guideLst>
        <p:guide orient="horz" pos="2160"/>
        <p:guide pos="2880"/>
      </p:guideLst>
    </p:cSldViewPr>
  </p:slideViewPr>
  <p:outlineViewPr>
    <p:cViewPr>
      <p:scale>
        <a:sx n="33" d="100"/>
        <a:sy n="33" d="100"/>
      </p:scale>
      <p:origin x="258" y="7795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55159D-1BBA-4FF6-891F-40C042637F85}" type="datetimeFigureOut">
              <a:rPr lang="en-US" smtClean="0"/>
              <a:t>1/3/2018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C32FB7-F0E0-472F-9264-68167898C004}" type="slidenum">
              <a:rPr lang="en-US" smtClean="0"/>
              <a:t>‹#›</a:t>
            </a:fld>
            <a:endParaRPr lang="en-US" dirty="0"/>
          </a:p>
        </p:txBody>
      </p:sp>
    </p:spTree>
    <p:extLst>
      <p:ext uri="{BB962C8B-B14F-4D97-AF65-F5344CB8AC3E}">
        <p14:creationId xmlns:p14="http://schemas.microsoft.com/office/powerpoint/2010/main" val="3554269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charset="0"/>
              </a:defRPr>
            </a:lvl1pPr>
            <a:lvl2pPr marL="742950" indent="-285750">
              <a:defRPr>
                <a:solidFill>
                  <a:schemeClr val="tx1"/>
                </a:solidFill>
                <a:latin typeface="Times New Roman" charset="0"/>
              </a:defRPr>
            </a:lvl2pPr>
            <a:lvl3pPr marL="1143000" indent="-228600">
              <a:defRPr>
                <a:solidFill>
                  <a:schemeClr val="tx1"/>
                </a:solidFill>
                <a:latin typeface="Times New Roman" charset="0"/>
              </a:defRPr>
            </a:lvl3pPr>
            <a:lvl4pPr marL="1600200" indent="-228600">
              <a:defRPr>
                <a:solidFill>
                  <a:schemeClr val="tx1"/>
                </a:solidFill>
                <a:latin typeface="Times New Roman" charset="0"/>
              </a:defRPr>
            </a:lvl4pPr>
            <a:lvl5pPr marL="2057400" indent="-22860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fld id="{6E3C71B3-4D9E-422D-BB84-22B6671CF519}" type="slidenum">
              <a:rPr lang="en-US" smtClean="0"/>
              <a:pPr/>
              <a:t>4</a:t>
            </a:fld>
            <a:endParaRPr lang="en-US" smtClean="0"/>
          </a:p>
        </p:txBody>
      </p:sp>
    </p:spTree>
    <p:extLst>
      <p:ext uri="{BB962C8B-B14F-4D97-AF65-F5344CB8AC3E}">
        <p14:creationId xmlns:p14="http://schemas.microsoft.com/office/powerpoint/2010/main" val="3750616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charset="0"/>
              </a:defRPr>
            </a:lvl1pPr>
            <a:lvl2pPr marL="742950" indent="-285750">
              <a:defRPr>
                <a:solidFill>
                  <a:schemeClr val="tx1"/>
                </a:solidFill>
                <a:latin typeface="Times New Roman" charset="0"/>
              </a:defRPr>
            </a:lvl2pPr>
            <a:lvl3pPr marL="1143000" indent="-228600">
              <a:defRPr>
                <a:solidFill>
                  <a:schemeClr val="tx1"/>
                </a:solidFill>
                <a:latin typeface="Times New Roman" charset="0"/>
              </a:defRPr>
            </a:lvl3pPr>
            <a:lvl4pPr marL="1600200" indent="-228600">
              <a:defRPr>
                <a:solidFill>
                  <a:schemeClr val="tx1"/>
                </a:solidFill>
                <a:latin typeface="Times New Roman" charset="0"/>
              </a:defRPr>
            </a:lvl4pPr>
            <a:lvl5pPr marL="2057400" indent="-22860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fld id="{954EA458-9E7C-4F91-8B51-C43C7DD5AF1A}" type="slidenum">
              <a:rPr lang="en-US" smtClean="0"/>
              <a:pPr/>
              <a:t>5</a:t>
            </a:fld>
            <a:endParaRPr lang="en-US" smtClean="0"/>
          </a:p>
        </p:txBody>
      </p:sp>
      <p:sp>
        <p:nvSpPr>
          <p:cNvPr id="7270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b="1" smtClean="0"/>
              <a:t>OBJECTIVE 2</a:t>
            </a:r>
            <a:r>
              <a:rPr lang="en-US" b="1" smtClean="0">
                <a:cs typeface="Arial" charset="0"/>
              </a:rPr>
              <a:t>| Explain how an unconditioned stimulus (US)</a:t>
            </a:r>
          </a:p>
        </p:txBody>
      </p:sp>
    </p:spTree>
    <p:extLst>
      <p:ext uri="{BB962C8B-B14F-4D97-AF65-F5344CB8AC3E}">
        <p14:creationId xmlns:p14="http://schemas.microsoft.com/office/powerpoint/2010/main" val="4085505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charset="0"/>
              </a:defRPr>
            </a:lvl1pPr>
            <a:lvl2pPr marL="742950" indent="-285750">
              <a:defRPr>
                <a:solidFill>
                  <a:schemeClr val="tx1"/>
                </a:solidFill>
                <a:latin typeface="Times New Roman" charset="0"/>
              </a:defRPr>
            </a:lvl2pPr>
            <a:lvl3pPr marL="1143000" indent="-228600">
              <a:defRPr>
                <a:solidFill>
                  <a:schemeClr val="tx1"/>
                </a:solidFill>
                <a:latin typeface="Times New Roman" charset="0"/>
              </a:defRPr>
            </a:lvl3pPr>
            <a:lvl4pPr marL="1600200" indent="-228600">
              <a:defRPr>
                <a:solidFill>
                  <a:schemeClr val="tx1"/>
                </a:solidFill>
                <a:latin typeface="Times New Roman" charset="0"/>
              </a:defRPr>
            </a:lvl4pPr>
            <a:lvl5pPr marL="2057400" indent="-22860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fld id="{C465CE69-0733-4B90-92E5-9BC59E06BB66}" type="slidenum">
              <a:rPr lang="en-US" smtClean="0"/>
              <a:pPr/>
              <a:t>6</a:t>
            </a:fld>
            <a:endParaRPr lang="en-US" smtClean="0"/>
          </a:p>
        </p:txBody>
      </p:sp>
      <p:sp>
        <p:nvSpPr>
          <p:cNvPr id="7373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buFont typeface="Wingdings" pitchFamily="2" charset="2"/>
              <a:buNone/>
            </a:pPr>
            <a:r>
              <a:rPr lang="en-US" altLang="en-US" b="1" smtClean="0">
                <a:solidFill>
                  <a:srgbClr val="0000FF"/>
                </a:solidFill>
                <a:latin typeface="Palatino Linotype" pitchFamily="18" charset="0"/>
              </a:rPr>
              <a:t>Unconditioned Stimulus (UCS):</a:t>
            </a:r>
            <a:r>
              <a:rPr lang="en-US" altLang="en-US" smtClean="0">
                <a:solidFill>
                  <a:srgbClr val="6600CC"/>
                </a:solidFill>
                <a:latin typeface="Palatino Linotype" pitchFamily="18" charset="0"/>
              </a:rPr>
              <a:t> A </a:t>
            </a:r>
            <a:r>
              <a:rPr lang="en-US" altLang="en-US" smtClean="0">
                <a:latin typeface="Palatino Linotype" pitchFamily="18" charset="0"/>
              </a:rPr>
              <a:t>stimulus that automatically and naturally triggers a response. </a:t>
            </a:r>
            <a:r>
              <a:rPr lang="en-US" altLang="en-US" b="1" smtClean="0">
                <a:solidFill>
                  <a:srgbClr val="0000FF"/>
                </a:solidFill>
                <a:latin typeface="Palatino Linotype" pitchFamily="18" charset="0"/>
              </a:rPr>
              <a:t>Unconditioned Response (UCR):</a:t>
            </a:r>
            <a:r>
              <a:rPr lang="en-US" altLang="en-US" smtClean="0">
                <a:solidFill>
                  <a:srgbClr val="6600CC"/>
                </a:solidFill>
                <a:latin typeface="Palatino Linotype" pitchFamily="18" charset="0"/>
              </a:rPr>
              <a:t> </a:t>
            </a:r>
            <a:r>
              <a:rPr lang="en-US" altLang="en-US" smtClean="0">
                <a:latin typeface="Palatino Linotype" pitchFamily="18" charset="0"/>
              </a:rPr>
              <a:t>A unlearned, naturally occurring response to the unconditioned stimulus, like salivation in the dog when food is in the mouth. </a:t>
            </a:r>
            <a:r>
              <a:rPr lang="en-US" altLang="en-US" b="1" smtClean="0">
                <a:solidFill>
                  <a:srgbClr val="0000FF"/>
                </a:solidFill>
                <a:latin typeface="Palatino Linotype" pitchFamily="18" charset="0"/>
              </a:rPr>
              <a:t>Conditioned Stimulus (CS):</a:t>
            </a:r>
            <a:r>
              <a:rPr lang="en-US" altLang="en-US" smtClean="0">
                <a:solidFill>
                  <a:srgbClr val="6600CC"/>
                </a:solidFill>
                <a:latin typeface="Palatino Linotype" pitchFamily="18" charset="0"/>
              </a:rPr>
              <a:t> </a:t>
            </a:r>
            <a:r>
              <a:rPr lang="en-US" altLang="en-US" smtClean="0">
                <a:latin typeface="Palatino Linotype" pitchFamily="18" charset="0"/>
              </a:rPr>
              <a:t>Originally a neutral stimulus that, after association with an unconditioned stimulus, comes to trigger a conditioned response. </a:t>
            </a:r>
            <a:r>
              <a:rPr lang="en-US" altLang="en-US" b="1" smtClean="0">
                <a:solidFill>
                  <a:srgbClr val="0000FF"/>
                </a:solidFill>
                <a:latin typeface="Palatino Linotype" pitchFamily="18" charset="0"/>
              </a:rPr>
              <a:t>Conditioned Response (CR):</a:t>
            </a:r>
            <a:r>
              <a:rPr lang="en-US" altLang="en-US" smtClean="0">
                <a:solidFill>
                  <a:srgbClr val="6600CC"/>
                </a:solidFill>
                <a:latin typeface="Palatino Linotype" pitchFamily="18" charset="0"/>
              </a:rPr>
              <a:t> </a:t>
            </a:r>
            <a:r>
              <a:rPr lang="en-US" altLang="en-US" smtClean="0">
                <a:latin typeface="Palatino Linotype" pitchFamily="18" charset="0"/>
              </a:rPr>
              <a:t>A learned response to a previously neutral conditioned stimulus.</a:t>
            </a:r>
            <a:endParaRPr lang="en-US" smtClean="0"/>
          </a:p>
        </p:txBody>
      </p:sp>
    </p:spTree>
    <p:extLst>
      <p:ext uri="{BB962C8B-B14F-4D97-AF65-F5344CB8AC3E}">
        <p14:creationId xmlns:p14="http://schemas.microsoft.com/office/powerpoint/2010/main" val="13479021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Times New Roman" charset="0"/>
              </a:defRPr>
            </a:lvl1pPr>
            <a:lvl2pPr marL="742950" indent="-285750">
              <a:defRPr>
                <a:solidFill>
                  <a:schemeClr val="tx1"/>
                </a:solidFill>
                <a:latin typeface="Times New Roman" charset="0"/>
              </a:defRPr>
            </a:lvl2pPr>
            <a:lvl3pPr marL="1143000" indent="-228600">
              <a:defRPr>
                <a:solidFill>
                  <a:schemeClr val="tx1"/>
                </a:solidFill>
                <a:latin typeface="Times New Roman" charset="0"/>
              </a:defRPr>
            </a:lvl3pPr>
            <a:lvl4pPr marL="1600200" indent="-228600">
              <a:defRPr>
                <a:solidFill>
                  <a:schemeClr val="tx1"/>
                </a:solidFill>
                <a:latin typeface="Times New Roman" charset="0"/>
              </a:defRPr>
            </a:lvl4pPr>
            <a:lvl5pPr marL="2057400" indent="-22860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fld id="{8CB9CE95-1CCF-4FA5-BCD7-6B46FA51C699}" type="slidenum">
              <a:rPr lang="en-US" smtClean="0"/>
              <a:pPr/>
              <a:t>7</a:t>
            </a:fld>
            <a:endParaRPr lang="en-US" smtClean="0"/>
          </a:p>
        </p:txBody>
      </p:sp>
    </p:spTree>
    <p:extLst>
      <p:ext uri="{BB962C8B-B14F-4D97-AF65-F5344CB8AC3E}">
        <p14:creationId xmlns:p14="http://schemas.microsoft.com/office/powerpoint/2010/main" val="1705466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5B58DCE-FE38-44C8-84A0-4961C7859CA9}" type="datetimeFigureOut">
              <a:rPr lang="en-US" smtClean="0"/>
              <a:t>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888690-047D-46F8-B6B0-98D3B93CEBCC}" type="slidenum">
              <a:rPr lang="en-US" smtClean="0"/>
              <a:t>‹#›</a:t>
            </a:fld>
            <a:endParaRPr lang="en-US" dirty="0"/>
          </a:p>
        </p:txBody>
      </p:sp>
    </p:spTree>
    <p:extLst>
      <p:ext uri="{BB962C8B-B14F-4D97-AF65-F5344CB8AC3E}">
        <p14:creationId xmlns:p14="http://schemas.microsoft.com/office/powerpoint/2010/main" val="2499510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B58DCE-FE38-44C8-84A0-4961C7859CA9}" type="datetimeFigureOut">
              <a:rPr lang="en-US" smtClean="0"/>
              <a:t>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888690-047D-46F8-B6B0-98D3B93CEBCC}" type="slidenum">
              <a:rPr lang="en-US" smtClean="0"/>
              <a:t>‹#›</a:t>
            </a:fld>
            <a:endParaRPr lang="en-US" dirty="0"/>
          </a:p>
        </p:txBody>
      </p:sp>
    </p:spTree>
    <p:extLst>
      <p:ext uri="{BB962C8B-B14F-4D97-AF65-F5344CB8AC3E}">
        <p14:creationId xmlns:p14="http://schemas.microsoft.com/office/powerpoint/2010/main" val="913347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B58DCE-FE38-44C8-84A0-4961C7859CA9}" type="datetimeFigureOut">
              <a:rPr lang="en-US" smtClean="0"/>
              <a:t>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888690-047D-46F8-B6B0-98D3B93CEBCC}" type="slidenum">
              <a:rPr lang="en-US" smtClean="0"/>
              <a:t>‹#›</a:t>
            </a:fld>
            <a:endParaRPr lang="en-US" dirty="0"/>
          </a:p>
        </p:txBody>
      </p:sp>
    </p:spTree>
    <p:extLst>
      <p:ext uri="{BB962C8B-B14F-4D97-AF65-F5344CB8AC3E}">
        <p14:creationId xmlns:p14="http://schemas.microsoft.com/office/powerpoint/2010/main" val="3713544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828800"/>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4038600" cy="4302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6FDFEB0-3515-4D0D-9F95-C125609D20F1}" type="slidenum">
              <a:rPr lang="en-US"/>
              <a:pPr>
                <a:defRPr/>
              </a:pPr>
              <a:t>‹#›</a:t>
            </a:fld>
            <a:endParaRPr lang="en-US" dirty="0"/>
          </a:p>
        </p:txBody>
      </p:sp>
    </p:spTree>
    <p:extLst>
      <p:ext uri="{BB962C8B-B14F-4D97-AF65-F5344CB8AC3E}">
        <p14:creationId xmlns:p14="http://schemas.microsoft.com/office/powerpoint/2010/main" val="2517514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5B58DCE-FE38-44C8-84A0-4961C7859CA9}" type="datetimeFigureOut">
              <a:rPr lang="en-US" smtClean="0"/>
              <a:t>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888690-047D-46F8-B6B0-98D3B93CEBCC}" type="slidenum">
              <a:rPr lang="en-US" smtClean="0"/>
              <a:t>‹#›</a:t>
            </a:fld>
            <a:endParaRPr lang="en-US" dirty="0"/>
          </a:p>
        </p:txBody>
      </p:sp>
    </p:spTree>
    <p:extLst>
      <p:ext uri="{BB962C8B-B14F-4D97-AF65-F5344CB8AC3E}">
        <p14:creationId xmlns:p14="http://schemas.microsoft.com/office/powerpoint/2010/main" val="2980896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5B58DCE-FE38-44C8-84A0-4961C7859CA9}" type="datetimeFigureOut">
              <a:rPr lang="en-US" smtClean="0"/>
              <a:t>1/3/2018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888690-047D-46F8-B6B0-98D3B93CEBCC}" type="slidenum">
              <a:rPr lang="en-US" smtClean="0"/>
              <a:t>‹#›</a:t>
            </a:fld>
            <a:endParaRPr lang="en-US" dirty="0"/>
          </a:p>
        </p:txBody>
      </p:sp>
    </p:spTree>
    <p:extLst>
      <p:ext uri="{BB962C8B-B14F-4D97-AF65-F5344CB8AC3E}">
        <p14:creationId xmlns:p14="http://schemas.microsoft.com/office/powerpoint/2010/main" val="6579302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5B58DCE-FE38-44C8-84A0-4961C7859CA9}" type="datetimeFigureOut">
              <a:rPr lang="en-US" smtClean="0"/>
              <a:t>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888690-047D-46F8-B6B0-98D3B93CEBCC}" type="slidenum">
              <a:rPr lang="en-US" smtClean="0"/>
              <a:t>‹#›</a:t>
            </a:fld>
            <a:endParaRPr lang="en-US" dirty="0"/>
          </a:p>
        </p:txBody>
      </p:sp>
    </p:spTree>
    <p:extLst>
      <p:ext uri="{BB962C8B-B14F-4D97-AF65-F5344CB8AC3E}">
        <p14:creationId xmlns:p14="http://schemas.microsoft.com/office/powerpoint/2010/main" val="4006257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5B58DCE-FE38-44C8-84A0-4961C7859CA9}" type="datetimeFigureOut">
              <a:rPr lang="en-US" smtClean="0"/>
              <a:t>1/3/2018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E888690-047D-46F8-B6B0-98D3B93CEBCC}" type="slidenum">
              <a:rPr lang="en-US" smtClean="0"/>
              <a:t>‹#›</a:t>
            </a:fld>
            <a:endParaRPr lang="en-US" dirty="0"/>
          </a:p>
        </p:txBody>
      </p:sp>
    </p:spTree>
    <p:extLst>
      <p:ext uri="{BB962C8B-B14F-4D97-AF65-F5344CB8AC3E}">
        <p14:creationId xmlns:p14="http://schemas.microsoft.com/office/powerpoint/2010/main" val="4071451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5B58DCE-FE38-44C8-84A0-4961C7859CA9}" type="datetimeFigureOut">
              <a:rPr lang="en-US" smtClean="0"/>
              <a:t>1/3/2018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E888690-047D-46F8-B6B0-98D3B93CEBCC}" type="slidenum">
              <a:rPr lang="en-US" smtClean="0"/>
              <a:t>‹#›</a:t>
            </a:fld>
            <a:endParaRPr lang="en-US" dirty="0"/>
          </a:p>
        </p:txBody>
      </p:sp>
    </p:spTree>
    <p:extLst>
      <p:ext uri="{BB962C8B-B14F-4D97-AF65-F5344CB8AC3E}">
        <p14:creationId xmlns:p14="http://schemas.microsoft.com/office/powerpoint/2010/main" val="817965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B58DCE-FE38-44C8-84A0-4961C7859CA9}" type="datetimeFigureOut">
              <a:rPr lang="en-US" smtClean="0"/>
              <a:t>1/3/2018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E888690-047D-46F8-B6B0-98D3B93CEBCC}" type="slidenum">
              <a:rPr lang="en-US" smtClean="0"/>
              <a:t>‹#›</a:t>
            </a:fld>
            <a:endParaRPr lang="en-US" dirty="0"/>
          </a:p>
        </p:txBody>
      </p:sp>
    </p:spTree>
    <p:extLst>
      <p:ext uri="{BB962C8B-B14F-4D97-AF65-F5344CB8AC3E}">
        <p14:creationId xmlns:p14="http://schemas.microsoft.com/office/powerpoint/2010/main" val="1930144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B58DCE-FE38-44C8-84A0-4961C7859CA9}" type="datetimeFigureOut">
              <a:rPr lang="en-US" smtClean="0"/>
              <a:t>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888690-047D-46F8-B6B0-98D3B93CEBCC}" type="slidenum">
              <a:rPr lang="en-US" smtClean="0"/>
              <a:t>‹#›</a:t>
            </a:fld>
            <a:endParaRPr lang="en-US" dirty="0"/>
          </a:p>
        </p:txBody>
      </p:sp>
    </p:spTree>
    <p:extLst>
      <p:ext uri="{BB962C8B-B14F-4D97-AF65-F5344CB8AC3E}">
        <p14:creationId xmlns:p14="http://schemas.microsoft.com/office/powerpoint/2010/main" val="38778545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B58DCE-FE38-44C8-84A0-4961C7859CA9}" type="datetimeFigureOut">
              <a:rPr lang="en-US" smtClean="0"/>
              <a:t>1/3/2018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888690-047D-46F8-B6B0-98D3B93CEBCC}" type="slidenum">
              <a:rPr lang="en-US" smtClean="0"/>
              <a:t>‹#›</a:t>
            </a:fld>
            <a:endParaRPr lang="en-US" dirty="0"/>
          </a:p>
        </p:txBody>
      </p:sp>
    </p:spTree>
    <p:extLst>
      <p:ext uri="{BB962C8B-B14F-4D97-AF65-F5344CB8AC3E}">
        <p14:creationId xmlns:p14="http://schemas.microsoft.com/office/powerpoint/2010/main" val="2529942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B58DCE-FE38-44C8-84A0-4961C7859CA9}" type="datetimeFigureOut">
              <a:rPr lang="en-US" smtClean="0"/>
              <a:t>1/3/2018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888690-047D-46F8-B6B0-98D3B93CEBCC}" type="slidenum">
              <a:rPr lang="en-US" smtClean="0"/>
              <a:t>‹#›</a:t>
            </a:fld>
            <a:endParaRPr lang="en-US" dirty="0"/>
          </a:p>
        </p:txBody>
      </p:sp>
    </p:spTree>
    <p:extLst>
      <p:ext uri="{BB962C8B-B14F-4D97-AF65-F5344CB8AC3E}">
        <p14:creationId xmlns:p14="http://schemas.microsoft.com/office/powerpoint/2010/main" val="3938913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youtube.com/watch?v=HfTTm-rgFFI" TargetMode="External"/><Relationship Id="rId2" Type="http://schemas.openxmlformats.org/officeDocument/2006/relationships/hyperlink" Target="https://www.youtube.com/watch?v=ujF77d-86i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Learning</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795339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Unconditioned response</a:t>
            </a:r>
            <a:endParaRPr lang="en-US" dirty="0"/>
          </a:p>
        </p:txBody>
      </p:sp>
      <p:sp>
        <p:nvSpPr>
          <p:cNvPr id="3" name="Content Placeholder 2"/>
          <p:cNvSpPr>
            <a:spLocks noGrp="1"/>
          </p:cNvSpPr>
          <p:nvPr>
            <p:ph idx="1"/>
          </p:nvPr>
        </p:nvSpPr>
        <p:spPr/>
        <p:txBody>
          <a:bodyPr/>
          <a:lstStyle/>
          <a:p>
            <a:r>
              <a:rPr lang="en-US" dirty="0" smtClean="0"/>
              <a:t>This is the natural, automatic response to the stimulus</a:t>
            </a:r>
          </a:p>
          <a:p>
            <a:endParaRPr lang="en-US" dirty="0"/>
          </a:p>
          <a:p>
            <a:r>
              <a:rPr lang="en-US" dirty="0" smtClean="0"/>
              <a:t>What was the unconditioned response?</a:t>
            </a:r>
            <a:endParaRPr lang="en-US" dirty="0"/>
          </a:p>
        </p:txBody>
      </p:sp>
    </p:spTree>
    <p:extLst>
      <p:ext uri="{BB962C8B-B14F-4D97-AF65-F5344CB8AC3E}">
        <p14:creationId xmlns:p14="http://schemas.microsoft.com/office/powerpoint/2010/main" val="33136033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Neutral stimulus</a:t>
            </a:r>
            <a:endParaRPr lang="en-US" dirty="0"/>
          </a:p>
        </p:txBody>
      </p:sp>
      <p:sp>
        <p:nvSpPr>
          <p:cNvPr id="3" name="Content Placeholder 2"/>
          <p:cNvSpPr>
            <a:spLocks noGrp="1"/>
          </p:cNvSpPr>
          <p:nvPr>
            <p:ph idx="1"/>
          </p:nvPr>
        </p:nvSpPr>
        <p:spPr/>
        <p:txBody>
          <a:bodyPr/>
          <a:lstStyle/>
          <a:p>
            <a:r>
              <a:rPr lang="en-US" dirty="0" smtClean="0"/>
              <a:t>This is the stimulus that creates no natural response.</a:t>
            </a:r>
          </a:p>
          <a:p>
            <a:r>
              <a:rPr lang="en-US" dirty="0" smtClean="0"/>
              <a:t>In the experiment it’s the stimulus you want the subject to associate with the unconditioned stimulus so that the response is provoked. Once the association is made this will be referred to as the conditioned stimulus.</a:t>
            </a:r>
          </a:p>
          <a:p>
            <a:pPr lvl="1"/>
            <a:r>
              <a:rPr lang="en-US" dirty="0" smtClean="0"/>
              <a:t>What was the neutral stimulus?</a:t>
            </a:r>
            <a:endParaRPr lang="en-US" dirty="0"/>
          </a:p>
        </p:txBody>
      </p:sp>
    </p:spTree>
    <p:extLst>
      <p:ext uri="{BB962C8B-B14F-4D97-AF65-F5344CB8AC3E}">
        <p14:creationId xmlns:p14="http://schemas.microsoft.com/office/powerpoint/2010/main" val="39882989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Acquisition and Conditioned Stimulus</a:t>
            </a:r>
            <a:endParaRPr lang="en-US" dirty="0"/>
          </a:p>
        </p:txBody>
      </p:sp>
      <p:sp>
        <p:nvSpPr>
          <p:cNvPr id="3" name="Content Placeholder 2"/>
          <p:cNvSpPr>
            <a:spLocks noGrp="1"/>
          </p:cNvSpPr>
          <p:nvPr>
            <p:ph idx="1"/>
          </p:nvPr>
        </p:nvSpPr>
        <p:spPr/>
        <p:txBody>
          <a:bodyPr/>
          <a:lstStyle/>
          <a:p>
            <a:r>
              <a:rPr lang="en-US" dirty="0" smtClean="0"/>
              <a:t>At first there is no special response to “can”</a:t>
            </a:r>
          </a:p>
          <a:p>
            <a:r>
              <a:rPr lang="en-US" dirty="0" smtClean="0"/>
              <a:t>Repeated pairings of the NS &amp; the UCS </a:t>
            </a:r>
            <a:r>
              <a:rPr lang="en-US" dirty="0" smtClean="0">
                <a:sym typeface="Wingdings" pitchFamily="2" charset="2"/>
              </a:rPr>
              <a:t> Acquisition (NS has become the CS which provokes the Conditioned Response (flinching). </a:t>
            </a:r>
            <a:endParaRPr lang="en-US" dirty="0"/>
          </a:p>
        </p:txBody>
      </p:sp>
    </p:spTree>
    <p:extLst>
      <p:ext uri="{BB962C8B-B14F-4D97-AF65-F5344CB8AC3E}">
        <p14:creationId xmlns:p14="http://schemas.microsoft.com/office/powerpoint/2010/main" val="1931043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Stimulus Generalization</a:t>
            </a:r>
            <a:endParaRPr lang="en-US" dirty="0"/>
          </a:p>
        </p:txBody>
      </p:sp>
      <p:sp>
        <p:nvSpPr>
          <p:cNvPr id="3" name="Content Placeholder 2"/>
          <p:cNvSpPr>
            <a:spLocks noGrp="1"/>
          </p:cNvSpPr>
          <p:nvPr>
            <p:ph idx="1"/>
          </p:nvPr>
        </p:nvSpPr>
        <p:spPr/>
        <p:txBody>
          <a:bodyPr/>
          <a:lstStyle/>
          <a:p>
            <a:r>
              <a:rPr lang="en-US" dirty="0" smtClean="0"/>
              <a:t>Did any words that sounded like CAN (</a:t>
            </a:r>
            <a:r>
              <a:rPr lang="en-US" dirty="0" err="1" smtClean="0"/>
              <a:t>ie</a:t>
            </a:r>
            <a:r>
              <a:rPr lang="en-US" dirty="0" smtClean="0"/>
              <a:t> ran, cap, cast) lead to a response?</a:t>
            </a:r>
          </a:p>
          <a:p>
            <a:endParaRPr lang="en-US" dirty="0"/>
          </a:p>
        </p:txBody>
      </p:sp>
    </p:spTree>
    <p:extLst>
      <p:ext uri="{BB962C8B-B14F-4D97-AF65-F5344CB8AC3E}">
        <p14:creationId xmlns:p14="http://schemas.microsoft.com/office/powerpoint/2010/main" val="22815158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Discrimination</a:t>
            </a:r>
            <a:endParaRPr lang="en-US" dirty="0"/>
          </a:p>
        </p:txBody>
      </p:sp>
      <p:sp>
        <p:nvSpPr>
          <p:cNvPr id="3" name="Content Placeholder 2"/>
          <p:cNvSpPr>
            <a:spLocks noGrp="1"/>
          </p:cNvSpPr>
          <p:nvPr>
            <p:ph idx="1"/>
          </p:nvPr>
        </p:nvSpPr>
        <p:spPr/>
        <p:txBody>
          <a:bodyPr/>
          <a:lstStyle/>
          <a:p>
            <a:r>
              <a:rPr lang="en-US" dirty="0" smtClean="0"/>
              <a:t>When an organism that has learned a response to a specific stimulus DOES NOT respond in the same way to new stimuli that are similar to the original stimulus</a:t>
            </a:r>
          </a:p>
          <a:p>
            <a:endParaRPr lang="en-US" dirty="0" smtClean="0"/>
          </a:p>
          <a:p>
            <a:r>
              <a:rPr lang="en-US" dirty="0" smtClean="0"/>
              <a:t>The less similar new stimuli are to the CS the greater the ease of discrimination</a:t>
            </a:r>
            <a:endParaRPr lang="en-US" dirty="0"/>
          </a:p>
        </p:txBody>
      </p:sp>
    </p:spTree>
    <p:extLst>
      <p:ext uri="{BB962C8B-B14F-4D97-AF65-F5344CB8AC3E}">
        <p14:creationId xmlns:p14="http://schemas.microsoft.com/office/powerpoint/2010/main" val="33618890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Extinction</a:t>
            </a:r>
            <a:endParaRPr lang="en-US" dirty="0"/>
          </a:p>
        </p:txBody>
      </p:sp>
      <p:sp>
        <p:nvSpPr>
          <p:cNvPr id="3" name="Content Placeholder 2"/>
          <p:cNvSpPr>
            <a:spLocks noGrp="1"/>
          </p:cNvSpPr>
          <p:nvPr>
            <p:ph idx="1"/>
          </p:nvPr>
        </p:nvSpPr>
        <p:spPr/>
        <p:txBody>
          <a:bodyPr/>
          <a:lstStyle/>
          <a:p>
            <a:r>
              <a:rPr lang="en-US" dirty="0" smtClean="0"/>
              <a:t>Occurs when the Conditioned responses disappear or become less pronounced.</a:t>
            </a:r>
          </a:p>
          <a:p>
            <a:r>
              <a:rPr lang="en-US" dirty="0"/>
              <a:t> </a:t>
            </a:r>
            <a:r>
              <a:rPr lang="en-US" dirty="0" smtClean="0"/>
              <a:t>For instance – “can” uttered several times with no accompanying water </a:t>
            </a:r>
            <a:r>
              <a:rPr lang="en-US" dirty="0" smtClean="0">
                <a:sym typeface="Wingdings" pitchFamily="2" charset="2"/>
              </a:rPr>
              <a:t>lessening or disappearance of the flinching</a:t>
            </a:r>
          </a:p>
          <a:p>
            <a:pPr marL="0" indent="0">
              <a:buNone/>
            </a:pPr>
            <a:endParaRPr lang="en-US" dirty="0"/>
          </a:p>
        </p:txBody>
      </p:sp>
    </p:spTree>
    <p:extLst>
      <p:ext uri="{BB962C8B-B14F-4D97-AF65-F5344CB8AC3E}">
        <p14:creationId xmlns:p14="http://schemas.microsoft.com/office/powerpoint/2010/main" val="762675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Spontaneous recovery</a:t>
            </a:r>
            <a:endParaRPr lang="en-US" dirty="0"/>
          </a:p>
        </p:txBody>
      </p:sp>
      <p:sp>
        <p:nvSpPr>
          <p:cNvPr id="5" name="Rectangle 4"/>
          <p:cNvSpPr/>
          <p:nvPr/>
        </p:nvSpPr>
        <p:spPr>
          <a:xfrm>
            <a:off x="685800" y="2413338"/>
            <a:ext cx="8001000" cy="4031873"/>
          </a:xfrm>
          <a:prstGeom prst="rect">
            <a:avLst/>
          </a:prstGeom>
        </p:spPr>
        <p:txBody>
          <a:bodyPr wrap="square">
            <a:spAutoFit/>
          </a:bodyPr>
          <a:lstStyle/>
          <a:p>
            <a:r>
              <a:rPr lang="en-US" sz="3200" dirty="0" smtClean="0"/>
              <a:t>The reappearance of an extinguished response after a period of non-exposure to the conditioned stimulus</a:t>
            </a:r>
          </a:p>
          <a:p>
            <a:endParaRPr lang="en-US" sz="3200" dirty="0" smtClean="0"/>
          </a:p>
          <a:p>
            <a:r>
              <a:rPr lang="en-US" sz="3200" dirty="0" smtClean="0"/>
              <a:t>Happens after Extinction has occurred</a:t>
            </a:r>
          </a:p>
          <a:p>
            <a:pPr lvl="1"/>
            <a:r>
              <a:rPr lang="en-US" sz="3200" dirty="0" smtClean="0"/>
              <a:t>Therefore- extinction does not always erase a conditioned response (can have surprise reappearance)</a:t>
            </a:r>
          </a:p>
        </p:txBody>
      </p:sp>
    </p:spTree>
    <p:extLst>
      <p:ext uri="{BB962C8B-B14F-4D97-AF65-F5344CB8AC3E}">
        <p14:creationId xmlns:p14="http://schemas.microsoft.com/office/powerpoint/2010/main" val="22654744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Reconditioning savings</a:t>
            </a:r>
            <a:endParaRPr lang="en-US" dirty="0"/>
          </a:p>
        </p:txBody>
      </p:sp>
      <p:sp>
        <p:nvSpPr>
          <p:cNvPr id="3" name="Content Placeholder 2"/>
          <p:cNvSpPr>
            <a:spLocks noGrp="1"/>
          </p:cNvSpPr>
          <p:nvPr>
            <p:ph idx="1"/>
          </p:nvPr>
        </p:nvSpPr>
        <p:spPr/>
        <p:txBody>
          <a:bodyPr/>
          <a:lstStyle/>
          <a:p>
            <a:r>
              <a:rPr lang="en-US" dirty="0" smtClean="0"/>
              <a:t>Fewer trials are needed after extinction to relearn the behavior and achieve dependable  results</a:t>
            </a:r>
            <a:endParaRPr lang="en-US" dirty="0"/>
          </a:p>
        </p:txBody>
      </p:sp>
    </p:spTree>
    <p:extLst>
      <p:ext uri="{BB962C8B-B14F-4D97-AF65-F5344CB8AC3E}">
        <p14:creationId xmlns:p14="http://schemas.microsoft.com/office/powerpoint/2010/main" val="7735559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433" y="-111126"/>
            <a:ext cx="9088967" cy="681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16959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hlinkClick r:id="rId2"/>
              </a:rPr>
              <a:t>Room mate</a:t>
            </a:r>
            <a:endParaRPr lang="en-US" dirty="0" smtClean="0"/>
          </a:p>
          <a:p>
            <a:endParaRPr lang="en-US" dirty="0"/>
          </a:p>
          <a:p>
            <a:r>
              <a:rPr lang="en-US" dirty="0" smtClean="0">
                <a:hlinkClick r:id="rId3"/>
              </a:rPr>
              <a:t>Little Brother</a:t>
            </a:r>
            <a:endParaRPr lang="en-US" dirty="0"/>
          </a:p>
        </p:txBody>
      </p:sp>
    </p:spTree>
    <p:extLst>
      <p:ext uri="{BB962C8B-B14F-4D97-AF65-F5344CB8AC3E}">
        <p14:creationId xmlns:p14="http://schemas.microsoft.com/office/powerpoint/2010/main" val="717158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3600" u="sng" dirty="0" smtClean="0"/>
              <a:t>Learning</a:t>
            </a:r>
            <a:r>
              <a:rPr lang="en-US" dirty="0" smtClean="0"/>
              <a:t>: a relatively durable change in behavior or knowledge that is due to experience </a:t>
            </a:r>
          </a:p>
          <a:p>
            <a:pPr marL="1200150" lvl="3" indent="-342900"/>
            <a:r>
              <a:rPr lang="en-US" sz="2800" dirty="0" smtClean="0"/>
              <a:t>acquisition of knowledge and skills</a:t>
            </a:r>
          </a:p>
          <a:p>
            <a:pPr marL="1200150" lvl="3" indent="-342900"/>
            <a:r>
              <a:rPr lang="en-US" sz="2800" dirty="0" smtClean="0"/>
              <a:t>shaping of habits</a:t>
            </a:r>
          </a:p>
          <a:p>
            <a:pPr marL="1200150" lvl="3" indent="-342900"/>
            <a:r>
              <a:rPr lang="en-US" sz="2800" dirty="0" smtClean="0"/>
              <a:t>personality traits</a:t>
            </a:r>
          </a:p>
          <a:p>
            <a:pPr marL="1200150" lvl="3" indent="-342900"/>
            <a:r>
              <a:rPr lang="en-US" sz="2800" dirty="0" smtClean="0"/>
              <a:t>emotional responses</a:t>
            </a:r>
          </a:p>
          <a:p>
            <a:pPr marL="1200150" lvl="3" indent="-342900"/>
            <a:r>
              <a:rPr lang="en-US" sz="2800" dirty="0" smtClean="0"/>
              <a:t>tastes (personal preferences)</a:t>
            </a:r>
          </a:p>
          <a:p>
            <a:endParaRPr lang="en-US" dirty="0"/>
          </a:p>
        </p:txBody>
      </p:sp>
    </p:spTree>
    <p:extLst>
      <p:ext uri="{BB962C8B-B14F-4D97-AF65-F5344CB8AC3E}">
        <p14:creationId xmlns:p14="http://schemas.microsoft.com/office/powerpoint/2010/main" val="2170271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1143000"/>
          </a:xfrm>
        </p:spPr>
        <p:txBody>
          <a:bodyPr/>
          <a:lstStyle/>
          <a:p>
            <a:r>
              <a:rPr lang="en-US" dirty="0" smtClean="0"/>
              <a:t>Key terms</a:t>
            </a:r>
            <a:endParaRPr lang="en-US" dirty="0"/>
          </a:p>
        </p:txBody>
      </p:sp>
      <p:sp>
        <p:nvSpPr>
          <p:cNvPr id="3" name="Content Placeholder 2"/>
          <p:cNvSpPr>
            <a:spLocks noGrp="1"/>
          </p:cNvSpPr>
          <p:nvPr>
            <p:ph idx="1"/>
          </p:nvPr>
        </p:nvSpPr>
        <p:spPr>
          <a:xfrm>
            <a:off x="304800" y="1219200"/>
            <a:ext cx="8382000" cy="4906963"/>
          </a:xfrm>
        </p:spPr>
        <p:txBody>
          <a:bodyPr>
            <a:normAutofit fontScale="92500" lnSpcReduction="20000"/>
          </a:bodyPr>
          <a:lstStyle/>
          <a:p>
            <a:pPr marL="0" indent="0">
              <a:buNone/>
            </a:pPr>
            <a:r>
              <a:rPr lang="en-US" u="sng" dirty="0" smtClean="0"/>
              <a:t>Stimulus - </a:t>
            </a:r>
            <a:r>
              <a:rPr lang="en-US" dirty="0" smtClean="0"/>
              <a:t> an event that creates a response</a:t>
            </a:r>
          </a:p>
          <a:p>
            <a:pPr marL="0" indent="0">
              <a:buNone/>
            </a:pPr>
            <a:endParaRPr lang="en-US" u="sng" dirty="0"/>
          </a:p>
          <a:p>
            <a:pPr marL="0" indent="0">
              <a:buNone/>
            </a:pPr>
            <a:r>
              <a:rPr lang="en-US" u="sng" dirty="0" smtClean="0"/>
              <a:t>Response</a:t>
            </a:r>
            <a:r>
              <a:rPr lang="en-US" dirty="0"/>
              <a:t>: reaction to a given stimulus</a:t>
            </a:r>
          </a:p>
          <a:p>
            <a:pPr marL="0" indent="0">
              <a:buNone/>
            </a:pPr>
            <a:endParaRPr lang="en-US" dirty="0"/>
          </a:p>
          <a:p>
            <a:pPr marL="0" indent="0">
              <a:buNone/>
            </a:pPr>
            <a:r>
              <a:rPr lang="en-US" u="sng" dirty="0"/>
              <a:t>Unconditioned Response</a:t>
            </a:r>
            <a:r>
              <a:rPr lang="en-US" dirty="0"/>
              <a:t>: an untrained reaction to a given </a:t>
            </a:r>
            <a:r>
              <a:rPr lang="en-US" dirty="0" smtClean="0"/>
              <a:t>stimulus (a like a reflex)</a:t>
            </a:r>
            <a:endParaRPr lang="en-US" dirty="0"/>
          </a:p>
          <a:p>
            <a:pPr marL="0" indent="0">
              <a:buNone/>
            </a:pPr>
            <a:endParaRPr lang="en-US" dirty="0"/>
          </a:p>
          <a:p>
            <a:pPr marL="0" indent="0">
              <a:buNone/>
            </a:pPr>
            <a:r>
              <a:rPr lang="en-US" u="sng" dirty="0"/>
              <a:t>Conditioned Response</a:t>
            </a:r>
            <a:r>
              <a:rPr lang="en-US" dirty="0"/>
              <a:t>: a trained or learned response to a certain stimulus</a:t>
            </a:r>
          </a:p>
          <a:p>
            <a:pPr marL="0" indent="0">
              <a:buNone/>
            </a:pPr>
            <a:endParaRPr lang="en-US" dirty="0"/>
          </a:p>
          <a:p>
            <a:pPr marL="0" indent="0">
              <a:buNone/>
            </a:pPr>
            <a:r>
              <a:rPr lang="en-US" u="sng" dirty="0"/>
              <a:t>Trials</a:t>
            </a:r>
            <a:r>
              <a:rPr lang="en-US" dirty="0"/>
              <a:t>: each presentation or pairing of </a:t>
            </a:r>
            <a:r>
              <a:rPr lang="en-US" dirty="0" smtClean="0"/>
              <a:t>stimuli</a:t>
            </a:r>
            <a:endParaRPr lang="en-US" dirty="0"/>
          </a:p>
          <a:p>
            <a:endParaRPr lang="en-US" dirty="0"/>
          </a:p>
          <a:p>
            <a:endParaRPr lang="en-US" b="1" dirty="0"/>
          </a:p>
        </p:txBody>
      </p:sp>
    </p:spTree>
    <p:extLst>
      <p:ext uri="{BB962C8B-B14F-4D97-AF65-F5344CB8AC3E}">
        <p14:creationId xmlns:p14="http://schemas.microsoft.com/office/powerpoint/2010/main" val="1594051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defRPr/>
            </a:pPr>
            <a:r>
              <a:rPr lang="en-US" b="1" dirty="0" smtClean="0">
                <a:effectLst>
                  <a:outerShdw blurRad="38100" dist="38100" dir="2700000" algn="tl">
                    <a:srgbClr val="C0C0C0"/>
                  </a:outerShdw>
                </a:effectLst>
              </a:rPr>
              <a:t>Classical Conditioning</a:t>
            </a:r>
          </a:p>
        </p:txBody>
      </p:sp>
      <p:sp>
        <p:nvSpPr>
          <p:cNvPr id="9219" name="Rectangle 3"/>
          <p:cNvSpPr>
            <a:spLocks noGrp="1" noChangeArrowheads="1"/>
          </p:cNvSpPr>
          <p:nvPr>
            <p:ph type="body" sz="half" idx="1"/>
          </p:nvPr>
        </p:nvSpPr>
        <p:spPr/>
        <p:txBody>
          <a:bodyPr>
            <a:normAutofit/>
          </a:bodyPr>
          <a:lstStyle/>
          <a:p>
            <a:pPr eaLnBrk="1" hangingPunct="1"/>
            <a:r>
              <a:rPr lang="en-US" sz="2400" dirty="0" smtClean="0"/>
              <a:t>Type of learning in which a </a:t>
            </a:r>
            <a:r>
              <a:rPr lang="en-US" sz="2400" u="sng" dirty="0" smtClean="0"/>
              <a:t>stimulus</a:t>
            </a:r>
            <a:r>
              <a:rPr lang="en-US" sz="2400" dirty="0" smtClean="0"/>
              <a:t> acquires the capacity to evoke a response that was originally evoked by </a:t>
            </a:r>
            <a:r>
              <a:rPr lang="en-US" sz="2400" u="sng" dirty="0" smtClean="0"/>
              <a:t>another</a:t>
            </a:r>
            <a:r>
              <a:rPr lang="en-US" sz="2400" dirty="0" smtClean="0"/>
              <a:t> stimulus</a:t>
            </a:r>
          </a:p>
          <a:p>
            <a:pPr eaLnBrk="1" hangingPunct="1"/>
            <a:r>
              <a:rPr lang="en-US" sz="2400" b="1" dirty="0" smtClean="0"/>
              <a:t>Ivan Pavlov-</a:t>
            </a:r>
            <a:r>
              <a:rPr lang="en-US" sz="2400" dirty="0" smtClean="0"/>
              <a:t> </a:t>
            </a:r>
            <a:r>
              <a:rPr lang="en-US" sz="2400" dirty="0" err="1" smtClean="0"/>
              <a:t>Pavlovian</a:t>
            </a:r>
            <a:r>
              <a:rPr lang="en-US" sz="2400" dirty="0" smtClean="0"/>
              <a:t> conditioning, respondent conditioning</a:t>
            </a:r>
          </a:p>
          <a:p>
            <a:pPr lvl="2" eaLnBrk="1" hangingPunct="1">
              <a:buFont typeface="Wingdings" pitchFamily="2" charset="2"/>
              <a:buNone/>
            </a:pPr>
            <a:r>
              <a:rPr lang="en-US" sz="1600" dirty="0" smtClean="0"/>
              <a:t>	</a:t>
            </a:r>
          </a:p>
          <a:p>
            <a:pPr lvl="2" eaLnBrk="1" hangingPunct="1">
              <a:buFont typeface="Wingdings" pitchFamily="2" charset="2"/>
              <a:buNone/>
            </a:pPr>
            <a:endParaRPr lang="en-US" sz="1200" dirty="0" smtClean="0"/>
          </a:p>
        </p:txBody>
      </p:sp>
      <p:sp>
        <p:nvSpPr>
          <p:cNvPr id="9220" name="Text Box 19"/>
          <p:cNvSpPr txBox="1">
            <a:spLocks noChangeArrowheads="1"/>
          </p:cNvSpPr>
          <p:nvPr/>
        </p:nvSpPr>
        <p:spPr bwMode="auto">
          <a:xfrm>
            <a:off x="5546725" y="34655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defRPr>
            </a:lvl1pPr>
            <a:lvl2pPr marL="742950" indent="-285750">
              <a:defRPr>
                <a:solidFill>
                  <a:schemeClr val="tx1"/>
                </a:solidFill>
                <a:latin typeface="Times New Roman" charset="0"/>
              </a:defRPr>
            </a:lvl2pPr>
            <a:lvl3pPr marL="1143000" indent="-228600">
              <a:defRPr>
                <a:solidFill>
                  <a:schemeClr val="tx1"/>
                </a:solidFill>
                <a:latin typeface="Times New Roman" charset="0"/>
              </a:defRPr>
            </a:lvl3pPr>
            <a:lvl4pPr marL="1600200" indent="-228600">
              <a:defRPr>
                <a:solidFill>
                  <a:schemeClr val="tx1"/>
                </a:solidFill>
                <a:latin typeface="Times New Roman" charset="0"/>
              </a:defRPr>
            </a:lvl4pPr>
            <a:lvl5pPr marL="2057400" indent="-22860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pPr eaLnBrk="1" hangingPunct="1"/>
            <a:endParaRPr lang="en-US">
              <a:latin typeface="Arial" charset="0"/>
            </a:endParaRPr>
          </a:p>
        </p:txBody>
      </p:sp>
      <p:pic>
        <p:nvPicPr>
          <p:cNvPr id="9221" name="Picture 20" descr="[Pavlov, condition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787525"/>
            <a:ext cx="3657600" cy="446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2" name="Rectangle 21"/>
          <p:cNvSpPr>
            <a:spLocks noGrp="1" noChangeArrowheads="1"/>
          </p:cNvSpPr>
          <p:nvPr>
            <p:ph sz="half" idx="2"/>
          </p:nvPr>
        </p:nvSpPr>
        <p:spPr>
          <a:xfrm flipV="1">
            <a:off x="4648200" y="6130925"/>
            <a:ext cx="4038600" cy="74613"/>
          </a:xfrm>
        </p:spPr>
        <p:txBody>
          <a:bodyPr>
            <a:normAutofit fontScale="25000" lnSpcReduction="20000"/>
          </a:bodyPr>
          <a:lstStyle/>
          <a:p>
            <a:pPr eaLnBrk="1" hangingPunct="1"/>
            <a:endParaRPr lang="en-US" sz="2800" smtClean="0"/>
          </a:p>
        </p:txBody>
      </p:sp>
    </p:spTree>
    <p:extLst>
      <p:ext uri="{BB962C8B-B14F-4D97-AF65-F5344CB8AC3E}">
        <p14:creationId xmlns:p14="http://schemas.microsoft.com/office/powerpoint/2010/main" val="3506518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charset="0"/>
              </a:defRPr>
            </a:lvl1pPr>
            <a:lvl2pPr marL="742950" indent="-285750">
              <a:defRPr>
                <a:solidFill>
                  <a:schemeClr val="tx1"/>
                </a:solidFill>
                <a:latin typeface="Times New Roman" charset="0"/>
              </a:defRPr>
            </a:lvl2pPr>
            <a:lvl3pPr marL="1143000" indent="-228600">
              <a:defRPr>
                <a:solidFill>
                  <a:schemeClr val="tx1"/>
                </a:solidFill>
                <a:latin typeface="Times New Roman" charset="0"/>
              </a:defRPr>
            </a:lvl3pPr>
            <a:lvl4pPr marL="1600200" indent="-228600">
              <a:defRPr>
                <a:solidFill>
                  <a:schemeClr val="tx1"/>
                </a:solidFill>
                <a:latin typeface="Times New Roman" charset="0"/>
              </a:defRPr>
            </a:lvl4pPr>
            <a:lvl5pPr marL="2057400" indent="-22860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fld id="{984C734E-FA59-4064-8115-50ABF7718E63}" type="slidenum">
              <a:rPr lang="en-US" smtClean="0">
                <a:latin typeface="Arial" charset="0"/>
              </a:rPr>
              <a:pPr/>
              <a:t>5</a:t>
            </a:fld>
            <a:endParaRPr lang="en-US" smtClean="0">
              <a:latin typeface="Arial" charset="0"/>
            </a:endParaRPr>
          </a:p>
        </p:txBody>
      </p:sp>
      <p:sp>
        <p:nvSpPr>
          <p:cNvPr id="10243" name="Rectangle 30"/>
          <p:cNvSpPr>
            <a:spLocks noGrp="1" noChangeArrowheads="1"/>
          </p:cNvSpPr>
          <p:nvPr>
            <p:ph type="title"/>
          </p:nvPr>
        </p:nvSpPr>
        <p:spPr>
          <a:xfrm>
            <a:off x="685800" y="257175"/>
            <a:ext cx="7772400" cy="1143000"/>
          </a:xfrm>
        </p:spPr>
        <p:txBody>
          <a:bodyPr/>
          <a:lstStyle/>
          <a:p>
            <a:pPr eaLnBrk="1" hangingPunct="1"/>
            <a:r>
              <a:rPr lang="en-US" altLang="en-US" sz="4000" smtClean="0">
                <a:solidFill>
                  <a:schemeClr val="tx1"/>
                </a:solidFill>
                <a:latin typeface="Palatino Linotype" pitchFamily="18" charset="0"/>
              </a:rPr>
              <a:t>Pavlov’s Experiments</a:t>
            </a:r>
            <a:endParaRPr lang="en-US" sz="4000" smtClean="0">
              <a:solidFill>
                <a:schemeClr val="tx1"/>
              </a:solidFill>
              <a:latin typeface="Palatino Linotype" pitchFamily="18" charset="0"/>
            </a:endParaRPr>
          </a:p>
        </p:txBody>
      </p:sp>
      <p:pic>
        <p:nvPicPr>
          <p:cNvPr id="10244" name="Picture 35" descr="Before Condition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488" y="3756025"/>
            <a:ext cx="8262937" cy="203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Rectangle 36"/>
          <p:cNvSpPr>
            <a:spLocks noChangeArrowheads="1"/>
          </p:cNvSpPr>
          <p:nvPr/>
        </p:nvSpPr>
        <p:spPr bwMode="auto">
          <a:xfrm>
            <a:off x="533400" y="1981200"/>
            <a:ext cx="804862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20000"/>
              </a:spcAft>
              <a:buFont typeface="Wingdings" pitchFamily="2" charset="2"/>
              <a:buNone/>
            </a:pPr>
            <a:r>
              <a:rPr lang="en-US" altLang="en-US" sz="2400" dirty="0">
                <a:latin typeface="Palatino Linotype" pitchFamily="18" charset="0"/>
              </a:rPr>
              <a:t>Before conditioning, food (Unconditioned Stimulus, US) produces salivation (Unconditioned Response, UR). However, the tone (Neutral Stimulus, NS) does not.</a:t>
            </a:r>
            <a:endParaRPr lang="en-US" sz="2400" dirty="0">
              <a:solidFill>
                <a:srgbClr val="3333FF"/>
              </a:solidFill>
              <a:latin typeface="Palatino Linotype" pitchFamily="18" charset="0"/>
            </a:endParaRPr>
          </a:p>
        </p:txBody>
      </p:sp>
    </p:spTree>
    <p:extLst>
      <p:ext uri="{BB962C8B-B14F-4D97-AF65-F5344CB8AC3E}">
        <p14:creationId xmlns:p14="http://schemas.microsoft.com/office/powerpoint/2010/main" val="199306123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imes New Roman" charset="0"/>
              </a:defRPr>
            </a:lvl1pPr>
            <a:lvl2pPr marL="742950" indent="-285750">
              <a:defRPr>
                <a:solidFill>
                  <a:schemeClr val="tx1"/>
                </a:solidFill>
                <a:latin typeface="Times New Roman" charset="0"/>
              </a:defRPr>
            </a:lvl2pPr>
            <a:lvl3pPr marL="1143000" indent="-228600">
              <a:defRPr>
                <a:solidFill>
                  <a:schemeClr val="tx1"/>
                </a:solidFill>
                <a:latin typeface="Times New Roman" charset="0"/>
              </a:defRPr>
            </a:lvl3pPr>
            <a:lvl4pPr marL="1600200" indent="-228600">
              <a:defRPr>
                <a:solidFill>
                  <a:schemeClr val="tx1"/>
                </a:solidFill>
                <a:latin typeface="Times New Roman" charset="0"/>
              </a:defRPr>
            </a:lvl4pPr>
            <a:lvl5pPr marL="2057400" indent="-228600">
              <a:defRPr>
                <a:solidFill>
                  <a:schemeClr val="tx1"/>
                </a:solidFill>
                <a:latin typeface="Times New Roman" charset="0"/>
              </a:defRPr>
            </a:lvl5pPr>
            <a:lvl6pPr marL="2514600" indent="-228600" eaLnBrk="0" fontAlgn="base" hangingPunct="0">
              <a:spcBef>
                <a:spcPct val="0"/>
              </a:spcBef>
              <a:spcAft>
                <a:spcPct val="0"/>
              </a:spcAft>
              <a:defRPr>
                <a:solidFill>
                  <a:schemeClr val="tx1"/>
                </a:solidFill>
                <a:latin typeface="Times New Roman" charset="0"/>
              </a:defRPr>
            </a:lvl6pPr>
            <a:lvl7pPr marL="2971800" indent="-228600" eaLnBrk="0" fontAlgn="base" hangingPunct="0">
              <a:spcBef>
                <a:spcPct val="0"/>
              </a:spcBef>
              <a:spcAft>
                <a:spcPct val="0"/>
              </a:spcAft>
              <a:defRPr>
                <a:solidFill>
                  <a:schemeClr val="tx1"/>
                </a:solidFill>
                <a:latin typeface="Times New Roman" charset="0"/>
              </a:defRPr>
            </a:lvl7pPr>
            <a:lvl8pPr marL="3429000" indent="-228600" eaLnBrk="0" fontAlgn="base" hangingPunct="0">
              <a:spcBef>
                <a:spcPct val="0"/>
              </a:spcBef>
              <a:spcAft>
                <a:spcPct val="0"/>
              </a:spcAft>
              <a:defRPr>
                <a:solidFill>
                  <a:schemeClr val="tx1"/>
                </a:solidFill>
                <a:latin typeface="Times New Roman" charset="0"/>
              </a:defRPr>
            </a:lvl8pPr>
            <a:lvl9pPr marL="3886200" indent="-228600" eaLnBrk="0" fontAlgn="base" hangingPunct="0">
              <a:spcBef>
                <a:spcPct val="0"/>
              </a:spcBef>
              <a:spcAft>
                <a:spcPct val="0"/>
              </a:spcAft>
              <a:defRPr>
                <a:solidFill>
                  <a:schemeClr val="tx1"/>
                </a:solidFill>
                <a:latin typeface="Times New Roman" charset="0"/>
              </a:defRPr>
            </a:lvl9pPr>
          </a:lstStyle>
          <a:p>
            <a:fld id="{EC3E43A6-209B-4A76-837A-A6A713CA309F}" type="slidenum">
              <a:rPr lang="en-US" smtClean="0">
                <a:latin typeface="Arial" charset="0"/>
              </a:rPr>
              <a:pPr/>
              <a:t>6</a:t>
            </a:fld>
            <a:endParaRPr lang="en-US" smtClean="0">
              <a:latin typeface="Arial" charset="0"/>
            </a:endParaRPr>
          </a:p>
        </p:txBody>
      </p:sp>
      <p:sp>
        <p:nvSpPr>
          <p:cNvPr id="11267" name="Rectangle 10"/>
          <p:cNvSpPr>
            <a:spLocks noGrp="1" noChangeArrowheads="1"/>
          </p:cNvSpPr>
          <p:nvPr>
            <p:ph type="title"/>
          </p:nvPr>
        </p:nvSpPr>
        <p:spPr>
          <a:xfrm>
            <a:off x="685800" y="257175"/>
            <a:ext cx="7772400" cy="1143000"/>
          </a:xfrm>
          <a:noFill/>
        </p:spPr>
        <p:txBody>
          <a:bodyPr/>
          <a:lstStyle/>
          <a:p>
            <a:pPr eaLnBrk="1" hangingPunct="1"/>
            <a:r>
              <a:rPr lang="en-US" altLang="en-US" sz="4000" smtClean="0">
                <a:latin typeface="Palatino Linotype" pitchFamily="18" charset="0"/>
              </a:rPr>
              <a:t>Pavlov’s Experiments</a:t>
            </a:r>
            <a:endParaRPr lang="en-US" sz="4000" smtClean="0">
              <a:latin typeface="Palatino Linotype" pitchFamily="18" charset="0"/>
            </a:endParaRPr>
          </a:p>
        </p:txBody>
      </p:sp>
      <p:sp>
        <p:nvSpPr>
          <p:cNvPr id="11268" name="Rectangle 11"/>
          <p:cNvSpPr>
            <a:spLocks noChangeArrowheads="1"/>
          </p:cNvSpPr>
          <p:nvPr/>
        </p:nvSpPr>
        <p:spPr bwMode="auto">
          <a:xfrm>
            <a:off x="500063" y="1752600"/>
            <a:ext cx="8124825"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20000"/>
              </a:spcBef>
              <a:spcAft>
                <a:spcPct val="20000"/>
              </a:spcAft>
              <a:buFont typeface="Wingdings" pitchFamily="2" charset="2"/>
              <a:buNone/>
            </a:pPr>
            <a:r>
              <a:rPr lang="en-US" altLang="en-US" sz="2400">
                <a:latin typeface="Palatino Linotype" pitchFamily="18" charset="0"/>
              </a:rPr>
              <a:t>During conditioning, the neutral stimulus (tone) and the US (food) are paired, resulting in salivation (UR). After conditioning, the neutral stimulus (now Conditioned Stimulus, CS) elicits salivation (now Conditioned Response, CR)</a:t>
            </a:r>
            <a:endParaRPr lang="en-US" sz="2400">
              <a:solidFill>
                <a:srgbClr val="3333FF"/>
              </a:solidFill>
              <a:latin typeface="Palatino Linotype" pitchFamily="18" charset="0"/>
            </a:endParaRPr>
          </a:p>
        </p:txBody>
      </p:sp>
      <p:pic>
        <p:nvPicPr>
          <p:cNvPr id="11269" name="Picture 13" descr="After Conditioning"/>
          <p:cNvPicPr>
            <a:picLocks noChangeAspect="1" noChangeArrowheads="1"/>
          </p:cNvPicPr>
          <p:nvPr/>
        </p:nvPicPr>
        <p:blipFill>
          <a:blip r:embed="rId3">
            <a:extLst>
              <a:ext uri="{28A0092B-C50C-407E-A947-70E740481C1C}">
                <a14:useLocalDpi xmlns:a14="http://schemas.microsoft.com/office/drawing/2010/main" val="0"/>
              </a:ext>
            </a:extLst>
          </a:blip>
          <a:srcRect l="2678" r="1785"/>
          <a:stretch>
            <a:fillRect/>
          </a:stretch>
        </p:blipFill>
        <p:spPr bwMode="auto">
          <a:xfrm>
            <a:off x="485775" y="3932238"/>
            <a:ext cx="8210550" cy="2620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043085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sz="4000" b="1" dirty="0" smtClean="0">
                <a:effectLst>
                  <a:outerShdw blurRad="38100" dist="38100" dir="2700000" algn="tl">
                    <a:srgbClr val="C0C0C0"/>
                  </a:outerShdw>
                </a:effectLst>
              </a:rPr>
              <a:t>The Result = Classical Conditioning</a:t>
            </a:r>
            <a:endParaRPr lang="en-US" sz="4000" dirty="0" smtClean="0"/>
          </a:p>
        </p:txBody>
      </p:sp>
      <p:sp>
        <p:nvSpPr>
          <p:cNvPr id="12291" name="Content Placeholder 4"/>
          <p:cNvSpPr>
            <a:spLocks noGrp="1"/>
          </p:cNvSpPr>
          <p:nvPr>
            <p:ph idx="1"/>
          </p:nvPr>
        </p:nvSpPr>
        <p:spPr>
          <a:xfrm>
            <a:off x="381000" y="1524000"/>
            <a:ext cx="8305800" cy="4953000"/>
          </a:xfrm>
        </p:spPr>
        <p:txBody>
          <a:bodyPr>
            <a:normAutofit/>
          </a:bodyPr>
          <a:lstStyle/>
          <a:p>
            <a:pPr eaLnBrk="1" hangingPunct="1"/>
            <a:r>
              <a:rPr lang="en-US" sz="2800" dirty="0" smtClean="0"/>
              <a:t>The training of a subject to associate a </a:t>
            </a:r>
            <a:r>
              <a:rPr lang="en-US" sz="2800" u="sng" dirty="0" smtClean="0"/>
              <a:t>neutral stimulus</a:t>
            </a:r>
            <a:r>
              <a:rPr lang="en-US" sz="2800" dirty="0" smtClean="0"/>
              <a:t> with an </a:t>
            </a:r>
            <a:r>
              <a:rPr lang="en-US" sz="2800" u="sng" dirty="0" smtClean="0"/>
              <a:t>unconditioned stimulus</a:t>
            </a:r>
            <a:r>
              <a:rPr lang="en-US" sz="2800" dirty="0" smtClean="0"/>
              <a:t>. Once this is accomplished the neutral stimulus becomes a </a:t>
            </a:r>
            <a:r>
              <a:rPr lang="en-US" sz="2800" u="sng" dirty="0" smtClean="0"/>
              <a:t>conditioned stimulus </a:t>
            </a:r>
            <a:r>
              <a:rPr lang="en-US" sz="2800" dirty="0" smtClean="0"/>
              <a:t>and the unconditioned response becomes a </a:t>
            </a:r>
            <a:r>
              <a:rPr lang="en-US" sz="2800" u="sng" dirty="0" smtClean="0"/>
              <a:t>conditioned response </a:t>
            </a:r>
            <a:r>
              <a:rPr lang="en-US" sz="2800" dirty="0" smtClean="0"/>
              <a:t>to the new conditioned stimulus</a:t>
            </a:r>
          </a:p>
          <a:p>
            <a:pPr eaLnBrk="1" hangingPunct="1"/>
            <a:r>
              <a:rPr lang="en-US" sz="2800" dirty="0" smtClean="0"/>
              <a:t>The </a:t>
            </a:r>
            <a:r>
              <a:rPr lang="en-US" sz="2800" u="sng" dirty="0" smtClean="0"/>
              <a:t>conditioned stimulus </a:t>
            </a:r>
            <a:r>
              <a:rPr lang="en-US" sz="2800" dirty="0" smtClean="0"/>
              <a:t>is the TREATMENT (new element)</a:t>
            </a:r>
          </a:p>
          <a:p>
            <a:pPr eaLnBrk="1" hangingPunct="1"/>
            <a:r>
              <a:rPr lang="en-US" sz="2800" dirty="0" smtClean="0"/>
              <a:t>The </a:t>
            </a:r>
            <a:r>
              <a:rPr lang="en-US" sz="2800" u="sng" dirty="0" smtClean="0"/>
              <a:t>conditioned response </a:t>
            </a:r>
            <a:r>
              <a:rPr lang="en-US" sz="2800" dirty="0" smtClean="0"/>
              <a:t>is reacting to the TREATMENT</a:t>
            </a:r>
          </a:p>
          <a:p>
            <a:pPr eaLnBrk="1" hangingPunct="1"/>
            <a:endParaRPr lang="en-US" dirty="0" smtClean="0"/>
          </a:p>
        </p:txBody>
      </p:sp>
    </p:spTree>
    <p:extLst>
      <p:ext uri="{BB962C8B-B14F-4D97-AF65-F5344CB8AC3E}">
        <p14:creationId xmlns:p14="http://schemas.microsoft.com/office/powerpoint/2010/main" val="5625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500"/>
                                        <p:tgtEl>
                                          <p:spTgt spid="122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291">
                                            <p:txEl>
                                              <p:pRg st="1" end="1"/>
                                            </p:txEl>
                                          </p:spTgt>
                                        </p:tgtEl>
                                        <p:attrNameLst>
                                          <p:attrName>style.visibility</p:attrName>
                                        </p:attrNameLst>
                                      </p:cBhvr>
                                      <p:to>
                                        <p:strVal val="visible"/>
                                      </p:to>
                                    </p:set>
                                    <p:animEffect transition="in" filter="fade">
                                      <p:cBhvr>
                                        <p:cTn id="12" dur="500"/>
                                        <p:tgtEl>
                                          <p:spTgt spid="122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Effect transition="in" filter="fade">
                                      <p:cBhvr>
                                        <p:cTn id="17"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things that happen</a:t>
            </a:r>
            <a:endParaRPr lang="en-US" dirty="0"/>
          </a:p>
        </p:txBody>
      </p:sp>
      <p:sp>
        <p:nvSpPr>
          <p:cNvPr id="3" name="Content Placeholder 2"/>
          <p:cNvSpPr>
            <a:spLocks noGrp="1"/>
          </p:cNvSpPr>
          <p:nvPr>
            <p:ph idx="1"/>
          </p:nvPr>
        </p:nvSpPr>
        <p:spPr/>
        <p:txBody>
          <a:bodyPr>
            <a:normAutofit fontScale="92500" lnSpcReduction="20000"/>
          </a:bodyPr>
          <a:lstStyle/>
          <a:p>
            <a:r>
              <a:rPr lang="en-US" u="sng" dirty="0" smtClean="0"/>
              <a:t>Stimulus generalization </a:t>
            </a:r>
            <a:r>
              <a:rPr lang="en-US" dirty="0" smtClean="0"/>
              <a:t>– a neutral stimulus LIKE the conditioned stimulus triggers the response (example a similar but not identical tone)</a:t>
            </a:r>
          </a:p>
          <a:p>
            <a:endParaRPr lang="en-US" dirty="0" smtClean="0"/>
          </a:p>
          <a:p>
            <a:r>
              <a:rPr lang="en-US" u="sng" dirty="0" smtClean="0"/>
              <a:t>Extinction</a:t>
            </a:r>
            <a:r>
              <a:rPr lang="en-US" dirty="0" smtClean="0"/>
              <a:t> – The association between the NS and the CR disappears (may happen if the NS is not paired with the UCS)</a:t>
            </a:r>
            <a:endParaRPr lang="en-US" dirty="0"/>
          </a:p>
          <a:p>
            <a:endParaRPr lang="en-US" dirty="0" smtClean="0"/>
          </a:p>
          <a:p>
            <a:r>
              <a:rPr lang="en-US" u="sng" dirty="0" smtClean="0"/>
              <a:t>Spontaneous recovery </a:t>
            </a:r>
            <a:r>
              <a:rPr lang="en-US" dirty="0" smtClean="0"/>
              <a:t>– some time after extinction the response returns for no apparent reason</a:t>
            </a:r>
            <a:endParaRPr lang="en-US" dirty="0"/>
          </a:p>
        </p:txBody>
      </p:sp>
    </p:spTree>
    <p:extLst>
      <p:ext uri="{BB962C8B-B14F-4D97-AF65-F5344CB8AC3E}">
        <p14:creationId xmlns:p14="http://schemas.microsoft.com/office/powerpoint/2010/main" val="1551506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Unconditioned Stimulus</a:t>
            </a:r>
            <a:endParaRPr lang="en-US" dirty="0"/>
          </a:p>
        </p:txBody>
      </p:sp>
      <p:sp>
        <p:nvSpPr>
          <p:cNvPr id="3" name="Content Placeholder 2"/>
          <p:cNvSpPr>
            <a:spLocks noGrp="1"/>
          </p:cNvSpPr>
          <p:nvPr>
            <p:ph idx="1"/>
          </p:nvPr>
        </p:nvSpPr>
        <p:spPr/>
        <p:txBody>
          <a:bodyPr/>
          <a:lstStyle/>
          <a:p>
            <a:r>
              <a:rPr lang="en-US" dirty="0" smtClean="0"/>
              <a:t>This is the stimulus that naturally provokes the response.</a:t>
            </a:r>
          </a:p>
          <a:p>
            <a:endParaRPr lang="en-US" dirty="0"/>
          </a:p>
          <a:p>
            <a:r>
              <a:rPr lang="en-US" dirty="0" smtClean="0"/>
              <a:t>What was the unconditioned stimulus here?</a:t>
            </a:r>
            <a:endParaRPr lang="en-US" dirty="0"/>
          </a:p>
        </p:txBody>
      </p:sp>
    </p:spTree>
    <p:extLst>
      <p:ext uri="{BB962C8B-B14F-4D97-AF65-F5344CB8AC3E}">
        <p14:creationId xmlns:p14="http://schemas.microsoft.com/office/powerpoint/2010/main" val="3254552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TotalTime>
  <Words>712</Words>
  <Application>Microsoft Office PowerPoint</Application>
  <PresentationFormat>On-screen Show (4:3)</PresentationFormat>
  <Paragraphs>77</Paragraphs>
  <Slides>19</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Palatino Linotype</vt:lpstr>
      <vt:lpstr>Times New Roman</vt:lpstr>
      <vt:lpstr>Wingdings</vt:lpstr>
      <vt:lpstr>Office Theme</vt:lpstr>
      <vt:lpstr>Learning</vt:lpstr>
      <vt:lpstr>PowerPoint Presentation</vt:lpstr>
      <vt:lpstr>Key terms</vt:lpstr>
      <vt:lpstr>Classical Conditioning</vt:lpstr>
      <vt:lpstr>Pavlov’s Experiments</vt:lpstr>
      <vt:lpstr>Pavlov’s Experiments</vt:lpstr>
      <vt:lpstr>The Result = Classical Conditioning</vt:lpstr>
      <vt:lpstr>Other things that happen</vt:lpstr>
      <vt:lpstr>Unconditioned Stimulus</vt:lpstr>
      <vt:lpstr>Unconditioned response</vt:lpstr>
      <vt:lpstr>Neutral stimulus</vt:lpstr>
      <vt:lpstr>Acquisition and Conditioned Stimulus</vt:lpstr>
      <vt:lpstr>Stimulus Generalization</vt:lpstr>
      <vt:lpstr>Discrimination</vt:lpstr>
      <vt:lpstr>Extinction</vt:lpstr>
      <vt:lpstr>Spontaneous recovery</vt:lpstr>
      <vt:lpstr>Reconditioning savings</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Learning</dc:title>
  <dc:creator>1</dc:creator>
  <cp:lastModifiedBy>Costello, Lynda</cp:lastModifiedBy>
  <cp:revision>18</cp:revision>
  <dcterms:created xsi:type="dcterms:W3CDTF">2012-10-11T15:58:04Z</dcterms:created>
  <dcterms:modified xsi:type="dcterms:W3CDTF">2018-01-03T17:20:26Z</dcterms:modified>
</cp:coreProperties>
</file>