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85" r:id="rId4"/>
    <p:sldId id="286" r:id="rId5"/>
    <p:sldId id="258" r:id="rId6"/>
    <p:sldId id="288" r:id="rId7"/>
    <p:sldId id="289" r:id="rId8"/>
    <p:sldId id="291" r:id="rId9"/>
    <p:sldId id="287" r:id="rId10"/>
    <p:sldId id="263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90" r:id="rId20"/>
    <p:sldId id="269" r:id="rId21"/>
    <p:sldId id="273" r:id="rId22"/>
    <p:sldId id="271" r:id="rId23"/>
    <p:sldId id="270" r:id="rId24"/>
    <p:sldId id="276" r:id="rId25"/>
    <p:sldId id="272" r:id="rId26"/>
    <p:sldId id="274" r:id="rId27"/>
    <p:sldId id="275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B8A47-8BEF-4F07-B9DD-826F68EDC78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0D0D-A841-422F-B028-C78F6B69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0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7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0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3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19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0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9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0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4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2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985656F-5D24-4568-913C-912F3A48230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OBJECTIVE 18</a:t>
            </a:r>
            <a:r>
              <a:rPr lang="en-US" b="1" smtClean="0">
                <a:cs typeface="Arial" charset="0"/>
              </a:rPr>
              <a:t>| Describe the controversy over Skinner’s views of human behavior.</a:t>
            </a:r>
          </a:p>
        </p:txBody>
      </p:sp>
    </p:spTree>
    <p:extLst>
      <p:ext uri="{BB962C8B-B14F-4D97-AF65-F5344CB8AC3E}">
        <p14:creationId xmlns:p14="http://schemas.microsoft.com/office/powerpoint/2010/main" val="1638850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1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2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55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47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3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5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0D0D-A841-422F-B028-C78F6B69E7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87CD8BF-3350-4E27-9ADE-099FD0E9019E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52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4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0C11-B6C8-4273-9B59-B023C3FC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6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8C15-F87B-4F62-B023-FAFD6BAB2EB0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C2D3-A3C7-4DA0-83DC-4FA7A9C4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FO9Z0oHB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journal.com/article/31788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4WF3cSd9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RJJivdDX-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GazyH6fQQ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qy_mIEnnlF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- Operant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A91C218-35C9-48D5-91A2-C631B3D9D31B}" type="slidenum">
              <a:rPr lang="en-US" smtClean="0">
                <a:latin typeface="Arial" charset="0"/>
              </a:rPr>
              <a:pPr/>
              <a:t>10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Palatino Linotype" pitchFamily="18" charset="0"/>
              </a:rPr>
              <a:t>Operant Chamber</a:t>
            </a:r>
            <a:endParaRPr lang="en-US" sz="40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9613" y="1905000"/>
            <a:ext cx="7696200" cy="1524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dirty="0" smtClean="0">
                <a:latin typeface="Palatino Linotype" pitchFamily="18" charset="0"/>
              </a:rPr>
              <a:t>Using Thorndike's law of effect as a starting point, Skinner developed the Operant chamber, or the Skinner box, to study operant conditioning.</a:t>
            </a:r>
            <a:endParaRPr lang="en-US" sz="2400" dirty="0" smtClean="0">
              <a:latin typeface="Palatino Linotype" pitchFamily="18" charset="0"/>
            </a:endParaRPr>
          </a:p>
        </p:txBody>
      </p:sp>
      <p:pic>
        <p:nvPicPr>
          <p:cNvPr id="30725" name="Picture 9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3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Skinner</a:t>
            </a:r>
          </a:p>
          <a:p>
            <a:r>
              <a:rPr lang="en-US" dirty="0" err="1" smtClean="0"/>
              <a:t>Reinforcers</a:t>
            </a:r>
            <a:r>
              <a:rPr lang="en-US" dirty="0" smtClean="0"/>
              <a:t> are used with successive approximations towards the desired behavior</a:t>
            </a:r>
          </a:p>
          <a:p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www.youtube.com/watch?v=6oFO9Z0oHBA</a:t>
            </a:r>
            <a:endParaRPr lang="en-US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Ex: want dog to roll over</a:t>
            </a:r>
          </a:p>
          <a:p>
            <a:pPr lvl="1"/>
            <a:r>
              <a:rPr lang="en-US" dirty="0" smtClean="0"/>
              <a:t>Step 1 – “Down” =treat</a:t>
            </a:r>
          </a:p>
          <a:p>
            <a:pPr lvl="1"/>
            <a:r>
              <a:rPr lang="en-US" dirty="0" smtClean="0"/>
              <a:t>Step 2 - Down &amp; roll on back = treat</a:t>
            </a:r>
          </a:p>
          <a:p>
            <a:pPr lvl="1"/>
            <a:r>
              <a:rPr lang="en-US" dirty="0" smtClean="0"/>
              <a:t>Step 3 – down, roll on back, back up the other side = treat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discriminative stimulus – one that signals to the organism that a response will be reinforced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http://digitaljournal.com/article/317885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Reinforcer</a:t>
            </a:r>
            <a:r>
              <a:rPr lang="en-US" dirty="0" smtClean="0"/>
              <a:t> – any consequence that strengthens behavior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499111" cy="498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Identify the “Aversive Stimulus” and the behavior strengthened by its removal.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96200" cy="43735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Taking aspirin to relieve headache.</a:t>
            </a:r>
          </a:p>
          <a:p>
            <a:pPr marL="514350" indent="-514350">
              <a:buAutoNum type="arabicPeriod"/>
            </a:pPr>
            <a:r>
              <a:rPr lang="en-US" dirty="0" smtClean="0"/>
              <a:t>Hurrying home in the winter to get out of the cold.</a:t>
            </a:r>
          </a:p>
          <a:p>
            <a:pPr marL="514350" indent="-514350">
              <a:buAutoNum type="arabicPeriod"/>
            </a:pPr>
            <a:r>
              <a:rPr lang="en-US" dirty="0" smtClean="0"/>
              <a:t>Giving in to an argument or a dog’s begging.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Fanning oneself to escape the heat.</a:t>
            </a:r>
          </a:p>
          <a:p>
            <a:pPr marL="514350" indent="-514350">
              <a:buAutoNum type="arabicPeriod"/>
            </a:pPr>
            <a:r>
              <a:rPr lang="en-US" dirty="0" smtClean="0"/>
              <a:t>Leaving a movie theater if the movie is bad.</a:t>
            </a:r>
          </a:p>
          <a:p>
            <a:pPr marL="514350" indent="-514350">
              <a:buAutoNum type="arabicPeriod"/>
            </a:pPr>
            <a:r>
              <a:rPr lang="en-US" dirty="0" smtClean="0"/>
              <a:t>Smoking to relieve anxiety.</a:t>
            </a:r>
          </a:p>
          <a:p>
            <a:pPr marL="514350" indent="-514350">
              <a:buAutoNum type="arabicPeriod"/>
            </a:pPr>
            <a:r>
              <a:rPr lang="en-US" dirty="0" smtClean="0"/>
              <a:t>Following prison rules to be released early from confinement.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Faking a stomach-ache to avoid school.</a:t>
            </a:r>
          </a:p>
          <a:p>
            <a:pPr marL="514350" indent="-514350">
              <a:buAutoNum type="arabicPeriod"/>
            </a:pPr>
            <a:r>
              <a:rPr lang="en-US" dirty="0" smtClean="0"/>
              <a:t>Putting up an umbrella to escape the rain.</a:t>
            </a:r>
          </a:p>
        </p:txBody>
      </p:sp>
    </p:spTree>
    <p:extLst>
      <p:ext uri="{BB962C8B-B14F-4D97-AF65-F5344CB8AC3E}">
        <p14:creationId xmlns:p14="http://schemas.microsoft.com/office/powerpoint/2010/main" val="5654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Satisfy a basic / biological need</a:t>
            </a:r>
          </a:p>
          <a:p>
            <a:pPr lvl="1"/>
            <a:r>
              <a:rPr lang="en-US" dirty="0" smtClean="0"/>
              <a:t>Unlearned &amp; innately satisfying</a:t>
            </a:r>
          </a:p>
          <a:p>
            <a:pPr lvl="2"/>
            <a:r>
              <a:rPr lang="en-US" dirty="0" smtClean="0"/>
              <a:t>Ex: water when thirsty, relief from pain, hug when needing security or belonging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4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 err="1" smtClean="0"/>
              <a:t>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Conditioned </a:t>
            </a:r>
            <a:r>
              <a:rPr lang="en-US" dirty="0" err="1" smtClean="0"/>
              <a:t>reinforcers</a:t>
            </a:r>
            <a:endParaRPr lang="en-US" dirty="0" smtClean="0"/>
          </a:p>
          <a:p>
            <a:pPr lvl="1"/>
            <a:r>
              <a:rPr lang="en-US" dirty="0" smtClean="0"/>
              <a:t>Learned by association with primary </a:t>
            </a:r>
            <a:r>
              <a:rPr lang="en-US" dirty="0" err="1" smtClean="0"/>
              <a:t>reinforcers</a:t>
            </a:r>
            <a:endParaRPr lang="en-US" dirty="0" smtClean="0"/>
          </a:p>
          <a:p>
            <a:pPr lvl="2"/>
            <a:r>
              <a:rPr lang="en-US" dirty="0" smtClean="0"/>
              <a:t>Ex: work hard </a:t>
            </a:r>
            <a:r>
              <a:rPr lang="en-US" dirty="0" smtClean="0">
                <a:sym typeface="Wingdings" pitchFamily="2" charset="2"/>
              </a:rPr>
              <a:t> more money  food / shelter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and Delayed </a:t>
            </a:r>
            <a:r>
              <a:rPr lang="en-US" dirty="0" err="1" smtClean="0"/>
              <a:t>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Immediate </a:t>
            </a:r>
            <a:r>
              <a:rPr lang="en-US" dirty="0" err="1" smtClean="0"/>
              <a:t>reinforcers</a:t>
            </a:r>
            <a:r>
              <a:rPr lang="en-US" dirty="0" smtClean="0"/>
              <a:t> are powerful, but humans have the ability to learn from delayed reinforcement.</a:t>
            </a:r>
          </a:p>
          <a:p>
            <a:endParaRPr lang="en-US" dirty="0"/>
          </a:p>
          <a:p>
            <a:r>
              <a:rPr lang="en-US" dirty="0" smtClean="0"/>
              <a:t>A greater the ability to delay gratification often correlates  in surveys with a higher standard of living later in life.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www.youtube.com/watch?v=Yo4WF3cSd9Q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794516"/>
              </p:ext>
            </p:extLst>
          </p:nvPr>
        </p:nvGraphicFramePr>
        <p:xfrm>
          <a:off x="381000" y="685800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Fixed-ratio schedules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after a fixed # of responses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Variable-ratio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after an unpredictable # of responses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Fixed-interval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after a fixed time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Variable-interval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Rewards a</a:t>
                      </a:r>
                      <a:r>
                        <a:rPr lang="en-US" baseline="0" dirty="0" smtClean="0"/>
                        <a:t>fter a variable time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47"/>
            <a:ext cx="5611812" cy="400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6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schedule?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1. A senior citizen buying state lottery tickets and winning.</a:t>
            </a:r>
          </a:p>
          <a:p>
            <a:pPr marL="0" indent="0">
              <a:buNone/>
            </a:pPr>
            <a:r>
              <a:rPr lang="en-US" sz="2200" dirty="0"/>
              <a:t>2. A hotel maid may take a 15-minute break only after having cleaned three rooms.</a:t>
            </a:r>
          </a:p>
          <a:p>
            <a:pPr marL="0" indent="0">
              <a:buNone/>
            </a:pPr>
            <a:r>
              <a:rPr lang="en-US" sz="2200" dirty="0"/>
              <a:t>3. A man watches and sees shooting stars on a dark night.</a:t>
            </a:r>
          </a:p>
          <a:p>
            <a:pPr marL="0" indent="0">
              <a:buNone/>
            </a:pPr>
            <a:r>
              <a:rPr lang="en-US" sz="2200" dirty="0"/>
              <a:t>4. A teenager receives an allowance every Saturday.</a:t>
            </a:r>
          </a:p>
          <a:p>
            <a:pPr marL="0" indent="0">
              <a:buNone/>
            </a:pPr>
            <a:r>
              <a:rPr lang="en-US" sz="2200" dirty="0"/>
              <a:t>5. A woman checks the front porch for a newspaper when the delivery person is extremely unpredictable.</a:t>
            </a:r>
          </a:p>
          <a:p>
            <a:pPr marL="0" indent="0">
              <a:buNone/>
            </a:pPr>
            <a:r>
              <a:rPr lang="en-US" sz="2200" dirty="0"/>
              <a:t>6. A professional baseball player gets a hit approximately every third time at bat.</a:t>
            </a:r>
          </a:p>
          <a:p>
            <a:pPr marL="0" indent="0">
              <a:buNone/>
            </a:pPr>
            <a:r>
              <a:rPr lang="en-US" sz="2200" dirty="0"/>
              <a:t>7. A </a:t>
            </a:r>
            <a:r>
              <a:rPr lang="en-US" sz="2200" dirty="0" smtClean="0"/>
              <a:t>baker </a:t>
            </a:r>
            <a:r>
              <a:rPr lang="en-US" sz="2200" dirty="0"/>
              <a:t>checks the oven to see if chocolate chip cookies are done, when </a:t>
            </a:r>
            <a:r>
              <a:rPr lang="en-US" sz="2200" dirty="0" smtClean="0"/>
              <a:t>the suggested baking </a:t>
            </a:r>
            <a:r>
              <a:rPr lang="en-US" sz="2200" dirty="0"/>
              <a:t>time is </a:t>
            </a:r>
            <a:r>
              <a:rPr lang="en-US" sz="2200" dirty="0" smtClean="0"/>
              <a:t>up.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8. A blueberry picker receives $1 after filling 3 pint boxes.</a:t>
            </a:r>
          </a:p>
          <a:p>
            <a:pPr marL="0" indent="0">
              <a:buNone/>
            </a:pPr>
            <a:r>
              <a:rPr lang="en-US" sz="2200" dirty="0"/>
              <a:t>9. A charitable organization makes an average of 10 phone calls for every donation it receives.</a:t>
            </a:r>
          </a:p>
          <a:p>
            <a:pPr marL="0" indent="0">
              <a:buNone/>
            </a:pPr>
            <a:r>
              <a:rPr lang="en-US" sz="2200" dirty="0"/>
              <a:t>10. A busy executive calls a garage mechanic to see if her car is fixed yet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0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Edward L. Thorndike – rewarded behavior is likely to recur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Thorndike’s Law of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Punishment: any consequence that decreases a behavior</a:t>
            </a:r>
            <a:endParaRPr lang="en-US" dirty="0"/>
          </a:p>
        </p:txBody>
      </p:sp>
      <p:pic>
        <p:nvPicPr>
          <p:cNvPr id="4" name="Picture 8" descr="Punishm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146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08674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Punishment tells you what not to do, Reinforcement tells you what to do!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2211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Punished behavior is suppressed, not forgotten</a:t>
            </a:r>
          </a:p>
          <a:p>
            <a:pPr marL="514350" indent="-514350">
              <a:buAutoNum type="arabicPeriod"/>
            </a:pPr>
            <a:r>
              <a:rPr lang="en-US" dirty="0" smtClean="0"/>
              <a:t>Punishment teaches discrimination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Punishment can teach fear</a:t>
            </a:r>
          </a:p>
          <a:p>
            <a:pPr marL="514350" indent="-514350">
              <a:buAutoNum type="arabicPeriod"/>
            </a:pPr>
            <a:r>
              <a:rPr lang="en-US" dirty="0" smtClean="0"/>
              <a:t>Physical punishment may teach aggressive behavior by modeling aggression as a way to cope with problems</a:t>
            </a:r>
          </a:p>
        </p:txBody>
      </p:sp>
    </p:spTree>
    <p:extLst>
      <p:ext uri="{BB962C8B-B14F-4D97-AF65-F5344CB8AC3E}">
        <p14:creationId xmlns:p14="http://schemas.microsoft.com/office/powerpoint/2010/main" val="31648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7FC25B2-C837-4061-812B-CF3CA776B365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Skinner’s Legacy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391400" cy="18288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Palatino Linotype" pitchFamily="18" charset="0"/>
              </a:rPr>
              <a:t>argued that behaviors were shaped by external influences instead of inner thoughts and feelings</a:t>
            </a:r>
          </a:p>
          <a:p>
            <a:r>
              <a:rPr lang="en-US" altLang="en-US" sz="2400" dirty="0" smtClean="0">
                <a:latin typeface="Palatino Linotype" pitchFamily="18" charset="0"/>
              </a:rPr>
              <a:t>Critics argued that Skinner dehumanized people by neglecting their free will</a:t>
            </a:r>
            <a:r>
              <a:rPr lang="en-US" altLang="en-US" sz="2800" dirty="0" smtClean="0">
                <a:latin typeface="Palatino Linotype" pitchFamily="18" charset="0"/>
              </a:rPr>
              <a:t>.</a:t>
            </a:r>
            <a:endParaRPr lang="en-US" sz="2800" dirty="0" smtClean="0">
              <a:latin typeface="Palatino Linotype" pitchFamily="18" charset="0"/>
            </a:endParaRPr>
          </a:p>
        </p:txBody>
      </p:sp>
      <p:pic>
        <p:nvPicPr>
          <p:cNvPr id="22533" name="Picture 8" descr="12673_MyersPsy8e_8UN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3" y="3429000"/>
            <a:ext cx="4619625" cy="3067050"/>
          </a:xfrm>
          <a:noFill/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 rot="5400000">
            <a:off x="6128544" y="5453856"/>
            <a:ext cx="182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/>
              <a:t>Falk/ Photo Researchers, Inc</a:t>
            </a:r>
            <a:r>
              <a:rPr lang="en-US" sz="28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780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Classical vs. Operant </a:t>
            </a:r>
            <a:br>
              <a:rPr lang="en-US" dirty="0" smtClean="0"/>
            </a:br>
            <a:r>
              <a:rPr lang="en-US" dirty="0" smtClean="0"/>
              <a:t>Conditioning  </a:t>
            </a:r>
            <a:endParaRPr lang="en-US" dirty="0"/>
          </a:p>
        </p:txBody>
      </p:sp>
      <p:sp>
        <p:nvSpPr>
          <p:cNvPr id="14643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 marL="457200" lvl="1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Mike and Laura’s pet dachshund, Greta, loved to play fetch.  While playing fetch one afternoon with a tennis ball, she accidently picked up the ball after it had, landed in a fire ant hill.  Needless to say, Greta’s mouth got many painful bites.  From that point on, Greta avoided any ball that was the same size as a tennis ball or smaller.  </a:t>
            </a:r>
          </a:p>
          <a:p>
            <a:pPr marL="457200" lvl="1" indent="0">
              <a:spcBef>
                <a:spcPct val="0"/>
              </a:spcBef>
              <a:buFont typeface="Arial" charset="0"/>
              <a:buNone/>
            </a:pPr>
            <a:endParaRPr lang="en-US" dirty="0" smtClean="0"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1" indent="0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How would Pavlov and Skinner each have explained this outcome?  Use the key terminology for each (example UCS / reinforcement </a:t>
            </a:r>
            <a:r>
              <a:rPr lang="en-US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etc</a:t>
            </a:r>
            <a:r>
              <a:rPr lang="en-US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endParaRPr lang="en-US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Biological Predispositions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have an easier time learning associations that are naturally adaptive (ex those behaviors that help an organism flee in response to pain)</a:t>
            </a:r>
          </a:p>
          <a:p>
            <a:endParaRPr lang="en-US" dirty="0"/>
          </a:p>
          <a:p>
            <a:r>
              <a:rPr lang="en-US" dirty="0" smtClean="0"/>
              <a:t>“Instinctive drift”– to former more natural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that occurs but isn’t apparent until there is an incentive to demonstrate it</a:t>
            </a:r>
          </a:p>
          <a:p>
            <a:r>
              <a:rPr lang="en-US" dirty="0" smtClean="0"/>
              <a:t>Evidence of </a:t>
            </a:r>
            <a:r>
              <a:rPr lang="en-US" u="sng" dirty="0" smtClean="0"/>
              <a:t>cognition </a:t>
            </a:r>
            <a:r>
              <a:rPr lang="en-US" dirty="0" smtClean="0"/>
              <a:t>(mental activity associated with thinking, knowing and remembering)</a:t>
            </a:r>
          </a:p>
          <a:p>
            <a:r>
              <a:rPr lang="en-US" dirty="0" smtClean="0"/>
              <a:t>Cognitive map – mental representation of a layout of one’s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sudden, novel realization of the answer to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– can speed up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Intrinsic</a:t>
            </a:r>
            <a:r>
              <a:rPr lang="en-US" dirty="0" smtClean="0"/>
              <a:t> – inward desire to behave a certain way, this can be damaged by overuse of rewards</a:t>
            </a:r>
          </a:p>
          <a:p>
            <a:r>
              <a:rPr lang="en-US" u="sng" dirty="0" smtClean="0"/>
              <a:t>Extrinsic</a:t>
            </a:r>
            <a:r>
              <a:rPr lang="en-US" dirty="0" smtClean="0"/>
              <a:t> – desire to behave a certain way to receive a reward or avoid a punishment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VR</a:t>
            </a:r>
          </a:p>
          <a:p>
            <a:pPr marL="514350" indent="-514350">
              <a:buAutoNum type="arabicPeriod"/>
            </a:pPr>
            <a:r>
              <a:rPr lang="en-US" dirty="0" smtClean="0"/>
              <a:t>FR</a:t>
            </a:r>
          </a:p>
          <a:p>
            <a:pPr marL="514350" indent="-514350">
              <a:buAutoNum type="arabicPeriod"/>
            </a:pPr>
            <a:r>
              <a:rPr lang="en-US" dirty="0" smtClean="0"/>
              <a:t>VI</a:t>
            </a:r>
          </a:p>
          <a:p>
            <a:pPr marL="514350" indent="-514350">
              <a:buAutoNum type="arabicPeriod"/>
            </a:pPr>
            <a:r>
              <a:rPr lang="en-US" dirty="0" smtClean="0"/>
              <a:t>FI</a:t>
            </a:r>
          </a:p>
          <a:p>
            <a:pPr marL="514350" indent="-514350">
              <a:buAutoNum type="arabicPeriod"/>
            </a:pPr>
            <a:r>
              <a:rPr lang="en-US" dirty="0" smtClean="0"/>
              <a:t>VI</a:t>
            </a:r>
          </a:p>
          <a:p>
            <a:pPr marL="514350" indent="-514350">
              <a:buAutoNum type="arabicPeriod"/>
            </a:pPr>
            <a:r>
              <a:rPr lang="en-US" dirty="0" smtClean="0"/>
              <a:t>VR</a:t>
            </a:r>
          </a:p>
          <a:p>
            <a:pPr marL="514350" indent="-514350">
              <a:buAutoNum type="arabicPeriod"/>
            </a:pPr>
            <a:r>
              <a:rPr lang="en-US" dirty="0" smtClean="0"/>
              <a:t>FI</a:t>
            </a:r>
          </a:p>
          <a:p>
            <a:pPr marL="514350" indent="-514350">
              <a:buAutoNum type="arabicPeriod"/>
            </a:pPr>
            <a:r>
              <a:rPr lang="en-US" dirty="0" smtClean="0"/>
              <a:t>FR</a:t>
            </a:r>
          </a:p>
          <a:p>
            <a:pPr marL="514350" indent="-514350">
              <a:buAutoNum type="arabicPeriod"/>
            </a:pPr>
            <a:r>
              <a:rPr lang="en-US" dirty="0" smtClean="0"/>
              <a:t>VR (because its an average)</a:t>
            </a:r>
          </a:p>
          <a:p>
            <a:pPr marL="514350" indent="-514350">
              <a:buAutoNum type="arabicPeriod"/>
            </a:pPr>
            <a:r>
              <a:rPr lang="en-US" smtClean="0"/>
              <a:t>VI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 of future consequences???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Reverse the scores for the following questions:</a:t>
            </a:r>
          </a:p>
          <a:p>
            <a:r>
              <a:rPr lang="en-US" dirty="0" smtClean="0"/>
              <a:t>3,4,5,9,10,11,12</a:t>
            </a:r>
          </a:p>
          <a:p>
            <a:endParaRPr lang="en-US" dirty="0"/>
          </a:p>
          <a:p>
            <a:r>
              <a:rPr lang="en-US" dirty="0" smtClean="0"/>
              <a:t>To reverse:</a:t>
            </a:r>
          </a:p>
          <a:p>
            <a:pPr marL="457200" lvl="1" indent="0">
              <a:buNone/>
            </a:pPr>
            <a:r>
              <a:rPr lang="en-US" dirty="0" smtClean="0"/>
              <a:t>1 = 5</a:t>
            </a:r>
          </a:p>
          <a:p>
            <a:pPr marL="457200" lvl="1" indent="0">
              <a:buNone/>
            </a:pPr>
            <a:r>
              <a:rPr lang="en-US" dirty="0" smtClean="0"/>
              <a:t>2=4</a:t>
            </a:r>
          </a:p>
          <a:p>
            <a:pPr marL="457200" lvl="1" indent="0">
              <a:buNone/>
            </a:pPr>
            <a:r>
              <a:rPr lang="en-US" dirty="0" smtClean="0"/>
              <a:t>3=3 (no change)</a:t>
            </a:r>
          </a:p>
          <a:p>
            <a:pPr marL="457200" lvl="1" indent="0">
              <a:buNone/>
            </a:pPr>
            <a:r>
              <a:rPr lang="en-US" dirty="0" smtClean="0"/>
              <a:t>4=2</a:t>
            </a:r>
          </a:p>
          <a:p>
            <a:pPr marL="457200" lvl="1" indent="0">
              <a:buNone/>
            </a:pPr>
            <a:r>
              <a:rPr lang="en-US" dirty="0" smtClean="0"/>
              <a:t>5=1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31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Operant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operation (act) we perform has consequences.</a:t>
            </a:r>
          </a:p>
          <a:p>
            <a:r>
              <a:rPr lang="en-US" dirty="0" smtClean="0"/>
              <a:t>We learn to operate / act in certain ways in order to achieve desirable consequences and to avoid undesirable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Classical conditioning </a:t>
            </a:r>
            <a:r>
              <a:rPr lang="en-US" dirty="0" smtClean="0"/>
              <a:t>– reflexes, emotions – its involuntary or automatic</a:t>
            </a:r>
          </a:p>
          <a:p>
            <a:pPr lvl="1"/>
            <a:r>
              <a:rPr lang="en-US" dirty="0" smtClean="0"/>
              <a:t>Stimulus comes first – then response</a:t>
            </a:r>
          </a:p>
          <a:p>
            <a:endParaRPr lang="en-US" dirty="0"/>
          </a:p>
          <a:p>
            <a:r>
              <a:rPr lang="en-US" u="sng" dirty="0" smtClean="0"/>
              <a:t>Operant conditioning </a:t>
            </a:r>
            <a:r>
              <a:rPr lang="en-US" dirty="0" smtClean="0"/>
              <a:t>– voluntary, involves associating a behavior or event with a consequence</a:t>
            </a:r>
          </a:p>
          <a:p>
            <a:pPr lvl="1"/>
            <a:r>
              <a:rPr lang="en-US" dirty="0" smtClean="0"/>
              <a:t>Response comes first in anticipation of a stimulus</a:t>
            </a:r>
          </a:p>
          <a:p>
            <a:pPr marL="457200" lvl="1" indent="0">
              <a:buNone/>
            </a:pPr>
            <a:endParaRPr lang="en-US" u="sng" dirty="0" smtClean="0">
              <a:hlinkClick r:id="rId3"/>
            </a:endParaRPr>
          </a:p>
          <a:p>
            <a:pPr marL="457200" lvl="1" indent="0">
              <a:buNone/>
            </a:pPr>
            <a:r>
              <a:rPr lang="en-US" u="sng" dirty="0" smtClean="0">
                <a:hlinkClick r:id="rId3"/>
              </a:rPr>
              <a:t>http://www.youtube.com/watch?v=vGazyH6fQQ4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vs. Operant Conditioning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557126"/>
              </p:ext>
            </p:extLst>
          </p:nvPr>
        </p:nvGraphicFramePr>
        <p:xfrm>
          <a:off x="457200" y="1600200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Focuses on whether one stimulus predicts another to cause a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Focuses on whether behavior is rewarded or punished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Concerns actions that</a:t>
                      </a:r>
                      <a:r>
                        <a:rPr lang="en-US" baseline="0" dirty="0" smtClean="0"/>
                        <a:t> are automatic responses to a stimulus formed by an association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Organisms associate their own actions with consequences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Respondent behavior (ex salivating</a:t>
                      </a:r>
                      <a:r>
                        <a:rPr lang="en-US" baseline="0" dirty="0" smtClean="0"/>
                        <a:t> or flinching)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Operant</a:t>
                      </a:r>
                      <a:r>
                        <a:rPr lang="en-US" baseline="0" dirty="0" smtClean="0"/>
                        <a:t> behavior – behavior that operates on the environment to produce rewarding or punishing stimuli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vs. 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u="sng" dirty="0" smtClean="0"/>
              <a:t>Reinforcement</a:t>
            </a:r>
            <a:r>
              <a:rPr lang="en-US" dirty="0" smtClean="0"/>
              <a:t>- when an event following a response </a:t>
            </a:r>
            <a:r>
              <a:rPr lang="en-US" u="sng" dirty="0" smtClean="0"/>
              <a:t>increases an organism’s tendency to make that response</a:t>
            </a:r>
            <a:r>
              <a:rPr lang="en-US" dirty="0" smtClean="0"/>
              <a:t> again (can be positive or negative)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u="sng" dirty="0" smtClean="0"/>
              <a:t>Positive reinforcement</a:t>
            </a:r>
            <a:r>
              <a:rPr lang="en-US" dirty="0" smtClean="0"/>
              <a:t> – something </a:t>
            </a:r>
            <a:r>
              <a:rPr lang="en-US" u="sng" dirty="0" smtClean="0"/>
              <a:t>given or added</a:t>
            </a:r>
            <a:r>
              <a:rPr lang="en-US" dirty="0" smtClean="0"/>
              <a:t> (a prize for good grades) + + + + + + +</a:t>
            </a:r>
          </a:p>
          <a:p>
            <a:pPr lvl="3"/>
            <a:r>
              <a:rPr lang="en-US" dirty="0" smtClean="0"/>
              <a:t>(if you give a child the toy they were whining for you have positively reinforced their whining!)</a:t>
            </a:r>
          </a:p>
          <a:p>
            <a:pPr lvl="2"/>
            <a:r>
              <a:rPr lang="en-US" u="sng" dirty="0" smtClean="0"/>
              <a:t>Negative reinforcement </a:t>
            </a:r>
            <a:r>
              <a:rPr lang="en-US" dirty="0" smtClean="0"/>
              <a:t>– something unpleasant is removed or taken away (if a teacher drops your quiz grade after the whole class complained the quiz was unfair she has negatively reinforced your complaining). - - - - - - - - - - - 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>
                <a:hlinkClick r:id="rId3"/>
              </a:rPr>
              <a:t>Operant Condition BBT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3" indent="0">
              <a:buNone/>
            </a:pPr>
            <a:r>
              <a:rPr lang="en-US" sz="3900" u="sng" dirty="0" smtClean="0"/>
              <a:t>Punisher</a:t>
            </a:r>
            <a:r>
              <a:rPr lang="en-US" sz="3900" dirty="0" smtClean="0"/>
              <a:t> – a consequence that </a:t>
            </a:r>
            <a:r>
              <a:rPr lang="en-US" sz="3900" u="sng" dirty="0" smtClean="0"/>
              <a:t>causes a diminishment or end</a:t>
            </a:r>
            <a:r>
              <a:rPr lang="en-US" sz="3900" dirty="0" smtClean="0"/>
              <a:t> to a behavior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u="sng" dirty="0" smtClean="0"/>
              <a:t>Positive Punishment</a:t>
            </a:r>
            <a:r>
              <a:rPr lang="en-US" dirty="0" smtClean="0"/>
              <a:t>: </a:t>
            </a:r>
            <a:r>
              <a:rPr lang="en-US" sz="2800" u="sng" dirty="0" smtClean="0"/>
              <a:t>Add</a:t>
            </a:r>
            <a:r>
              <a:rPr lang="en-US" sz="2800" dirty="0" smtClean="0"/>
              <a:t> an unpleasant stimulus</a:t>
            </a:r>
          </a:p>
          <a:p>
            <a:pPr lvl="1"/>
            <a:r>
              <a:rPr lang="en-US" sz="2400" dirty="0" smtClean="0"/>
              <a:t>Ex. Add the physical pain of a spanking</a:t>
            </a:r>
          </a:p>
          <a:p>
            <a:pPr lvl="1"/>
            <a:r>
              <a:rPr lang="en-US" sz="2400" dirty="0" smtClean="0"/>
              <a:t>Ex. Add the additional chore of taking out the garbage</a:t>
            </a:r>
          </a:p>
          <a:p>
            <a:pPr lvl="1"/>
            <a:endParaRPr lang="en-US" sz="2400" dirty="0" smtClean="0"/>
          </a:p>
          <a:p>
            <a:r>
              <a:rPr lang="en-US" u="sng" dirty="0" smtClean="0"/>
              <a:t>Negative Punishment</a:t>
            </a:r>
            <a:r>
              <a:rPr lang="en-US" dirty="0" smtClean="0"/>
              <a:t>:</a:t>
            </a:r>
            <a:r>
              <a:rPr lang="en-US" sz="2800" dirty="0" smtClean="0"/>
              <a:t> </a:t>
            </a:r>
            <a:r>
              <a:rPr lang="en-US" sz="2800" u="sng" dirty="0" smtClean="0"/>
              <a:t>Subtract</a:t>
            </a:r>
            <a:r>
              <a:rPr lang="en-US" sz="2800" dirty="0" smtClean="0"/>
              <a:t> a pleasant stimulus</a:t>
            </a:r>
          </a:p>
          <a:p>
            <a:pPr lvl="1"/>
            <a:r>
              <a:rPr lang="en-US" sz="2400" dirty="0" smtClean="0"/>
              <a:t>Ex. Subtract the possession/use of an IPOD from the guilty party</a:t>
            </a:r>
          </a:p>
          <a:p>
            <a:pPr lvl="1"/>
            <a:r>
              <a:rPr lang="en-US" sz="2400" dirty="0" smtClean="0"/>
              <a:t>Ex. Subtract the ability to go out with your friends by being grounded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47" y="457200"/>
            <a:ext cx="9013893" cy="58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F. Skinner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“Behavior of Organisms” - 1938</a:t>
            </a:r>
          </a:p>
          <a:p>
            <a:r>
              <a:rPr lang="en-US" dirty="0" smtClean="0"/>
              <a:t>Organisms tend to repeat those responses that are followed by favorable consequences</a:t>
            </a:r>
          </a:p>
          <a:p>
            <a:endParaRPr lang="en-US" dirty="0"/>
          </a:p>
          <a:p>
            <a:r>
              <a:rPr lang="en-US" dirty="0" smtClean="0"/>
              <a:t>Claimed to be able to shape any behavior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ex: superstitious pigeons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1288</Words>
  <Application>Microsoft Office PowerPoint</Application>
  <PresentationFormat>On-screen Show (4:3)</PresentationFormat>
  <Paragraphs>190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Calibri</vt:lpstr>
      <vt:lpstr>Palatino Linotype</vt:lpstr>
      <vt:lpstr>Times New Roman</vt:lpstr>
      <vt:lpstr>Wingdings</vt:lpstr>
      <vt:lpstr>Office Theme</vt:lpstr>
      <vt:lpstr>Learning - Operant Conditioning</vt:lpstr>
      <vt:lpstr>Law of effect</vt:lpstr>
      <vt:lpstr>Operant Conditioning</vt:lpstr>
      <vt:lpstr>The difference</vt:lpstr>
      <vt:lpstr>Classical vs. Operant Conditioning</vt:lpstr>
      <vt:lpstr>Reinforcement vs. Punishment</vt:lpstr>
      <vt:lpstr>PowerPoint Presentation</vt:lpstr>
      <vt:lpstr>PowerPoint Presentation</vt:lpstr>
      <vt:lpstr>B. F. Skinner</vt:lpstr>
      <vt:lpstr>Operant Chamber</vt:lpstr>
      <vt:lpstr>Shaping</vt:lpstr>
      <vt:lpstr>Discrimination</vt:lpstr>
      <vt:lpstr>Reinforcer – any consequence that strengthens behavior</vt:lpstr>
      <vt:lpstr>Identify the “Aversive Stimulus” and the behavior strengthened by its removal.</vt:lpstr>
      <vt:lpstr>Primary reinforcers</vt:lpstr>
      <vt:lpstr>Secondary reinforcers</vt:lpstr>
      <vt:lpstr>Immediate and Delayed reinforcers</vt:lpstr>
      <vt:lpstr>PowerPoint Presentation</vt:lpstr>
      <vt:lpstr>What kind of schedule?</vt:lpstr>
      <vt:lpstr>Punishment: any consequence that decreases a behavior</vt:lpstr>
      <vt:lpstr>Punishment tells you what not to do, Reinforcement tells you what to do! </vt:lpstr>
      <vt:lpstr>Skinner’s Legacy</vt:lpstr>
      <vt:lpstr>Classical vs. Operant  Conditioning  </vt:lpstr>
      <vt:lpstr>Biological Predispositions</vt:lpstr>
      <vt:lpstr>Latent Learning </vt:lpstr>
      <vt:lpstr>Insight</vt:lpstr>
      <vt:lpstr>Motivation – can speed up the process</vt:lpstr>
      <vt:lpstr>The answers</vt:lpstr>
      <vt:lpstr>Consideration of future consequences???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Costello, Lynda</cp:lastModifiedBy>
  <cp:revision>39</cp:revision>
  <dcterms:created xsi:type="dcterms:W3CDTF">2012-10-16T18:53:33Z</dcterms:created>
  <dcterms:modified xsi:type="dcterms:W3CDTF">2020-02-04T18:01:15Z</dcterms:modified>
</cp:coreProperties>
</file>