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6" r:id="rId2"/>
    <p:sldMasterId id="2147483667" r:id="rId3"/>
  </p:sldMasterIdLst>
  <p:notesMasterIdLst>
    <p:notesMasterId r:id="rId26"/>
  </p:notesMasterIdLst>
  <p:handoutMasterIdLst>
    <p:handoutMasterId r:id="rId27"/>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13" autoAdjust="0"/>
    <p:restoredTop sz="93722" autoAdjust="0"/>
  </p:normalViewPr>
  <p:slideViewPr>
    <p:cSldViewPr snapToGrid="0">
      <p:cViewPr varScale="1">
        <p:scale>
          <a:sx n="71" d="100"/>
          <a:sy n="71" d="100"/>
        </p:scale>
        <p:origin x="1158" y="78"/>
      </p:cViewPr>
      <p:guideLst/>
    </p:cSldViewPr>
  </p:slideViewPr>
  <p:notesTextViewPr>
    <p:cViewPr>
      <p:scale>
        <a:sx n="1" d="1"/>
        <a:sy n="1" d="1"/>
      </p:scale>
      <p:origin x="0" y="0"/>
    </p:cViewPr>
  </p:notesTextViewPr>
  <p:notesViewPr>
    <p:cSldViewPr snapToGrid="0">
      <p:cViewPr varScale="1">
        <p:scale>
          <a:sx n="57" d="100"/>
          <a:sy n="57"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numCol="1" rtlCol="0"/>
          <a:lstStyle>
            <a:lvl1pPr algn="l">
              <a:defRPr sz="1200"/>
            </a:lvl1pPr>
          </a:lstStyle>
          <a:p>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numCol="1" rtlCol="0" anchor="b"/>
          <a:lstStyle>
            <a:lvl1pPr algn="l">
              <a:defRPr sz="1200"/>
            </a:lvl1pPr>
          </a:lstStyle>
          <a:p>
            <a:endParaRPr lang="en-US"/>
          </a:p>
        </p:txBody>
      </p:sp>
      <p:sp>
        <p:nvSpPr>
          <p:cNvPr id="6" name="Slide Number Placeholder 5"/>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C19DA89-8163-418A-9B2B-77D663F402B3}" type="slidenum">
              <a:rPr lang="en-US" smtClean="0"/>
              <a:t>‹#›</a:t>
            </a:fld>
            <a:endParaRPr lang="en-US"/>
          </a:p>
        </p:txBody>
      </p:sp>
    </p:spTree>
    <p:extLst>
      <p:ext uri="{BB962C8B-B14F-4D97-AF65-F5344CB8AC3E}">
        <p14:creationId xmlns:p14="http://schemas.microsoft.com/office/powerpoint/2010/main" val="176124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numCol="1"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numCol="1" rtlCol="0"/>
          <a:lstStyle>
            <a:lvl1pPr algn="r">
              <a:defRPr sz="1200"/>
            </a:lvl1pPr>
          </a:lstStyle>
          <a:p>
            <a:fld id="{9A21E40F-8616-4AE5-B617-8E821FFA3A3C}" type="datetimeFigureOut">
              <a:rPr lang="en-US" smtClean="0"/>
              <a:t>9/14/2017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numCol="1"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numCol="1" rtlCol="0" anchor="b"/>
          <a:lstStyle>
            <a:lvl1pPr algn="r">
              <a:defRPr sz="1200"/>
            </a:lvl1pPr>
          </a:lstStyle>
          <a:p>
            <a:fld id="{5D8475DA-0178-4BC1-82CB-33F998B4A886}" type="slidenum">
              <a:rPr lang="en-US" smtClean="0"/>
              <a:t>‹#›</a:t>
            </a:fld>
            <a:endParaRPr lang="en-US"/>
          </a:p>
        </p:txBody>
      </p:sp>
    </p:spTree>
    <p:extLst>
      <p:ext uri="{BB962C8B-B14F-4D97-AF65-F5344CB8AC3E}">
        <p14:creationId xmlns:p14="http://schemas.microsoft.com/office/powerpoint/2010/main" val="147832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512763"/>
            <a:ext cx="4573587" cy="2571750"/>
          </a:xfrm>
        </p:spPr>
      </p:sp>
      <p:sp>
        <p:nvSpPr>
          <p:cNvPr id="4" name="Slide Number Placeholder 3"/>
          <p:cNvSpPr>
            <a:spLocks noGrp="1"/>
          </p:cNvSpPr>
          <p:nvPr>
            <p:ph type="sldNum" sz="quarter" idx="10"/>
          </p:nvPr>
        </p:nvSpPr>
        <p:spPr/>
        <p:txBody>
          <a:bodyPr numCol="1"/>
          <a:lstStyle/>
          <a:p>
            <a:fld id="{39E3FD7A-4527-884E-A16D-F9737D80E09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9106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55644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167335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5" tIns="47472" rIns="94945" bIns="47472" numCol="1"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217063D4-A979-4308-BB6C-02C66D3665AF}" type="slidenum">
              <a:rPr lang="en-US">
                <a:cs typeface="Arial" panose="020B0604020202020204" pitchFamily="34" charset="0"/>
              </a:rPr>
              <a:pPr algn="r" eaLnBrk="1" hangingPunct="1">
                <a:spcBef>
                  <a:spcPct val="0"/>
                </a:spcBef>
              </a:pPr>
              <a:t>12</a:t>
            </a:fld>
            <a:endParaRPr lang="en-US">
              <a:cs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r>
              <a:rPr lang="en-US" dirty="0">
                <a:latin typeface="Garamond" panose="02020404030301010803" pitchFamily="18" charset="0"/>
              </a:rPr>
              <a:t>Let’s speculate a little bit about how brain development may influence the behavior of young people.  Although science has not yet provided direct </a:t>
            </a:r>
            <a:r>
              <a:rPr lang="en-US" dirty="0">
                <a:cs typeface="Times New Roman" panose="02020603050405020304" pitchFamily="18" charset="0"/>
              </a:rPr>
              <a:t>evidence for how brain development impacts specific teenage behaviors, here are five ways the developing brain may affect behavior.  </a:t>
            </a:r>
          </a:p>
          <a:p>
            <a:endParaRPr lang="en-US" dirty="0">
              <a:cs typeface="Times New Roman" panose="02020603050405020304" pitchFamily="18" charset="0"/>
            </a:endParaRPr>
          </a:p>
          <a:p>
            <a:r>
              <a:rPr lang="en-US" u="sng" dirty="0">
                <a:cs typeface="Times New Roman" panose="02020603050405020304" pitchFamily="18" charset="0"/>
              </a:rPr>
              <a:t>Number one</a:t>
            </a:r>
            <a:r>
              <a:rPr lang="en-US" dirty="0">
                <a:cs typeface="Times New Roman" panose="02020603050405020304" pitchFamily="18" charset="0"/>
              </a:rPr>
              <a:t>.  Sensory and physical activities would likely be favored by an adolescent over complex, cognitive demanding activities.  This principle is based on the notion that the more mature cerebellum may dominate over the more slowly developing prefrontal cortex.  Thus, brain development may contribute to the general observation that many teenagers would prefer to listen to music or to skateboard, rather than to play chess or do complex algebra. </a:t>
            </a:r>
          </a:p>
          <a:p>
            <a:r>
              <a:rPr lang="en-US" dirty="0">
                <a:cs typeface="Times New Roman" panose="02020603050405020304" pitchFamily="18" charset="0"/>
              </a:rPr>
              <a:t> </a:t>
            </a:r>
          </a:p>
          <a:p>
            <a:r>
              <a:rPr lang="en-US" u="sng" dirty="0">
                <a:cs typeface="Times New Roman" panose="02020603050405020304" pitchFamily="18" charset="0"/>
              </a:rPr>
              <a:t>Number two.</a:t>
            </a:r>
            <a:r>
              <a:rPr lang="en-US" dirty="0">
                <a:cs typeface="Times New Roman" panose="02020603050405020304" pitchFamily="18" charset="0"/>
              </a:rPr>
              <a:t>  There is some suggestion from research that a developing nucleus </a:t>
            </a:r>
            <a:r>
              <a:rPr lang="en-US" dirty="0" err="1">
                <a:cs typeface="Times New Roman" panose="02020603050405020304" pitchFamily="18" charset="0"/>
              </a:rPr>
              <a:t>accumbens</a:t>
            </a:r>
            <a:r>
              <a:rPr lang="en-US" dirty="0">
                <a:cs typeface="Times New Roman" panose="02020603050405020304" pitchFamily="18" charset="0"/>
              </a:rPr>
              <a:t>, the part of the brain that directs motivated behavior, contributes to a preference for activities that produce high excitement yet require minimal effort.  Not only would young people's preference for playing videogames be consistent with this principle, but so would using drugs.  </a:t>
            </a:r>
          </a:p>
          <a:p>
            <a:endParaRPr lang="en-US" dirty="0">
              <a:cs typeface="Times New Roman" panose="02020603050405020304" pitchFamily="18" charset="0"/>
            </a:endParaRPr>
          </a:p>
          <a:p>
            <a:r>
              <a:rPr lang="en-US" u="sng" dirty="0">
                <a:cs typeface="Times New Roman" panose="02020603050405020304" pitchFamily="18" charset="0"/>
              </a:rPr>
              <a:t>Number three.</a:t>
            </a:r>
            <a:r>
              <a:rPr lang="en-US" dirty="0">
                <a:cs typeface="Times New Roman" panose="02020603050405020304" pitchFamily="18" charset="0"/>
              </a:rPr>
              <a:t>  Researchers speculate that a developing amygdala, the emotional processing center of the brain, may contribute to poor management of emotions.  This may translate to the teenager to emotionally over-react to situations and expressing emotions in an exaggerated way (e.g., expressing excessive anger over a minor incident). </a:t>
            </a:r>
          </a:p>
          <a:p>
            <a:endParaRPr lang="en-US" dirty="0">
              <a:cs typeface="Times New Roman" panose="02020603050405020304" pitchFamily="18" charset="0"/>
            </a:endParaRPr>
          </a:p>
        </p:txBody>
      </p:sp>
    </p:spTree>
    <p:extLst>
      <p:ext uri="{BB962C8B-B14F-4D97-AF65-F5344CB8AC3E}">
        <p14:creationId xmlns:p14="http://schemas.microsoft.com/office/powerpoint/2010/main" val="409258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5" tIns="47472" rIns="94945" bIns="47472" numCol="1"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217063D4-A979-4308-BB6C-02C66D3665AF}" type="slidenum">
              <a:rPr lang="en-US">
                <a:cs typeface="Arial" panose="020B0604020202020204" pitchFamily="34" charset="0"/>
              </a:rPr>
              <a:pPr algn="r" eaLnBrk="1" hangingPunct="1">
                <a:spcBef>
                  <a:spcPct val="0"/>
                </a:spcBef>
              </a:pPr>
              <a:t>13</a:t>
            </a:fld>
            <a:endParaRPr lang="en-US">
              <a:cs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r>
              <a:rPr lang="en-US" dirty="0">
                <a:latin typeface="Garamond" panose="02020404030301010803" pitchFamily="18" charset="0"/>
              </a:rPr>
              <a:t>Let’s speculate a little bit about how brain development may influence the behavior of young people.  Although science has not yet provided direct </a:t>
            </a:r>
            <a:r>
              <a:rPr lang="en-US" dirty="0">
                <a:cs typeface="Times New Roman" panose="02020603050405020304" pitchFamily="18" charset="0"/>
              </a:rPr>
              <a:t>evidence for how brain development impacts specific teenage behaviors, here are five ways the developing brain may affect behavior.  </a:t>
            </a:r>
          </a:p>
          <a:p>
            <a:endParaRPr lang="en-US" dirty="0">
              <a:cs typeface="Times New Roman" panose="02020603050405020304" pitchFamily="18" charset="0"/>
            </a:endParaRPr>
          </a:p>
          <a:p>
            <a:r>
              <a:rPr lang="en-US" u="sng" dirty="0">
                <a:cs typeface="Times New Roman" panose="02020603050405020304" pitchFamily="18" charset="0"/>
              </a:rPr>
              <a:t>Number one</a:t>
            </a:r>
            <a:r>
              <a:rPr lang="en-US" dirty="0">
                <a:cs typeface="Times New Roman" panose="02020603050405020304" pitchFamily="18" charset="0"/>
              </a:rPr>
              <a:t>.  Sensory and physical activities would likely be favored by an adolescent over complex, cognitive demanding activities.  This principle is based on the notion that the more mature cerebellum may dominate over the more slowly developing prefrontal cortex.  Thus, brain development may contribute to the general observation that many teenagers would prefer to listen to music or to skateboard, rather than to play chess or do complex algebra. </a:t>
            </a:r>
          </a:p>
          <a:p>
            <a:r>
              <a:rPr lang="en-US" dirty="0">
                <a:cs typeface="Times New Roman" panose="02020603050405020304" pitchFamily="18" charset="0"/>
              </a:rPr>
              <a:t> </a:t>
            </a:r>
          </a:p>
          <a:p>
            <a:r>
              <a:rPr lang="en-US" u="sng" dirty="0">
                <a:cs typeface="Times New Roman" panose="02020603050405020304" pitchFamily="18" charset="0"/>
              </a:rPr>
              <a:t>Number two.</a:t>
            </a:r>
            <a:r>
              <a:rPr lang="en-US" dirty="0">
                <a:cs typeface="Times New Roman" panose="02020603050405020304" pitchFamily="18" charset="0"/>
              </a:rPr>
              <a:t>  There is some suggestion from research that a developing nucleus </a:t>
            </a:r>
            <a:r>
              <a:rPr lang="en-US" dirty="0" err="1">
                <a:cs typeface="Times New Roman" panose="02020603050405020304" pitchFamily="18" charset="0"/>
              </a:rPr>
              <a:t>accumbens</a:t>
            </a:r>
            <a:r>
              <a:rPr lang="en-US" dirty="0">
                <a:cs typeface="Times New Roman" panose="02020603050405020304" pitchFamily="18" charset="0"/>
              </a:rPr>
              <a:t>, the part of the brain that directs motivated behavior, contributes to a preference for activities that produce high excitement yet require minimal effort.  Not only would young people's preference for playing videogames be consistent with this principle, but so would using drugs.  </a:t>
            </a:r>
          </a:p>
          <a:p>
            <a:endParaRPr lang="en-US" dirty="0">
              <a:cs typeface="Times New Roman" panose="02020603050405020304" pitchFamily="18" charset="0"/>
            </a:endParaRPr>
          </a:p>
          <a:p>
            <a:r>
              <a:rPr lang="en-US" u="sng" dirty="0">
                <a:cs typeface="Times New Roman" panose="02020603050405020304" pitchFamily="18" charset="0"/>
              </a:rPr>
              <a:t>Number three.</a:t>
            </a:r>
            <a:r>
              <a:rPr lang="en-US" dirty="0">
                <a:cs typeface="Times New Roman" panose="02020603050405020304" pitchFamily="18" charset="0"/>
              </a:rPr>
              <a:t>  Researchers speculate that a developing amygdala, the emotional processing center of the brain, may contribute to poor management of emotions.  This may translate to the teenager to emotionally over-react to situations and expressing emotions in an exaggerated way (e.g., expressing excessive anger over a minor incident). </a:t>
            </a:r>
          </a:p>
          <a:p>
            <a:endParaRPr lang="en-US" dirty="0">
              <a:cs typeface="Times New Roman" panose="02020603050405020304" pitchFamily="18" charset="0"/>
            </a:endParaRPr>
          </a:p>
        </p:txBody>
      </p:sp>
    </p:spTree>
    <p:extLst>
      <p:ext uri="{BB962C8B-B14F-4D97-AF65-F5344CB8AC3E}">
        <p14:creationId xmlns:p14="http://schemas.microsoft.com/office/powerpoint/2010/main" val="266274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216710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4250218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958848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5375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733013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188401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2102808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387654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721788"/>
          </a:xfrm>
          <a:prstGeom prst="rect">
            <a:avLst/>
          </a:prstGeom>
        </p:spPr>
        <p:txBody>
          <a:bodyPr numCol="1"/>
          <a:lstStyle/>
          <a:p>
            <a:endParaRPr lang="en-US" sz="1800" dirty="0"/>
          </a:p>
        </p:txBody>
      </p:sp>
      <p:sp>
        <p:nvSpPr>
          <p:cNvPr id="4" name="Slide Number Placeholder 3"/>
          <p:cNvSpPr>
            <a:spLocks noGrp="1"/>
          </p:cNvSpPr>
          <p:nvPr>
            <p:ph type="sldNum" sz="quarter" idx="10"/>
          </p:nvPr>
        </p:nvSpPr>
        <p:spPr/>
        <p:txBody>
          <a:bodyPr numCol="1"/>
          <a:lstStyle/>
          <a:p>
            <a:fld id="{F6DA9C80-B631-4EC4-8253-F63CFD0157DF}" type="slidenum">
              <a:rPr lang="en-US" smtClean="0"/>
              <a:pPr/>
              <a:t>21</a:t>
            </a:fld>
            <a:endParaRPr lang="en-US"/>
          </a:p>
        </p:txBody>
      </p:sp>
    </p:spTree>
    <p:extLst>
      <p:ext uri="{BB962C8B-B14F-4D97-AF65-F5344CB8AC3E}">
        <p14:creationId xmlns:p14="http://schemas.microsoft.com/office/powerpoint/2010/main" val="391792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5D8475DA-0178-4BC1-82CB-33F998B4A886}" type="slidenum">
              <a:rPr lang="en-US" smtClean="0"/>
              <a:t>22</a:t>
            </a:fld>
            <a:endParaRPr lang="en-US"/>
          </a:p>
        </p:txBody>
      </p:sp>
    </p:spTree>
    <p:extLst>
      <p:ext uri="{BB962C8B-B14F-4D97-AF65-F5344CB8AC3E}">
        <p14:creationId xmlns:p14="http://schemas.microsoft.com/office/powerpoint/2010/main" val="51978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240202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341269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146312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364655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325364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14413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36633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numCol="1"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58947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9908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34545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002A5C"/>
          </a:solidFill>
        </p:spPr>
        <p:txBody>
          <a:bodyPr numCol="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numCol="1"/>
          <a:lstStyle>
            <a:lvl1pPr defTabSz="974252" fontAlgn="base">
              <a:spcBef>
                <a:spcPct val="0"/>
              </a:spcBef>
              <a:spcAft>
                <a:spcPct val="0"/>
              </a:spcAft>
              <a:defRPr b="1">
                <a:latin typeface="Arial" charset="0"/>
              </a:defRPr>
            </a:lvl1pPr>
          </a:lstStyle>
          <a:p>
            <a:pPr>
              <a:defRPr/>
            </a:pPr>
            <a:fld id="{0229F874-5C23-44AD-9ADE-34D244F02B2F}" type="datetimeFigureOut">
              <a:rPr lang="en-US"/>
              <a:pPr>
                <a:defRPr/>
              </a:pPr>
              <a:t>9/14/2017</a:t>
            </a:fld>
            <a:endParaRPr lang="en-US"/>
          </a:p>
        </p:txBody>
      </p:sp>
      <p:sp>
        <p:nvSpPr>
          <p:cNvPr id="5" name="Footer Placeholder 4"/>
          <p:cNvSpPr>
            <a:spLocks noGrp="1"/>
          </p:cNvSpPr>
          <p:nvPr>
            <p:ph type="ftr" sz="quarter" idx="11"/>
          </p:nvPr>
        </p:nvSpPr>
        <p:spPr/>
        <p:txBody>
          <a:bodyPr numCol="1"/>
          <a:lstStyle>
            <a:lvl1pPr defTabSz="974252"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numCol="1"/>
          <a:lstStyle>
            <a:lvl1pPr defTabSz="974252" fontAlgn="base">
              <a:spcBef>
                <a:spcPct val="0"/>
              </a:spcBef>
              <a:spcAft>
                <a:spcPct val="0"/>
              </a:spcAft>
              <a:defRPr b="1">
                <a:latin typeface="Arial" charset="0"/>
              </a:defRPr>
            </a:lvl1pPr>
          </a:lstStyle>
          <a:p>
            <a:pPr>
              <a:defRPr/>
            </a:pPr>
            <a:fld id="{740973DE-305F-4DA0-B653-16D9FAC70F49}" type="slidenum">
              <a:rPr lang="en-US"/>
              <a:pPr>
                <a:defRPr/>
              </a:pPr>
              <a:t>‹#›</a:t>
            </a:fld>
            <a:endParaRPr lang="en-US"/>
          </a:p>
        </p:txBody>
      </p:sp>
    </p:spTree>
    <p:extLst>
      <p:ext uri="{BB962C8B-B14F-4D97-AF65-F5344CB8AC3E}">
        <p14:creationId xmlns:p14="http://schemas.microsoft.com/office/powerpoint/2010/main" val="343914853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54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914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numCol="1"/>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58703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numCol="1"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numCol="1"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numCol="1"/>
          <a:lstStyle/>
          <a:p>
            <a:pPr fontAlgn="base">
              <a:spcBef>
                <a:spcPct val="0"/>
              </a:spcBef>
              <a:spcAft>
                <a:spcPct val="0"/>
              </a:spcAft>
            </a:pPr>
            <a:endParaRPr lang="en-US" dirty="0">
              <a:solidFill>
                <a:prstClr val="black"/>
              </a:solidFill>
              <a:cs typeface="Arial" charset="0"/>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numCol="1"/>
          <a:lstStyle/>
          <a:p>
            <a:pPr fontAlgn="base">
              <a:spcBef>
                <a:spcPct val="0"/>
              </a:spcBef>
              <a:spcAft>
                <a:spcPct val="0"/>
              </a:spcAft>
            </a:pPr>
            <a:endParaRPr lang="en-US" dirty="0">
              <a:solidFill>
                <a:prstClr val="black"/>
              </a:solidFill>
              <a:cs typeface="Arial" charset="0"/>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numCol="1"/>
          <a:lstStyle/>
          <a:p>
            <a:pPr fontAlgn="base">
              <a:spcBef>
                <a:spcPct val="0"/>
              </a:spcBef>
              <a:spcAft>
                <a:spcPct val="0"/>
              </a:spcAft>
            </a:pPr>
            <a:fld id="{B17EC5F2-675B-464F-B393-0DDA243711E4}" type="slidenum">
              <a:rPr lang="en-US" smtClean="0">
                <a:solidFill>
                  <a:prstClr val="black"/>
                </a:solidFill>
                <a:cs typeface="Arial" charset="0"/>
              </a:rPr>
              <a:pPr fontAlgn="base">
                <a:spcBef>
                  <a:spcPct val="0"/>
                </a:spcBef>
                <a:spcAft>
                  <a:spcPct val="0"/>
                </a:spcAft>
              </a:pPr>
              <a:t>‹#›</a:t>
            </a:fld>
            <a:endParaRPr lang="en-US" dirty="0">
              <a:solidFill>
                <a:prstClr val="black"/>
              </a:solidFill>
              <a:cs typeface="Arial" charset="0"/>
            </a:endParaRPr>
          </a:p>
        </p:txBody>
      </p:sp>
    </p:spTree>
    <p:extLst>
      <p:ext uri="{BB962C8B-B14F-4D97-AF65-F5344CB8AC3E}">
        <p14:creationId xmlns:p14="http://schemas.microsoft.com/office/powerpoint/2010/main" val="3852640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numCol="1"/>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numCol="1"/>
          <a:lstStyle/>
          <a:p>
            <a:pPr fontAlgn="base">
              <a:spcBef>
                <a:spcPct val="0"/>
              </a:spcBef>
              <a:spcAft>
                <a:spcPct val="0"/>
              </a:spcAft>
            </a:pPr>
            <a:fld id="{CCA1A68D-DBDC-46DB-B320-BA9A23987CCE}" type="datetime1">
              <a:rPr lang="en-US" smtClean="0">
                <a:solidFill>
                  <a:srgbClr val="543278"/>
                </a:solidFill>
                <a:cs typeface="Arial" charset="0"/>
              </a:rPr>
              <a:pPr fontAlgn="base">
                <a:spcBef>
                  <a:spcPct val="0"/>
                </a:spcBef>
                <a:spcAft>
                  <a:spcPct val="0"/>
                </a:spcAft>
              </a:pPr>
              <a:t>9/14/2017</a:t>
            </a:fld>
            <a:endParaRPr lang="en-US">
              <a:solidFill>
                <a:srgbClr val="543278"/>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numCol="1"/>
          <a:lstStyle/>
          <a:p>
            <a:pPr fontAlgn="base">
              <a:spcBef>
                <a:spcPct val="0"/>
              </a:spcBef>
              <a:spcAft>
                <a:spcPct val="0"/>
              </a:spcAft>
            </a:pPr>
            <a:endParaRPr lang="en-US">
              <a:solidFill>
                <a:srgbClr val="543278"/>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numCol="1"/>
          <a:lstStyle/>
          <a:p>
            <a:pPr fontAlgn="base">
              <a:spcBef>
                <a:spcPct val="0"/>
              </a:spcBef>
              <a:spcAft>
                <a:spcPct val="0"/>
              </a:spcAft>
            </a:pPr>
            <a:fld id="{47C3FDFD-20CC-4DA5-9A8C-66A0F5AC6DAF}" type="slidenum">
              <a:rPr lang="en-US" smtClean="0">
                <a:solidFill>
                  <a:srgbClr val="543278"/>
                </a:solidFill>
                <a:cs typeface="Arial" charset="0"/>
              </a:rPr>
              <a:pPr fontAlgn="base">
                <a:spcBef>
                  <a:spcPct val="0"/>
                </a:spcBef>
                <a:spcAft>
                  <a:spcPct val="0"/>
                </a:spcAft>
              </a:pPr>
              <a:t>‹#›</a:t>
            </a:fld>
            <a:endParaRPr lang="en-US">
              <a:solidFill>
                <a:srgbClr val="543278"/>
              </a:solidFill>
              <a:cs typeface="Arial" charset="0"/>
            </a:endParaRPr>
          </a:p>
        </p:txBody>
      </p:sp>
    </p:spTree>
    <p:extLst>
      <p:ext uri="{BB962C8B-B14F-4D97-AF65-F5344CB8AC3E}">
        <p14:creationId xmlns:p14="http://schemas.microsoft.com/office/powerpoint/2010/main" val="281776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7574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numCol="1"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84915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415562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numCol="1"/>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15509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49603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24867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66177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603D8FD9-8B42-433D-BCEB-63F22F987256}" type="datetimeFigureOut">
              <a:rPr lang="en-US" smtClean="0"/>
              <a:t>9/14/2017</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45806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603D8FD9-8B42-433D-BCEB-63F22F987256}" type="datetimeFigureOut">
              <a:rPr lang="en-US" smtClean="0"/>
              <a:t>9/14/2017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A40C604C-E0DA-469F-849B-01E9A080A31E}" type="slidenum">
              <a:rPr lang="en-US" smtClean="0"/>
              <a:t>‹#›</a:t>
            </a:fld>
            <a:endParaRPr lang="en-US"/>
          </a:p>
        </p:txBody>
      </p:sp>
    </p:spTree>
    <p:extLst>
      <p:ext uri="{BB962C8B-B14F-4D97-AF65-F5344CB8AC3E}">
        <p14:creationId xmlns:p14="http://schemas.microsoft.com/office/powerpoint/2010/main" val="3096910003"/>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numCol="1" rtlCol="0" anchor="ctr"/>
          <a:lstStyle>
            <a:lvl1pPr algn="l">
              <a:defRPr sz="1600">
                <a:solidFill>
                  <a:schemeClr val="tx1">
                    <a:tint val="75000"/>
                  </a:schemeClr>
                </a:solidFill>
              </a:defRPr>
            </a:lvl1pPr>
          </a:lstStyle>
          <a:p>
            <a:fld id="{9AE51E1D-7280-49D6-A2E2-CE63FE17EF16}" type="datetimeFigureOut">
              <a:rPr lang="en-US" smtClean="0">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numCol="1"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numCol="1" rtlCol="0" anchor="ctr"/>
          <a:lstStyle>
            <a:lvl1pPr algn="r">
              <a:defRPr sz="1600">
                <a:solidFill>
                  <a:schemeClr val="tx1">
                    <a:tint val="75000"/>
                  </a:schemeClr>
                </a:solidFill>
              </a:defRPr>
            </a:lvl1pPr>
          </a:lstStyle>
          <a:p>
            <a:fld id="{8BACAC6D-BD82-4571-9E34-C1EFF11A946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2400">
              <a:solidFill>
                <a:prstClr val="white"/>
              </a:solidFill>
            </a:endParaRPr>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2400">
              <a:solidFill>
                <a:prstClr val="white"/>
              </a:solidFill>
            </a:endParaRPr>
          </a:p>
        </p:txBody>
      </p:sp>
      <p:sp>
        <p:nvSpPr>
          <p:cNvPr id="10" name="Date Placeholder 1"/>
          <p:cNvSpPr txBox="1">
            <a:spLocks/>
          </p:cNvSpPr>
          <p:nvPr userDrawn="1"/>
        </p:nvSpPr>
        <p:spPr>
          <a:xfrm>
            <a:off x="609600" y="5257800"/>
            <a:ext cx="2844800" cy="365125"/>
          </a:xfrm>
          <a:prstGeom prst="rect">
            <a:avLst/>
          </a:prstGeom>
        </p:spPr>
        <p:txBody>
          <a:bodyPr numCol="1"/>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867" smtClean="0">
                <a:solidFill>
                  <a:prstClr val="white"/>
                </a:solidFill>
              </a:rPr>
              <a:pPr/>
              <a:t>September 14, 2017</a:t>
            </a:fld>
            <a:endParaRPr lang="en-US" sz="1867"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199" y="584200"/>
            <a:ext cx="7430336" cy="1117600"/>
          </a:xfrm>
          <a:prstGeom prst="rect">
            <a:avLst/>
          </a:prstGeom>
        </p:spPr>
      </p:pic>
    </p:spTree>
    <p:extLst>
      <p:ext uri="{BB962C8B-B14F-4D97-AF65-F5344CB8AC3E}">
        <p14:creationId xmlns:p14="http://schemas.microsoft.com/office/powerpoint/2010/main" val="3980839725"/>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rcRect/>
          <a:stretch>
            <a:fillRect/>
          </a:stretch>
        </a:blipFill>
        <a:effectLst/>
      </p:bgPr>
    </p:bg>
    <p:spTree>
      <p:nvGrpSpPr>
        <p:cNvPr id="1" name=""/>
        <p:cNvGrpSpPr/>
        <p:nvPr/>
      </p:nvGrpSpPr>
      <p:grpSpPr>
        <a:xfrm>
          <a:off x="0" y="0"/>
          <a:ext cx="0" cy="0"/>
          <a:chOff x="0" y="0"/>
          <a:chExt cx="0" cy="0"/>
        </a:xfrm>
      </p:grpSpPr>
      <p:sp>
        <p:nvSpPr>
          <p:cNvPr id="23" name="Date Placeholder 1"/>
          <p:cNvSpPr txBox="1">
            <a:spLocks/>
          </p:cNvSpPr>
          <p:nvPr/>
        </p:nvSpPr>
        <p:spPr>
          <a:xfrm>
            <a:off x="203200" y="116418"/>
            <a:ext cx="2844800" cy="366183"/>
          </a:xfrm>
          <a:prstGeom prst="rect">
            <a:avLst/>
          </a:prstGeom>
        </p:spPr>
        <p:txBody>
          <a:bodyPr numCol="1"/>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140F40-957F-429B-BF36-B42CA41DE130}" type="datetime4">
              <a:rPr lang="en-US" sz="1600" smtClean="0">
                <a:solidFill>
                  <a:prstClr val="white"/>
                </a:solidFill>
              </a:rPr>
              <a:pPr>
                <a:defRPr/>
              </a:pPr>
              <a:t>September 14, 2017</a:t>
            </a:fld>
            <a:endParaRPr lang="en-US" sz="1600" dirty="0">
              <a:solidFill>
                <a:prstClr val="white"/>
              </a:solidFill>
            </a:endParaRPr>
          </a:p>
        </p:txBody>
      </p:sp>
      <p:sp>
        <p:nvSpPr>
          <p:cNvPr id="24" name="Slide Number Placeholder 3"/>
          <p:cNvSpPr txBox="1">
            <a:spLocks/>
          </p:cNvSpPr>
          <p:nvPr/>
        </p:nvSpPr>
        <p:spPr>
          <a:xfrm>
            <a:off x="11074400" y="116418"/>
            <a:ext cx="914400" cy="366183"/>
          </a:xfrm>
          <a:prstGeom prst="rect">
            <a:avLst/>
          </a:prstGeom>
        </p:spPr>
        <p:txBody>
          <a:bodyPr numCol="1"/>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DD33FB6-BACE-4C3B-9401-45EB0554356E}" type="slidenum">
              <a:rPr lang="en-US" sz="1600" smtClean="0">
                <a:solidFill>
                  <a:prstClr val="white"/>
                </a:solidFill>
              </a:rPr>
              <a:pPr algn="r">
                <a:defRPr/>
              </a:pPr>
              <a:t>‹#›</a:t>
            </a:fld>
            <a:endParaRPr lang="en-US" sz="1600" dirty="0">
              <a:solidFill>
                <a:prstClr val="white"/>
              </a:solidFill>
            </a:endParaRPr>
          </a:p>
        </p:txBody>
      </p:sp>
    </p:spTree>
    <p:extLst>
      <p:ext uri="{BB962C8B-B14F-4D97-AF65-F5344CB8AC3E}">
        <p14:creationId xmlns:p14="http://schemas.microsoft.com/office/powerpoint/2010/main" val="2426104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youtu.be/vmeKncRj4ok" TargetMode="External"/><Relationship Id="rId4" Type="http://schemas.openxmlformats.org/officeDocument/2006/relationships/hyperlink" Target="https://youtu.be/Jlsrknxjmg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combatheroin.ny.gov/kitchen-table-toolkit" TargetMode="External"/><Relationship Id="rId13" Type="http://schemas.openxmlformats.org/officeDocument/2006/relationships/image" Target="../media/image17.png"/><Relationship Id="rId3" Type="http://schemas.openxmlformats.org/officeDocument/2006/relationships/notesSlide" Target="../notesSlides/notesSlide21.xml"/><Relationship Id="rId7" Type="http://schemas.openxmlformats.org/officeDocument/2006/relationships/hyperlink" Target="http://www.combatheroin.ny.gov/" TargetMode="External"/><Relationship Id="rId12" Type="http://schemas.openxmlformats.org/officeDocument/2006/relationships/hyperlink" Target="https://www.oasas.ny.gov/providerDirectory" TargetMode="Externa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hyperlink" Target="http://talk2prevent.ny.gov/" TargetMode="External"/><Relationship Id="rId11" Type="http://schemas.openxmlformats.org/officeDocument/2006/relationships/hyperlink" Target="http://www.combatheroin.ny.gov/resources" TargetMode="External"/><Relationship Id="rId5" Type="http://schemas.openxmlformats.org/officeDocument/2006/relationships/hyperlink" Target="http://www.oasas.ny.gov/index.cfm" TargetMode="External"/><Relationship Id="rId15" Type="http://schemas.openxmlformats.org/officeDocument/2006/relationships/image" Target="../media/image18.png"/><Relationship Id="rId10" Type="http://schemas.openxmlformats.org/officeDocument/2006/relationships/hyperlink" Target="http://www.oasas.ny.gov/AdMed/drugs/Synthetics.cfm" TargetMode="External"/><Relationship Id="rId4" Type="http://schemas.openxmlformats.org/officeDocument/2006/relationships/image" Target="../media/image5.jpeg"/><Relationship Id="rId9" Type="http://schemas.openxmlformats.org/officeDocument/2006/relationships/hyperlink" Target="http://www.combatheroin.ny.gov/prevention" TargetMode="External"/><Relationship Id="rId1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208" y="-117231"/>
            <a:ext cx="16722775" cy="7689648"/>
          </a:xfrm>
          <a:prstGeom prst="rect">
            <a:avLst/>
          </a:prstGeom>
        </p:spPr>
      </p:pic>
      <p:sp>
        <p:nvSpPr>
          <p:cNvPr id="10" name="Rectangle 9"/>
          <p:cNvSpPr/>
          <p:nvPr/>
        </p:nvSpPr>
        <p:spPr>
          <a:xfrm rot="5400000" flipV="1">
            <a:off x="3245693" y="-2006128"/>
            <a:ext cx="4985391" cy="15106294"/>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graphicFrame>
        <p:nvGraphicFramePr>
          <p:cNvPr id="6" name="Content Placeholder 5"/>
          <p:cNvGraphicFramePr>
            <a:graphicFrameLocks noChangeAspect="1"/>
          </p:cNvGraphicFramePr>
          <p:nvPr>
            <p:extLst>
              <p:ext uri="{D42A27DB-BD31-4B8C-83A1-F6EECF244321}">
                <p14:modId xmlns:p14="http://schemas.microsoft.com/office/powerpoint/2010/main" val="4238651281"/>
              </p:ext>
            </p:extLst>
          </p:nvPr>
        </p:nvGraphicFramePr>
        <p:xfrm>
          <a:off x="3444898" y="5547019"/>
          <a:ext cx="5568561" cy="799193"/>
        </p:xfrm>
        <a:graphic>
          <a:graphicData uri="http://schemas.openxmlformats.org/presentationml/2006/ole">
            <mc:AlternateContent xmlns:mc="http://schemas.openxmlformats.org/markup-compatibility/2006">
              <mc:Choice xmlns:v="urn:schemas-microsoft-com:vml" Requires="v">
                <p:oleObj spid="_x0000_s1075" name="Acrobat Document" r:id="rId5" imgW="38298240" imgH="6512400" progId="AcroExch.Document.DC">
                  <p:embed/>
                </p:oleObj>
              </mc:Choice>
              <mc:Fallback>
                <p:oleObj name="Acrobat Document" r:id="rId5" imgW="38298240" imgH="6512400" progId="AcroExch.Document.DC">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98" y="5547019"/>
                        <a:ext cx="5568561" cy="79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1"/>
          <p:cNvSpPr>
            <a:spLocks noGrp="1"/>
          </p:cNvSpPr>
          <p:nvPr>
            <p:ph idx="1"/>
          </p:nvPr>
        </p:nvSpPr>
        <p:spPr>
          <a:xfrm>
            <a:off x="596753" y="3685274"/>
            <a:ext cx="7536383" cy="1434735"/>
          </a:xfrm>
          <a:noFill/>
          <a:extLst>
            <a:ext uri="{909E8E84-426E-40dd-AFC4-6F175D3DCCD1}">
              <a14:hiddenFill xmlns="" xmlns:a14="http://schemas.microsoft.com/office/drawing/2010/main">
                <a:solidFill>
                  <a:srgbClr val="FFFFFF"/>
                </a:solidFill>
              </a14:hiddenFill>
            </a:ext>
          </a:extLst>
        </p:spPr>
        <p:txBody>
          <a:bodyPr numCol="1" rtlCol="0">
            <a:noAutofit/>
          </a:bodyPr>
          <a:lstStyle/>
          <a:p>
            <a:pPr marL="0" lvl="1" indent="0" defTabSz="912965">
              <a:lnSpc>
                <a:spcPts val="5334"/>
              </a:lnSpc>
              <a:spcBef>
                <a:spcPts val="0"/>
              </a:spcBef>
              <a:buClr>
                <a:srgbClr val="000000"/>
              </a:buClr>
              <a:buNone/>
            </a:pPr>
            <a:r>
              <a:rPr lang="en-US" sz="4267" b="1" dirty="0">
                <a:solidFill>
                  <a:prstClr val="white"/>
                </a:solidFill>
                <a:latin typeface="Arial" panose="020B0604020202020204" pitchFamily="34" charset="0"/>
                <a:cs typeface="Arial" panose="020B0604020202020204" pitchFamily="34" charset="0"/>
              </a:rPr>
              <a:t>Opioid and heroin addiction</a:t>
            </a:r>
            <a:endParaRPr lang="en-US" sz="6400" b="1" dirty="0">
              <a:solidFill>
                <a:srgbClr val="FFC000"/>
              </a:solidFill>
              <a:latin typeface="Arial" panose="020B0604020202020204" pitchFamily="34" charset="0"/>
              <a:cs typeface="Arial" panose="020B0604020202020204" pitchFamily="34" charset="0"/>
            </a:endParaRPr>
          </a:p>
          <a:p>
            <a:pPr marL="0" lvl="1" indent="0" defTabSz="912965">
              <a:lnSpc>
                <a:spcPts val="5334"/>
              </a:lnSpc>
              <a:spcBef>
                <a:spcPts val="0"/>
              </a:spcBef>
              <a:buClr>
                <a:srgbClr val="000000"/>
              </a:buClr>
              <a:buNone/>
            </a:pPr>
            <a:r>
              <a:rPr lang="en-US" sz="6400" b="1" dirty="0">
                <a:solidFill>
                  <a:srgbClr val="FFC000"/>
                </a:solidFill>
                <a:latin typeface="Arial" panose="020B0604020202020204" pitchFamily="34" charset="0"/>
                <a:cs typeface="Arial" panose="020B0604020202020204" pitchFamily="34" charset="0"/>
              </a:rPr>
              <a:t>  is an epidemic.</a:t>
            </a:r>
          </a:p>
        </p:txBody>
      </p:sp>
    </p:spTree>
    <p:extLst>
      <p:ext uri="{BB962C8B-B14F-4D97-AF65-F5344CB8AC3E}">
        <p14:creationId xmlns:p14="http://schemas.microsoft.com/office/powerpoint/2010/main" val="28082960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12" y="0"/>
            <a:ext cx="12408832" cy="6858000"/>
          </a:xfrm>
          <a:prstGeom prst="rect">
            <a:avLst/>
          </a:prstGeom>
        </p:spPr>
      </p:pic>
      <p:sp>
        <p:nvSpPr>
          <p:cNvPr id="10" name="TextBox 9"/>
          <p:cNvSpPr txBox="1"/>
          <p:nvPr/>
        </p:nvSpPr>
        <p:spPr>
          <a:xfrm>
            <a:off x="1535768" y="0"/>
            <a:ext cx="9174480" cy="984885"/>
          </a:xfrm>
          <a:prstGeom prst="rect">
            <a:avLst/>
          </a:prstGeom>
          <a:noFill/>
        </p:spPr>
        <p:txBody>
          <a:bodyPr wrap="square" numCol="1" rtlCol="0">
            <a:spAutoFit/>
          </a:bodyPr>
          <a:lstStyle/>
          <a:p>
            <a:pPr algn="ctr" fontAlgn="base">
              <a:spcBef>
                <a:spcPct val="0"/>
              </a:spcBef>
              <a:spcAft>
                <a:spcPct val="0"/>
              </a:spcAft>
            </a:pPr>
            <a:r>
              <a:rPr lang="en-US" sz="5800" b="1" dirty="0">
                <a:solidFill>
                  <a:srgbClr val="FFC000"/>
                </a:solidFill>
              </a:rPr>
              <a:t>What is HEROIN</a:t>
            </a:r>
            <a:r>
              <a:rPr lang="en-US" sz="5000" b="1" dirty="0">
                <a:solidFill>
                  <a:schemeClr val="accent4"/>
                </a:solidFill>
              </a:rPr>
              <a:t>?</a:t>
            </a:r>
            <a:r>
              <a:rPr lang="en-US" sz="5200" b="1" dirty="0">
                <a:solidFill>
                  <a:schemeClr val="bg1"/>
                </a:solidFill>
                <a:cs typeface="Arial" charset="0"/>
              </a:rPr>
              <a:t> </a:t>
            </a:r>
          </a:p>
        </p:txBody>
      </p:sp>
      <p:cxnSp>
        <p:nvCxnSpPr>
          <p:cNvPr id="11" name="Straight Connector 10"/>
          <p:cNvCxnSpPr/>
          <p:nvPr/>
        </p:nvCxnSpPr>
        <p:spPr>
          <a:xfrm>
            <a:off x="1535768" y="984885"/>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2" name="Content Placeholder 3"/>
          <p:cNvSpPr txBox="1">
            <a:spLocks/>
          </p:cNvSpPr>
          <p:nvPr/>
        </p:nvSpPr>
        <p:spPr>
          <a:xfrm>
            <a:off x="534923" y="2352755"/>
            <a:ext cx="5386917" cy="395128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p:txBody>
      </p:sp>
      <p:sp>
        <p:nvSpPr>
          <p:cNvPr id="14" name="Text Placeholder 2"/>
          <p:cNvSpPr txBox="1">
            <a:spLocks/>
          </p:cNvSpPr>
          <p:nvPr/>
        </p:nvSpPr>
        <p:spPr>
          <a:xfrm>
            <a:off x="844952" y="1341120"/>
            <a:ext cx="9865296" cy="496170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5" name="Rectangle 4"/>
          <p:cNvSpPr/>
          <p:nvPr/>
        </p:nvSpPr>
        <p:spPr>
          <a:xfrm>
            <a:off x="534923" y="1157333"/>
            <a:ext cx="10819649" cy="5232202"/>
          </a:xfrm>
          <a:prstGeom prst="rect">
            <a:avLst/>
          </a:prstGeom>
        </p:spPr>
        <p:txBody>
          <a:bodyPr wrap="square" numCol="1">
            <a:spAutoFit/>
          </a:bodyPr>
          <a:lstStyle/>
          <a:p>
            <a:pPr algn="ctr"/>
            <a:r>
              <a:rPr lang="en-US" sz="2800" b="1" i="1" dirty="0">
                <a:solidFill>
                  <a:schemeClr val="bg1"/>
                </a:solidFill>
              </a:rPr>
              <a:t>A illegal narcotic used recreationally to achieve effects </a:t>
            </a:r>
          </a:p>
          <a:p>
            <a:pPr algn="ctr"/>
            <a:r>
              <a:rPr lang="en-US" sz="2800" b="1" i="1" dirty="0">
                <a:solidFill>
                  <a:schemeClr val="bg1"/>
                </a:solidFill>
              </a:rPr>
              <a:t>similar to those caused by prescription opioids</a:t>
            </a:r>
          </a:p>
          <a:p>
            <a:pPr marL="342900" indent="-342900">
              <a:buFont typeface="Arial" panose="020B0604020202020204" pitchFamily="34" charset="0"/>
              <a:buChar char="•"/>
            </a:pPr>
            <a:r>
              <a:rPr lang="en-US" sz="2800" b="1" dirty="0">
                <a:solidFill>
                  <a:schemeClr val="accent4"/>
                </a:solidFill>
              </a:rPr>
              <a:t>How Does It Make You Feel?</a:t>
            </a:r>
          </a:p>
          <a:p>
            <a:pPr marL="800100" lvl="1" indent="-342900">
              <a:buFont typeface="Arial" panose="020B0604020202020204" pitchFamily="34" charset="0"/>
              <a:buChar char="•"/>
            </a:pPr>
            <a:r>
              <a:rPr lang="en-US" sz="2400" dirty="0">
                <a:solidFill>
                  <a:schemeClr val="bg1"/>
                </a:solidFill>
              </a:rPr>
              <a:t>Relieves pain; Instant rush of good feelings and happiness, followed by slow, dreamlike euphoria</a:t>
            </a:r>
          </a:p>
          <a:p>
            <a:pPr marL="342900" indent="-342900">
              <a:buFont typeface="Arial" panose="020B0604020202020204" pitchFamily="34" charset="0"/>
              <a:buChar char="•"/>
            </a:pPr>
            <a:r>
              <a:rPr lang="en-US" sz="2800" b="1" dirty="0">
                <a:solidFill>
                  <a:schemeClr val="accent4"/>
                </a:solidFill>
              </a:rPr>
              <a:t>Heroin comes from the opium poppy flower</a:t>
            </a:r>
          </a:p>
          <a:p>
            <a:pPr marL="800100" lvl="1" indent="-342900">
              <a:buFont typeface="Arial" panose="020B0604020202020204" pitchFamily="34" charset="0"/>
              <a:buChar char="•"/>
            </a:pPr>
            <a:r>
              <a:rPr lang="en-US" sz="2400" dirty="0">
                <a:solidFill>
                  <a:schemeClr val="bg1"/>
                </a:solidFill>
              </a:rPr>
              <a:t>It can look like a white or brown powder, or black tar</a:t>
            </a:r>
          </a:p>
          <a:p>
            <a:pPr marL="800100" lvl="1" indent="-342900">
              <a:buFont typeface="Arial" panose="020B0604020202020204" pitchFamily="34" charset="0"/>
              <a:buChar char="•"/>
            </a:pPr>
            <a:r>
              <a:rPr lang="en-US" sz="2400" dirty="0">
                <a:solidFill>
                  <a:schemeClr val="bg1"/>
                </a:solidFill>
              </a:rPr>
              <a:t>Other names for it: horse, smack,  junk, and brown sugar</a:t>
            </a:r>
          </a:p>
          <a:p>
            <a:pPr marL="342900" indent="-342900">
              <a:buFont typeface="Arial" panose="020B0604020202020204" pitchFamily="34" charset="0"/>
              <a:buChar char="•"/>
            </a:pPr>
            <a:r>
              <a:rPr lang="en-US" sz="2800" b="1" dirty="0">
                <a:solidFill>
                  <a:schemeClr val="accent4"/>
                </a:solidFill>
              </a:rPr>
              <a:t>How It Is Used</a:t>
            </a:r>
          </a:p>
          <a:p>
            <a:pPr marL="800100" lvl="1" indent="-342900">
              <a:buFont typeface="Arial" panose="020B0604020202020204" pitchFamily="34" charset="0"/>
              <a:buChar char="•"/>
            </a:pPr>
            <a:r>
              <a:rPr lang="en-US" sz="2400" dirty="0">
                <a:solidFill>
                  <a:schemeClr val="bg1"/>
                </a:solidFill>
              </a:rPr>
              <a:t>Inject (most common and most dangerous), snort, or smoke it </a:t>
            </a:r>
          </a:p>
          <a:p>
            <a:pPr marL="1257300" lvl="2" indent="-342900">
              <a:buFont typeface="Arial" panose="020B0604020202020204" pitchFamily="34" charset="0"/>
              <a:buChar char="•"/>
            </a:pPr>
            <a:r>
              <a:rPr lang="en-US" sz="2400" dirty="0">
                <a:solidFill>
                  <a:schemeClr val="bg1"/>
                </a:solidFill>
              </a:rPr>
              <a:t>No matter how you use it, it gets to the brain quickly</a:t>
            </a:r>
            <a:endParaRPr lang="en-US" sz="100" dirty="0">
              <a:solidFill>
                <a:schemeClr val="bg1"/>
              </a:solidFill>
            </a:endParaRPr>
          </a:p>
          <a:p>
            <a:pPr marL="800100" lvl="1" indent="-342900">
              <a:buFont typeface="Arial" panose="020B0604020202020204" pitchFamily="34" charset="0"/>
              <a:buChar char="•"/>
            </a:pPr>
            <a:endParaRPr lang="en-US" sz="100" dirty="0">
              <a:solidFill>
                <a:schemeClr val="bg1"/>
              </a:solidFill>
            </a:endParaRPr>
          </a:p>
          <a:p>
            <a:pPr marL="800100" lvl="1" indent="-342900">
              <a:buFont typeface="Arial" panose="020B0604020202020204" pitchFamily="34" charset="0"/>
              <a:buChar char="•"/>
            </a:pPr>
            <a:endParaRPr lang="en-US" sz="100" dirty="0">
              <a:solidFill>
                <a:schemeClr val="bg1"/>
              </a:solidFill>
            </a:endParaRPr>
          </a:p>
          <a:p>
            <a:pPr marL="800100" lvl="1" indent="-342900">
              <a:buFont typeface="Arial" panose="020B0604020202020204" pitchFamily="34" charset="0"/>
              <a:buChar char="•"/>
            </a:pPr>
            <a:r>
              <a:rPr lang="en-US" sz="2400" dirty="0">
                <a:solidFill>
                  <a:schemeClr val="bg1"/>
                </a:solidFill>
              </a:rPr>
              <a:t>HEROIN IS </a:t>
            </a:r>
            <a:r>
              <a:rPr lang="en-US" sz="2400" b="1" dirty="0">
                <a:solidFill>
                  <a:schemeClr val="accent4"/>
                </a:solidFill>
              </a:rPr>
              <a:t>HIGHLY</a:t>
            </a:r>
            <a:r>
              <a:rPr lang="en-US" sz="2400" dirty="0">
                <a:solidFill>
                  <a:schemeClr val="bg1"/>
                </a:solidFill>
              </a:rPr>
              <a:t> ADDICTIVE – you quickly build a tolerance for it and need more each time to feel the same results</a:t>
            </a:r>
          </a:p>
        </p:txBody>
      </p:sp>
    </p:spTree>
    <p:extLst>
      <p:ext uri="{BB962C8B-B14F-4D97-AF65-F5344CB8AC3E}">
        <p14:creationId xmlns:p14="http://schemas.microsoft.com/office/powerpoint/2010/main" val="279073523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98680" cy="6858000"/>
          </a:xfrm>
          <a:prstGeom prst="rect">
            <a:avLst/>
          </a:prstGeom>
        </p:spPr>
      </p:pic>
      <p:sp>
        <p:nvSpPr>
          <p:cNvPr id="10" name="TextBox 9"/>
          <p:cNvSpPr txBox="1"/>
          <p:nvPr/>
        </p:nvSpPr>
        <p:spPr>
          <a:xfrm>
            <a:off x="1535768" y="0"/>
            <a:ext cx="9174480" cy="984885"/>
          </a:xfrm>
          <a:prstGeom prst="rect">
            <a:avLst/>
          </a:prstGeom>
          <a:noFill/>
        </p:spPr>
        <p:txBody>
          <a:bodyPr wrap="square" numCol="1" rtlCol="0">
            <a:spAutoFit/>
          </a:bodyPr>
          <a:lstStyle/>
          <a:p>
            <a:pPr algn="ctr" fontAlgn="base">
              <a:spcBef>
                <a:spcPct val="0"/>
              </a:spcBef>
              <a:spcAft>
                <a:spcPct val="0"/>
              </a:spcAft>
            </a:pPr>
            <a:r>
              <a:rPr lang="en-US" sz="5800" b="1" dirty="0">
                <a:solidFill>
                  <a:srgbClr val="FFC000"/>
                </a:solidFill>
              </a:rPr>
              <a:t>What is HEROIN</a:t>
            </a:r>
            <a:r>
              <a:rPr lang="en-US" sz="5000" b="1" dirty="0">
                <a:solidFill>
                  <a:schemeClr val="accent4"/>
                </a:solidFill>
              </a:rPr>
              <a:t>?</a:t>
            </a:r>
            <a:r>
              <a:rPr lang="en-US" sz="5200" b="1" dirty="0">
                <a:solidFill>
                  <a:schemeClr val="bg1"/>
                </a:solidFill>
                <a:cs typeface="Arial" charset="0"/>
              </a:rPr>
              <a:t> </a:t>
            </a:r>
          </a:p>
        </p:txBody>
      </p:sp>
      <p:cxnSp>
        <p:nvCxnSpPr>
          <p:cNvPr id="11" name="Straight Connector 10"/>
          <p:cNvCxnSpPr/>
          <p:nvPr/>
        </p:nvCxnSpPr>
        <p:spPr>
          <a:xfrm>
            <a:off x="1535768" y="984885"/>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2" name="Content Placeholder 3"/>
          <p:cNvSpPr txBox="1">
            <a:spLocks/>
          </p:cNvSpPr>
          <p:nvPr/>
        </p:nvSpPr>
        <p:spPr>
          <a:xfrm>
            <a:off x="534923" y="2352755"/>
            <a:ext cx="5386917" cy="395128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p:txBody>
      </p:sp>
      <p:sp>
        <p:nvSpPr>
          <p:cNvPr id="14" name="Text Placeholder 2"/>
          <p:cNvSpPr txBox="1">
            <a:spLocks/>
          </p:cNvSpPr>
          <p:nvPr/>
        </p:nvSpPr>
        <p:spPr>
          <a:xfrm>
            <a:off x="844952" y="1341120"/>
            <a:ext cx="9865296" cy="496170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5" name="Rectangle 4"/>
          <p:cNvSpPr/>
          <p:nvPr/>
        </p:nvSpPr>
        <p:spPr>
          <a:xfrm>
            <a:off x="534923" y="1142093"/>
            <a:ext cx="10819649" cy="5693866"/>
          </a:xfrm>
          <a:prstGeom prst="rect">
            <a:avLst/>
          </a:prstGeom>
        </p:spPr>
        <p:txBody>
          <a:bodyPr wrap="square" numCol="1">
            <a:spAutoFit/>
          </a:bodyPr>
          <a:lstStyle/>
          <a:p>
            <a:pPr marL="342900" indent="-342900">
              <a:buFont typeface="Arial" panose="020B0604020202020204" pitchFamily="34" charset="0"/>
              <a:buChar char="•"/>
            </a:pPr>
            <a:r>
              <a:rPr lang="en-US" sz="2800" b="1" dirty="0">
                <a:solidFill>
                  <a:schemeClr val="accent4"/>
                </a:solidFill>
              </a:rPr>
              <a:t>Heroin is stronger, cheaper, and easier to get than prescription pills</a:t>
            </a:r>
          </a:p>
          <a:p>
            <a:pPr marL="800100" lvl="1" indent="-342900">
              <a:buFont typeface="Arial" panose="020B0604020202020204" pitchFamily="34" charset="0"/>
              <a:buChar char="•"/>
            </a:pPr>
            <a:r>
              <a:rPr lang="en-US" sz="2800" dirty="0">
                <a:solidFill>
                  <a:schemeClr val="bg1"/>
                </a:solidFill>
              </a:rPr>
              <a:t>Also more </a:t>
            </a:r>
            <a:r>
              <a:rPr lang="en-US" sz="2800" b="1" dirty="0">
                <a:solidFill>
                  <a:schemeClr val="accent4"/>
                </a:solidFill>
              </a:rPr>
              <a:t>dangerous</a:t>
            </a:r>
            <a:r>
              <a:rPr lang="en-US" sz="2800" dirty="0">
                <a:solidFill>
                  <a:schemeClr val="bg1"/>
                </a:solidFill>
              </a:rPr>
              <a:t> – you never know what it is cut/mixed with</a:t>
            </a:r>
          </a:p>
          <a:p>
            <a:pPr marL="342900" indent="-342900">
              <a:buFont typeface="Arial" panose="020B0604020202020204" pitchFamily="34" charset="0"/>
              <a:buChar char="•"/>
            </a:pPr>
            <a:r>
              <a:rPr lang="en-US" sz="2800" b="1" dirty="0">
                <a:solidFill>
                  <a:schemeClr val="accent4"/>
                </a:solidFill>
              </a:rPr>
              <a:t>SIDE EFFECTS and RISKS ASSOCIATED WITH HEROIN: </a:t>
            </a:r>
          </a:p>
          <a:p>
            <a:pPr marL="808038" lvl="1" indent="-350838">
              <a:buFont typeface="Arial" panose="020B0604020202020204" pitchFamily="34" charset="0"/>
              <a:buChar char="•"/>
            </a:pPr>
            <a:r>
              <a:rPr lang="en-US" sz="2800" dirty="0">
                <a:solidFill>
                  <a:schemeClr val="bg1"/>
                </a:solidFill>
              </a:rPr>
              <a:t>Slows vital signs (heart and pulse rate, breathing, blood pressure)</a:t>
            </a:r>
          </a:p>
          <a:p>
            <a:pPr marL="808038" lvl="1" indent="-350838">
              <a:buFont typeface="Arial" panose="020B0604020202020204" pitchFamily="34" charset="0"/>
              <a:buChar char="•"/>
            </a:pPr>
            <a:r>
              <a:rPr lang="en-US" sz="2800" dirty="0">
                <a:solidFill>
                  <a:schemeClr val="bg1"/>
                </a:solidFill>
              </a:rPr>
              <a:t>Itching</a:t>
            </a:r>
          </a:p>
          <a:p>
            <a:pPr marL="808038" lvl="1" indent="-350838">
              <a:buFont typeface="Arial" panose="020B0604020202020204" pitchFamily="34" charset="0"/>
              <a:buChar char="•"/>
            </a:pPr>
            <a:r>
              <a:rPr lang="en-US" sz="2800" dirty="0">
                <a:solidFill>
                  <a:schemeClr val="bg1"/>
                </a:solidFill>
              </a:rPr>
              <a:t>Nausea and vomiting</a:t>
            </a:r>
          </a:p>
          <a:p>
            <a:pPr marL="800100" lvl="1" indent="-342900">
              <a:buFont typeface="Arial" panose="020B0604020202020204" pitchFamily="34" charset="0"/>
              <a:buChar char="•"/>
            </a:pPr>
            <a:r>
              <a:rPr lang="en-US" sz="2800" dirty="0">
                <a:solidFill>
                  <a:schemeClr val="bg1"/>
                </a:solidFill>
              </a:rPr>
              <a:t>Collapsed veins</a:t>
            </a:r>
          </a:p>
          <a:p>
            <a:pPr marL="800100" lvl="1" indent="-342900">
              <a:buFont typeface="Arial" panose="020B0604020202020204" pitchFamily="34" charset="0"/>
              <a:buChar char="•"/>
            </a:pPr>
            <a:r>
              <a:rPr lang="en-US" sz="2800" dirty="0">
                <a:solidFill>
                  <a:schemeClr val="bg1"/>
                </a:solidFill>
              </a:rPr>
              <a:t>Infections of the heart lining and valves</a:t>
            </a:r>
          </a:p>
          <a:p>
            <a:pPr marL="800100" lvl="1" indent="-342900">
              <a:buFont typeface="Arial" panose="020B0604020202020204" pitchFamily="34" charset="0"/>
              <a:buChar char="•"/>
            </a:pPr>
            <a:r>
              <a:rPr lang="en-US" sz="2800" dirty="0">
                <a:solidFill>
                  <a:schemeClr val="bg1"/>
                </a:solidFill>
              </a:rPr>
              <a:t>Skin infections like abscesses and cellulitis</a:t>
            </a:r>
          </a:p>
          <a:p>
            <a:pPr marL="800100" lvl="1" indent="-342900">
              <a:buFont typeface="Arial" panose="020B0604020202020204" pitchFamily="34" charset="0"/>
              <a:buChar char="•"/>
            </a:pPr>
            <a:r>
              <a:rPr lang="en-US" sz="2800" dirty="0">
                <a:solidFill>
                  <a:schemeClr val="bg1"/>
                </a:solidFill>
              </a:rPr>
              <a:t>High risk of contracting HIV/AIDS, hepatitis B, and hepatitis C</a:t>
            </a:r>
          </a:p>
          <a:p>
            <a:pPr marL="800100" lvl="1" indent="-342900">
              <a:buFont typeface="Arial" panose="020B0604020202020204" pitchFamily="34" charset="0"/>
              <a:buChar char="•"/>
            </a:pPr>
            <a:r>
              <a:rPr lang="en-US" sz="2800" dirty="0">
                <a:solidFill>
                  <a:schemeClr val="bg1"/>
                </a:solidFill>
              </a:rPr>
              <a:t>Lung diseases like pneumonia and tuberculosis</a:t>
            </a:r>
          </a:p>
          <a:p>
            <a:pPr marL="800100" lvl="1" indent="-342900">
              <a:buFont typeface="Arial" panose="020B0604020202020204" pitchFamily="34" charset="0"/>
              <a:buChar char="•"/>
            </a:pPr>
            <a:r>
              <a:rPr lang="en-US" sz="2800" dirty="0">
                <a:solidFill>
                  <a:schemeClr val="bg1"/>
                </a:solidFill>
              </a:rPr>
              <a:t>Miscarriage</a:t>
            </a:r>
          </a:p>
          <a:p>
            <a:pPr marL="342900" indent="-3429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283209125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 y="-177865"/>
            <a:ext cx="12192000" cy="7035865"/>
          </a:xfrm>
          <a:prstGeom prst="rect">
            <a:avLst/>
          </a:prstGeom>
        </p:spPr>
      </p:pic>
      <p:sp>
        <p:nvSpPr>
          <p:cNvPr id="51204" name="Rectangle 2"/>
          <p:cNvSpPr txBox="1">
            <a:spLocks noChangeArrowheads="1"/>
          </p:cNvSpPr>
          <p:nvPr/>
        </p:nvSpPr>
        <p:spPr>
          <a:xfrm>
            <a:off x="1516282" y="-129406"/>
            <a:ext cx="9190298" cy="101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60000"/>
              </a:spcBef>
              <a:spcAft>
                <a:spcPct val="35000"/>
              </a:spcAft>
              <a:buClr>
                <a:srgbClr val="FF3300"/>
              </a:buClr>
              <a:buSzPct val="155000"/>
              <a:buFont typeface="Wingdings" panose="05000000000000000000" pitchFamily="2" charset="2"/>
              <a:buChar char="§"/>
              <a:defRPr sz="2500" b="1">
                <a:solidFill>
                  <a:srgbClr val="5F5F5F"/>
                </a:solidFill>
                <a:latin typeface="Garamond" panose="02020404030301010803" pitchFamily="18" charset="0"/>
              </a:defRPr>
            </a:lvl1pPr>
            <a:lvl2pPr marL="742950" indent="-285750">
              <a:spcBef>
                <a:spcPct val="20000"/>
              </a:spcBef>
              <a:buClr>
                <a:srgbClr val="FF0000"/>
              </a:buClr>
              <a:buSzPct val="130000"/>
              <a:buFont typeface="Wingdings" panose="05000000000000000000" pitchFamily="2" charset="2"/>
              <a:buChar char="§"/>
              <a:defRPr sz="2200">
                <a:solidFill>
                  <a:srgbClr val="5F5F5F"/>
                </a:solidFill>
                <a:latin typeface="Garamond" panose="02020404030301010803" pitchFamily="18" charset="0"/>
              </a:defRPr>
            </a:lvl2pPr>
            <a:lvl3pPr marL="1143000" indent="-228600">
              <a:spcBef>
                <a:spcPct val="20000"/>
              </a:spcBef>
              <a:buFont typeface="Wingdings" panose="05000000000000000000" pitchFamily="2" charset="2"/>
              <a:buChar char="§"/>
              <a:defRPr sz="2000">
                <a:solidFill>
                  <a:srgbClr val="5F5F5F"/>
                </a:solidFill>
                <a:latin typeface="Garamond" panose="02020404030301010803" pitchFamily="18"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spcAft>
                <a:spcPct val="0"/>
              </a:spcAft>
              <a:buClrTx/>
              <a:buSzTx/>
              <a:buFontTx/>
              <a:buNone/>
            </a:pPr>
            <a:r>
              <a:rPr lang="en-US" sz="5800" dirty="0">
                <a:solidFill>
                  <a:schemeClr val="accent4"/>
                </a:solidFill>
                <a:latin typeface="Calibri" panose="020F0502020204030204" pitchFamily="34" charset="0"/>
                <a:cs typeface="Arial" panose="020B0604020202020204" pitchFamily="34" charset="0"/>
              </a:rPr>
              <a:t>TEEN Brain Development</a:t>
            </a:r>
          </a:p>
        </p:txBody>
      </p:sp>
      <p:cxnSp>
        <p:nvCxnSpPr>
          <p:cNvPr id="8" name="Straight Connector 7"/>
          <p:cNvCxnSpPr/>
          <p:nvPr/>
        </p:nvCxnSpPr>
        <p:spPr>
          <a:xfrm>
            <a:off x="1329047" y="781683"/>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348" y="2363121"/>
            <a:ext cx="5257800" cy="4031570"/>
          </a:xfrm>
          <a:prstGeom prst="rect">
            <a:avLst/>
          </a:prstGeom>
        </p:spPr>
      </p:pic>
      <p:sp>
        <p:nvSpPr>
          <p:cNvPr id="5" name="Rectangle 4"/>
          <p:cNvSpPr/>
          <p:nvPr/>
        </p:nvSpPr>
        <p:spPr>
          <a:xfrm>
            <a:off x="1311684" y="902516"/>
            <a:ext cx="9564769" cy="492443"/>
          </a:xfrm>
          <a:prstGeom prst="rect">
            <a:avLst/>
          </a:prstGeom>
        </p:spPr>
        <p:txBody>
          <a:bodyPr wrap="square" numCol="1">
            <a:spAutoFit/>
          </a:bodyPr>
          <a:lstStyle/>
          <a:p>
            <a:pPr>
              <a:buClr>
                <a:srgbClr val="FF3300"/>
              </a:buClr>
              <a:buSzPct val="155000"/>
              <a:defRPr/>
            </a:pPr>
            <a:r>
              <a:rPr lang="en-US" sz="2600" b="1" i="1" dirty="0">
                <a:solidFill>
                  <a:schemeClr val="bg1"/>
                </a:solidFill>
                <a:latin typeface="Calibri" panose="020F0502020204030204" pitchFamily="34" charset="0"/>
                <a:ea typeface="ＭＳ Ｐゴシック" charset="-128"/>
              </a:rPr>
              <a:t>Brain development and maturation continues well into our early 20s</a:t>
            </a:r>
            <a:endParaRPr lang="en-US" sz="2600" b="1" dirty="0">
              <a:solidFill>
                <a:schemeClr val="accent4"/>
              </a:solidFill>
            </a:endParaRPr>
          </a:p>
        </p:txBody>
      </p:sp>
      <p:sp>
        <p:nvSpPr>
          <p:cNvPr id="10" name="Content Placeholder 2"/>
          <p:cNvSpPr txBox="1">
            <a:spLocks/>
          </p:cNvSpPr>
          <p:nvPr/>
        </p:nvSpPr>
        <p:spPr>
          <a:xfrm>
            <a:off x="198120" y="1632172"/>
            <a:ext cx="10241280" cy="515525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600" b="1" dirty="0">
                <a:solidFill>
                  <a:schemeClr val="accent4"/>
                </a:solidFill>
              </a:rPr>
              <a:t>Areas of brain to develop in EARLY TEEN YEARS:</a:t>
            </a:r>
          </a:p>
          <a:p>
            <a:pPr lvl="1">
              <a:defRPr/>
            </a:pPr>
            <a:r>
              <a:rPr lang="en-US" sz="3600" dirty="0">
                <a:solidFill>
                  <a:schemeClr val="bg1"/>
                </a:solidFill>
              </a:rPr>
              <a:t>Risk-taking and sensation-seeking</a:t>
            </a:r>
          </a:p>
          <a:p>
            <a:pPr>
              <a:defRPr/>
            </a:pPr>
            <a:r>
              <a:rPr lang="en-US" sz="3600" b="1" dirty="0">
                <a:solidFill>
                  <a:schemeClr val="accent4"/>
                </a:solidFill>
              </a:rPr>
              <a:t>Areas of brain to develop LATER:</a:t>
            </a:r>
          </a:p>
          <a:p>
            <a:pPr lvl="1">
              <a:defRPr/>
            </a:pPr>
            <a:r>
              <a:rPr lang="en-US" sz="3600" dirty="0">
                <a:solidFill>
                  <a:schemeClr val="bg1"/>
                </a:solidFill>
              </a:rPr>
              <a:t>Regulates emotions</a:t>
            </a:r>
          </a:p>
          <a:p>
            <a:pPr lvl="1">
              <a:defRPr/>
            </a:pPr>
            <a:r>
              <a:rPr lang="en-US" sz="3600" dirty="0">
                <a:solidFill>
                  <a:schemeClr val="bg1"/>
                </a:solidFill>
              </a:rPr>
              <a:t>Impulse control</a:t>
            </a:r>
          </a:p>
          <a:p>
            <a:pPr lvl="1">
              <a:defRPr/>
            </a:pPr>
            <a:r>
              <a:rPr lang="en-US" sz="3600" dirty="0">
                <a:solidFill>
                  <a:schemeClr val="bg1"/>
                </a:solidFill>
              </a:rPr>
              <a:t>Considering consequences</a:t>
            </a:r>
          </a:p>
          <a:p>
            <a:pPr lvl="1">
              <a:defRPr/>
            </a:pPr>
            <a:r>
              <a:rPr lang="en-US" sz="3600" dirty="0">
                <a:solidFill>
                  <a:schemeClr val="bg1"/>
                </a:solidFill>
              </a:rPr>
              <a:t>Judgement and decision-making</a:t>
            </a:r>
          </a:p>
          <a:p>
            <a:pPr lvl="1">
              <a:defRPr/>
            </a:pPr>
            <a:endParaRPr lang="en-US" sz="3600" dirty="0">
              <a:solidFill>
                <a:schemeClr val="bg1"/>
              </a:solidFill>
            </a:endParaRPr>
          </a:p>
        </p:txBody>
      </p:sp>
    </p:spTree>
    <p:extLst>
      <p:ext uri="{BB962C8B-B14F-4D97-AF65-F5344CB8AC3E}">
        <p14:creationId xmlns:p14="http://schemas.microsoft.com/office/powerpoint/2010/main" val="365566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 y="-194861"/>
            <a:ext cx="12192000" cy="7159541"/>
          </a:xfrm>
          <a:prstGeom prst="rect">
            <a:avLst/>
          </a:prstGeom>
        </p:spPr>
      </p:pic>
      <p:sp>
        <p:nvSpPr>
          <p:cNvPr id="51204" name="Rectangle 2"/>
          <p:cNvSpPr txBox="1">
            <a:spLocks noChangeArrowheads="1"/>
          </p:cNvSpPr>
          <p:nvPr/>
        </p:nvSpPr>
        <p:spPr>
          <a:xfrm>
            <a:off x="1516282" y="-118587"/>
            <a:ext cx="9190298" cy="101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60000"/>
              </a:spcBef>
              <a:spcAft>
                <a:spcPct val="35000"/>
              </a:spcAft>
              <a:buClr>
                <a:srgbClr val="FF3300"/>
              </a:buClr>
              <a:buSzPct val="155000"/>
              <a:buFont typeface="Wingdings" panose="05000000000000000000" pitchFamily="2" charset="2"/>
              <a:buChar char="§"/>
              <a:defRPr sz="2500" b="1">
                <a:solidFill>
                  <a:srgbClr val="5F5F5F"/>
                </a:solidFill>
                <a:latin typeface="Garamond" panose="02020404030301010803" pitchFamily="18" charset="0"/>
              </a:defRPr>
            </a:lvl1pPr>
            <a:lvl2pPr marL="742950" indent="-285750">
              <a:spcBef>
                <a:spcPct val="20000"/>
              </a:spcBef>
              <a:buClr>
                <a:srgbClr val="FF0000"/>
              </a:buClr>
              <a:buSzPct val="130000"/>
              <a:buFont typeface="Wingdings" panose="05000000000000000000" pitchFamily="2" charset="2"/>
              <a:buChar char="§"/>
              <a:defRPr sz="2200">
                <a:solidFill>
                  <a:srgbClr val="5F5F5F"/>
                </a:solidFill>
                <a:latin typeface="Garamond" panose="02020404030301010803" pitchFamily="18" charset="0"/>
              </a:defRPr>
            </a:lvl2pPr>
            <a:lvl3pPr marL="1143000" indent="-228600">
              <a:spcBef>
                <a:spcPct val="20000"/>
              </a:spcBef>
              <a:buFont typeface="Wingdings" panose="05000000000000000000" pitchFamily="2" charset="2"/>
              <a:buChar char="§"/>
              <a:defRPr sz="2000">
                <a:solidFill>
                  <a:srgbClr val="5F5F5F"/>
                </a:solidFill>
                <a:latin typeface="Garamond" panose="02020404030301010803" pitchFamily="18"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spcAft>
                <a:spcPct val="0"/>
              </a:spcAft>
              <a:buClrTx/>
              <a:buSzTx/>
              <a:buFontTx/>
              <a:buNone/>
            </a:pPr>
            <a:r>
              <a:rPr lang="en-US" sz="5800" dirty="0">
                <a:solidFill>
                  <a:schemeClr val="accent4"/>
                </a:solidFill>
                <a:latin typeface="Calibri" panose="020F0502020204030204" pitchFamily="34" charset="0"/>
                <a:cs typeface="Arial" panose="020B0604020202020204" pitchFamily="34" charset="0"/>
              </a:rPr>
              <a:t>TEEN Brain Development</a:t>
            </a:r>
          </a:p>
        </p:txBody>
      </p:sp>
      <p:cxnSp>
        <p:nvCxnSpPr>
          <p:cNvPr id="8" name="Straight Connector 7"/>
          <p:cNvCxnSpPr/>
          <p:nvPr/>
        </p:nvCxnSpPr>
        <p:spPr>
          <a:xfrm>
            <a:off x="1329047" y="781683"/>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11684" y="780596"/>
            <a:ext cx="9564769" cy="492443"/>
          </a:xfrm>
          <a:prstGeom prst="rect">
            <a:avLst/>
          </a:prstGeom>
        </p:spPr>
        <p:txBody>
          <a:bodyPr wrap="square" numCol="1">
            <a:spAutoFit/>
          </a:bodyPr>
          <a:lstStyle/>
          <a:p>
            <a:pPr>
              <a:buClr>
                <a:srgbClr val="FF3300"/>
              </a:buClr>
              <a:buSzPct val="155000"/>
              <a:defRPr/>
            </a:pPr>
            <a:r>
              <a:rPr lang="en-US" sz="2600" b="1" i="1" dirty="0">
                <a:solidFill>
                  <a:schemeClr val="bg1"/>
                </a:solidFill>
                <a:latin typeface="Calibri" panose="020F0502020204030204" pitchFamily="34" charset="0"/>
                <a:ea typeface="ＭＳ Ｐゴシック" charset="-128"/>
              </a:rPr>
              <a:t>Brain development and maturation continues well into our early 20s</a:t>
            </a:r>
            <a:endParaRPr lang="en-US" sz="2600" b="1" dirty="0">
              <a:solidFill>
                <a:schemeClr val="accent4"/>
              </a:solidFill>
            </a:endParaRPr>
          </a:p>
        </p:txBody>
      </p:sp>
      <p:sp>
        <p:nvSpPr>
          <p:cNvPr id="9" name="Content Placeholder 2"/>
          <p:cNvSpPr txBox="1">
            <a:spLocks/>
          </p:cNvSpPr>
          <p:nvPr/>
        </p:nvSpPr>
        <p:spPr>
          <a:xfrm>
            <a:off x="215154" y="1451065"/>
            <a:ext cx="7194212" cy="513261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spcAft>
                <a:spcPts val="100"/>
              </a:spcAft>
              <a:buNone/>
              <a:defRPr/>
            </a:pPr>
            <a:r>
              <a:rPr lang="en-US" b="1" dirty="0">
                <a:solidFill>
                  <a:schemeClr val="accent4"/>
                </a:solidFill>
              </a:rPr>
              <a:t>What does this mean?</a:t>
            </a:r>
          </a:p>
          <a:p>
            <a:pPr lvl="1">
              <a:lnSpc>
                <a:spcPct val="100000"/>
              </a:lnSpc>
              <a:spcBef>
                <a:spcPts val="100"/>
              </a:spcBef>
              <a:spcAft>
                <a:spcPts val="600"/>
              </a:spcAft>
              <a:defRPr/>
            </a:pPr>
            <a:r>
              <a:rPr lang="en-US" sz="2600" dirty="0">
                <a:solidFill>
                  <a:schemeClr val="bg1"/>
                </a:solidFill>
              </a:rPr>
              <a:t>PHYSICAL, SENSORY-CONNECTED activities may be preferred over complex, intellectually demanding ones</a:t>
            </a:r>
          </a:p>
          <a:p>
            <a:pPr lvl="1">
              <a:lnSpc>
                <a:spcPct val="100000"/>
              </a:lnSpc>
              <a:spcBef>
                <a:spcPts val="100"/>
              </a:spcBef>
              <a:spcAft>
                <a:spcPts val="600"/>
              </a:spcAft>
              <a:defRPr/>
            </a:pPr>
            <a:r>
              <a:rPr lang="en-US" sz="2600" dirty="0">
                <a:solidFill>
                  <a:schemeClr val="bg1"/>
                </a:solidFill>
              </a:rPr>
              <a:t>Activities with HIGH EXCITEMENT and require LOW EFFORT </a:t>
            </a:r>
            <a:r>
              <a:rPr lang="en-US" sz="2600" dirty="0">
                <a:solidFill>
                  <a:schemeClr val="accent4"/>
                </a:solidFill>
              </a:rPr>
              <a:t>[video games, sports, sex, drugs] </a:t>
            </a:r>
            <a:r>
              <a:rPr lang="en-US" sz="2600" dirty="0">
                <a:solidFill>
                  <a:schemeClr val="bg1"/>
                </a:solidFill>
              </a:rPr>
              <a:t>are often preferred </a:t>
            </a:r>
          </a:p>
          <a:p>
            <a:pPr lvl="1">
              <a:lnSpc>
                <a:spcPct val="100000"/>
              </a:lnSpc>
              <a:spcBef>
                <a:spcPts val="100"/>
              </a:spcBef>
              <a:spcAft>
                <a:spcPts val="600"/>
              </a:spcAft>
              <a:defRPr/>
            </a:pPr>
            <a:r>
              <a:rPr lang="en-US" sz="2600" dirty="0">
                <a:solidFill>
                  <a:schemeClr val="bg1"/>
                </a:solidFill>
              </a:rPr>
              <a:t>Poor self control and emotion management can lead to OVERREACTION and EXAGGERATED EXPRESSING of emotions</a:t>
            </a:r>
          </a:p>
        </p:txBody>
      </p:sp>
      <p:grpSp>
        <p:nvGrpSpPr>
          <p:cNvPr id="11" name="Group 10"/>
          <p:cNvGrpSpPr/>
          <p:nvPr/>
        </p:nvGrpSpPr>
        <p:grpSpPr>
          <a:xfrm>
            <a:off x="7564510" y="1461419"/>
            <a:ext cx="4470415" cy="5430629"/>
            <a:chOff x="7564510" y="1461419"/>
            <a:chExt cx="4470415" cy="5430629"/>
          </a:xfrm>
        </p:grpSpPr>
        <p:pic>
          <p:nvPicPr>
            <p:cNvPr id="12" name="Picture 4" descr="http://www.onlinehighschool.us/wp-content/uploads/teen-brain-422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564510" y="4085393"/>
              <a:ext cx="4470415" cy="2806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6" descr="http://previews.123rf.com/images/alexciopata/alexciopata1207/alexciopata120700003/14291676-Abstract-illustration-of-a-human-brain-with-under-construction-text-over-grunge-yellow-background-Stock-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546227" y="1461419"/>
              <a:ext cx="2506980" cy="2506980"/>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537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7685060" flipV="1">
            <a:off x="-3466402" y="-1931096"/>
            <a:ext cx="7426417" cy="1531405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96" y="-156494"/>
            <a:ext cx="18638323" cy="10646144"/>
          </a:xfrm>
          <a:prstGeom prst="rect">
            <a:avLst/>
          </a:prstGeom>
        </p:spPr>
      </p:pic>
      <p:sp>
        <p:nvSpPr>
          <p:cNvPr id="13" name="Rectangle 12"/>
          <p:cNvSpPr/>
          <p:nvPr/>
        </p:nvSpPr>
        <p:spPr>
          <a:xfrm rot="9015577" flipV="1">
            <a:off x="-3061658" y="-2287905"/>
            <a:ext cx="7743342" cy="13536930"/>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4" name="Rectangle 13"/>
          <p:cNvSpPr/>
          <p:nvPr/>
        </p:nvSpPr>
        <p:spPr>
          <a:xfrm rot="11887280" flipV="1">
            <a:off x="-2356926" y="-5782936"/>
            <a:ext cx="6664125" cy="1510154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5" name="Rectangle 14"/>
          <p:cNvSpPr/>
          <p:nvPr/>
        </p:nvSpPr>
        <p:spPr>
          <a:xfrm rot="6827266" flipV="1">
            <a:off x="1977678" y="-3264925"/>
            <a:ext cx="13727833" cy="23855777"/>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6" name="TextBox 15"/>
          <p:cNvSpPr txBox="1"/>
          <p:nvPr/>
        </p:nvSpPr>
        <p:spPr>
          <a:xfrm>
            <a:off x="201791" y="3150623"/>
            <a:ext cx="6778129" cy="2554545"/>
          </a:xfrm>
          <a:prstGeom prst="rect">
            <a:avLst/>
          </a:prstGeom>
          <a:noFill/>
        </p:spPr>
        <p:txBody>
          <a:bodyPr wrap="square" numCol="1" rtlCol="0">
            <a:spAutoFit/>
          </a:bodyPr>
          <a:lstStyle/>
          <a:p>
            <a:pPr fontAlgn="base">
              <a:spcBef>
                <a:spcPct val="0"/>
              </a:spcBef>
              <a:spcAft>
                <a:spcPct val="0"/>
              </a:spcAft>
            </a:pPr>
            <a:r>
              <a:rPr lang="en-US" sz="4000" b="1" dirty="0">
                <a:solidFill>
                  <a:srgbClr val="FFFFFF"/>
                </a:solidFill>
                <a:cs typeface="Arial" charset="0"/>
              </a:rPr>
              <a:t>9 out of 10 people with a substance use disorder started using alcohol and marijuana before they turned 18.</a:t>
            </a:r>
            <a:endParaRPr lang="en-US" sz="4000" b="1" dirty="0">
              <a:solidFill>
                <a:srgbClr val="FF0000"/>
              </a:solidFill>
              <a:cs typeface="Arial" charset="0"/>
            </a:endParaRPr>
          </a:p>
        </p:txBody>
      </p:sp>
    </p:spTree>
    <p:extLst>
      <p:ext uri="{BB962C8B-B14F-4D97-AF65-F5344CB8AC3E}">
        <p14:creationId xmlns:p14="http://schemas.microsoft.com/office/powerpoint/2010/main" val="321326878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13620"/>
            <a:ext cx="12192000" cy="15240491"/>
          </a:xfrm>
          <a:prstGeom prst="rect">
            <a:avLst/>
          </a:prstGeom>
        </p:spPr>
      </p:pic>
      <p:sp>
        <p:nvSpPr>
          <p:cNvPr id="7" name="Rectangle 6"/>
          <p:cNvSpPr/>
          <p:nvPr/>
        </p:nvSpPr>
        <p:spPr>
          <a:xfrm rot="5960769" flipV="1">
            <a:off x="3833509" y="-188572"/>
            <a:ext cx="4103683" cy="13010206"/>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8" name="Rectangle 7"/>
          <p:cNvSpPr/>
          <p:nvPr/>
        </p:nvSpPr>
        <p:spPr>
          <a:xfrm rot="7230570" flipV="1">
            <a:off x="2645517" y="-810487"/>
            <a:ext cx="5524107" cy="15000780"/>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9" name="TextBox 8"/>
          <p:cNvSpPr txBox="1"/>
          <p:nvPr/>
        </p:nvSpPr>
        <p:spPr>
          <a:xfrm>
            <a:off x="710258" y="4450081"/>
            <a:ext cx="6025822" cy="1384995"/>
          </a:xfrm>
          <a:prstGeom prst="rect">
            <a:avLst/>
          </a:prstGeom>
          <a:noFill/>
        </p:spPr>
        <p:txBody>
          <a:bodyPr wrap="square" numCol="1" rtlCol="0">
            <a:spAutoFit/>
          </a:bodyPr>
          <a:lstStyle/>
          <a:p>
            <a:pPr fontAlgn="base">
              <a:spcBef>
                <a:spcPct val="0"/>
              </a:spcBef>
              <a:spcAft>
                <a:spcPts val="640"/>
              </a:spcAft>
            </a:pPr>
            <a:r>
              <a:rPr lang="en-US" sz="2800" b="1" dirty="0">
                <a:solidFill>
                  <a:srgbClr val="FFC000"/>
                </a:solidFill>
                <a:cs typeface="Arial" charset="0"/>
              </a:rPr>
              <a:t>Nearly half of young people who use heroin report abusing prescription pain killers before starting heroin. </a:t>
            </a:r>
          </a:p>
        </p:txBody>
      </p:sp>
      <p:sp>
        <p:nvSpPr>
          <p:cNvPr id="10" name="TextBox 9"/>
          <p:cNvSpPr txBox="1"/>
          <p:nvPr/>
        </p:nvSpPr>
        <p:spPr>
          <a:xfrm>
            <a:off x="353314" y="6451240"/>
            <a:ext cx="4569777" cy="307777"/>
          </a:xfrm>
          <a:prstGeom prst="rect">
            <a:avLst/>
          </a:prstGeom>
          <a:noFill/>
        </p:spPr>
        <p:txBody>
          <a:bodyPr wrap="none" numCol="1" rtlCol="0">
            <a:spAutoFit/>
          </a:bodyPr>
          <a:lstStyle/>
          <a:p>
            <a:r>
              <a:rPr lang="en-US" sz="1400" dirty="0">
                <a:solidFill>
                  <a:schemeClr val="bg1"/>
                </a:solidFill>
              </a:rPr>
              <a:t>Source: National Survey on Drug Use and Health. 2011-2013</a:t>
            </a:r>
          </a:p>
        </p:txBody>
      </p:sp>
    </p:spTree>
    <p:extLst>
      <p:ext uri="{BB962C8B-B14F-4D97-AF65-F5344CB8AC3E}">
        <p14:creationId xmlns:p14="http://schemas.microsoft.com/office/powerpoint/2010/main" val="347478690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rot="8216218" flipV="1">
            <a:off x="-1507874" y="347517"/>
            <a:ext cx="5783347" cy="12078267"/>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1" name="Rectangle 10"/>
          <p:cNvSpPr/>
          <p:nvPr/>
        </p:nvSpPr>
        <p:spPr>
          <a:xfrm rot="5057212" flipV="1">
            <a:off x="4082028" y="378742"/>
            <a:ext cx="4027942" cy="1269297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2" name="Rectangle 11"/>
          <p:cNvSpPr/>
          <p:nvPr/>
        </p:nvSpPr>
        <p:spPr>
          <a:xfrm rot="6477233" flipV="1">
            <a:off x="3336021" y="-167651"/>
            <a:ext cx="4606651" cy="14051303"/>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7" name="TextBox 6"/>
          <p:cNvSpPr txBox="1"/>
          <p:nvPr/>
        </p:nvSpPr>
        <p:spPr>
          <a:xfrm>
            <a:off x="578282" y="5097364"/>
            <a:ext cx="6310198" cy="1477328"/>
          </a:xfrm>
          <a:prstGeom prst="rect">
            <a:avLst/>
          </a:prstGeom>
          <a:noFill/>
        </p:spPr>
        <p:txBody>
          <a:bodyPr wrap="square" numCol="1" rtlCol="0">
            <a:spAutoFit/>
          </a:bodyPr>
          <a:lstStyle/>
          <a:p>
            <a:pPr fontAlgn="base">
              <a:spcBef>
                <a:spcPct val="0"/>
              </a:spcBef>
              <a:spcAft>
                <a:spcPts val="640"/>
              </a:spcAft>
            </a:pPr>
            <a:r>
              <a:rPr lang="en-US" sz="3000" b="1" dirty="0">
                <a:solidFill>
                  <a:schemeClr val="bg1"/>
                </a:solidFill>
                <a:latin typeface="Calibri (Body)"/>
                <a:ea typeface="Calibri" panose="020F0502020204030204" pitchFamily="34" charset="0"/>
                <a:cs typeface="Arial" panose="020B0604020202020204" pitchFamily="34" charset="0"/>
              </a:rPr>
              <a:t>The number of high school students reporting heroin use has doubled in the past 10 years.</a:t>
            </a:r>
          </a:p>
        </p:txBody>
      </p:sp>
      <p:sp>
        <p:nvSpPr>
          <p:cNvPr id="8" name="TextBox 7"/>
          <p:cNvSpPr txBox="1"/>
          <p:nvPr/>
        </p:nvSpPr>
        <p:spPr>
          <a:xfrm>
            <a:off x="172345" y="6520244"/>
            <a:ext cx="8047011" cy="523220"/>
          </a:xfrm>
          <a:prstGeom prst="rect">
            <a:avLst/>
          </a:prstGeom>
          <a:noFill/>
        </p:spPr>
        <p:txBody>
          <a:bodyPr wrap="none" numCol="1" rtlCol="0">
            <a:spAutoFit/>
          </a:bodyPr>
          <a:lstStyle/>
          <a:p>
            <a:r>
              <a:rPr lang="en-US" sz="1400" dirty="0">
                <a:solidFill>
                  <a:schemeClr val="bg1"/>
                </a:solidFill>
              </a:rPr>
              <a:t>Source:  Youth Risk Behavior Surveillance System (YRBS) – Centers for Disease Control and Prevention (CDC)</a:t>
            </a:r>
          </a:p>
          <a:p>
            <a:r>
              <a:rPr lang="en-US" sz="1400" dirty="0"/>
              <a:t> </a:t>
            </a:r>
          </a:p>
        </p:txBody>
      </p:sp>
    </p:spTree>
    <p:extLst>
      <p:ext uri="{BB962C8B-B14F-4D97-AF65-F5344CB8AC3E}">
        <p14:creationId xmlns:p14="http://schemas.microsoft.com/office/powerpoint/2010/main" val="18034008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0572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26284"/>
            <a:ext cx="12192000" cy="3734400"/>
          </a:xfrm>
          <a:prstGeom prst="rect">
            <a:avLst/>
          </a:prstGeom>
        </p:spPr>
      </p:pic>
      <p:sp>
        <p:nvSpPr>
          <p:cNvPr id="2" name="TextBox 1"/>
          <p:cNvSpPr txBox="1"/>
          <p:nvPr/>
        </p:nvSpPr>
        <p:spPr>
          <a:xfrm>
            <a:off x="190499" y="5002138"/>
            <a:ext cx="11811001" cy="1569660"/>
          </a:xfrm>
          <a:prstGeom prst="rect">
            <a:avLst/>
          </a:prstGeom>
          <a:noFill/>
        </p:spPr>
        <p:txBody>
          <a:bodyPr wrap="square" numCol="1" rtlCol="0">
            <a:spAutoFit/>
          </a:bodyPr>
          <a:lstStyle/>
          <a:p>
            <a:pPr algn="ctr"/>
            <a:r>
              <a:rPr lang="en-US" sz="3200" b="1" dirty="0">
                <a:solidFill>
                  <a:srgbClr val="FFC000"/>
                </a:solidFill>
              </a:rPr>
              <a:t>Do you think using</a:t>
            </a:r>
          </a:p>
          <a:p>
            <a:pPr algn="ctr"/>
            <a:r>
              <a:rPr lang="en-US" sz="3200" b="1" dirty="0">
                <a:solidFill>
                  <a:schemeClr val="bg1"/>
                </a:solidFill>
              </a:rPr>
              <a:t>alcohol, marijuana and prescription pills </a:t>
            </a:r>
          </a:p>
          <a:p>
            <a:pPr algn="ctr"/>
            <a:r>
              <a:rPr lang="en-US" sz="3200" b="1" dirty="0">
                <a:solidFill>
                  <a:srgbClr val="FFC000"/>
                </a:solidFill>
              </a:rPr>
              <a:t>can lead to other drug use?</a:t>
            </a:r>
          </a:p>
        </p:txBody>
      </p:sp>
    </p:spTree>
    <p:extLst>
      <p:ext uri="{BB962C8B-B14F-4D97-AF65-F5344CB8AC3E}">
        <p14:creationId xmlns:p14="http://schemas.microsoft.com/office/powerpoint/2010/main" val="9932757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a:off x="838200" y="171902"/>
            <a:ext cx="10415954" cy="601822"/>
          </a:xfrm>
        </p:spPr>
        <p:txBody>
          <a:bodyPr numCol="1">
            <a:normAutofit fontScale="90000"/>
          </a:bodyPr>
          <a:lstStyle/>
          <a:p>
            <a:pPr algn="ctr"/>
            <a:r>
              <a:rPr lang="en-US" b="1" dirty="0">
                <a:solidFill>
                  <a:srgbClr val="FFC000"/>
                </a:solidFill>
                <a:latin typeface="+mn-lt"/>
              </a:rPr>
              <a:t>THE PROGRESSION OF ADDICTION IS SUBTLE</a:t>
            </a:r>
            <a:endParaRPr lang="en-US" b="1" i="1" dirty="0">
              <a:solidFill>
                <a:schemeClr val="bg1"/>
              </a:solidFill>
              <a:latin typeface="+mn-lt"/>
            </a:endParaRPr>
          </a:p>
        </p:txBody>
      </p:sp>
      <p:sp>
        <p:nvSpPr>
          <p:cNvPr id="5" name="Rectangle 4"/>
          <p:cNvSpPr/>
          <p:nvPr/>
        </p:nvSpPr>
        <p:spPr>
          <a:xfrm>
            <a:off x="2202488" y="1142866"/>
            <a:ext cx="7268308" cy="2246769"/>
          </a:xfrm>
          <a:prstGeom prst="rect">
            <a:avLst/>
          </a:prstGeom>
        </p:spPr>
        <p:txBody>
          <a:bodyPr wrap="square" numCol="1">
            <a:spAutoFit/>
          </a:bodyPr>
          <a:lstStyle/>
          <a:p>
            <a:pPr algn="ctr"/>
            <a:r>
              <a:rPr lang="en-US" sz="2800" i="1" dirty="0">
                <a:solidFill>
                  <a:schemeClr val="bg1"/>
                </a:solidFill>
              </a:rPr>
              <a:t>NYS Combat Heroin and Prescription Drug Abuse Kitchen Table Toolkit</a:t>
            </a:r>
          </a:p>
          <a:p>
            <a:pPr algn="ctr"/>
            <a:r>
              <a:rPr lang="en-US" sz="2800" i="1" dirty="0">
                <a:solidFill>
                  <a:srgbClr val="FFC000"/>
                </a:solidFill>
              </a:rPr>
              <a:t>Part 1: Talking with Community</a:t>
            </a:r>
          </a:p>
          <a:p>
            <a:pPr algn="ctr"/>
            <a:endParaRPr lang="en-US" sz="2800" i="1" dirty="0">
              <a:solidFill>
                <a:srgbClr val="FFC000"/>
              </a:solidFill>
            </a:endParaRPr>
          </a:p>
          <a:p>
            <a:pPr algn="ctr"/>
            <a:endParaRPr lang="en-US" sz="2800" dirty="0">
              <a:solidFill>
                <a:srgbClr val="FFC000"/>
              </a:solidFill>
            </a:endParaRPr>
          </a:p>
        </p:txBody>
      </p:sp>
      <p:sp>
        <p:nvSpPr>
          <p:cNvPr id="7" name="Rectangle 6"/>
          <p:cNvSpPr/>
          <p:nvPr/>
        </p:nvSpPr>
        <p:spPr>
          <a:xfrm>
            <a:off x="2202488" y="4065041"/>
            <a:ext cx="7268308" cy="1815882"/>
          </a:xfrm>
          <a:prstGeom prst="rect">
            <a:avLst/>
          </a:prstGeom>
        </p:spPr>
        <p:txBody>
          <a:bodyPr wrap="square" numCol="1">
            <a:spAutoFit/>
          </a:bodyPr>
          <a:lstStyle/>
          <a:p>
            <a:pPr algn="ctr"/>
            <a:r>
              <a:rPr lang="en-US" sz="2800" i="1" dirty="0">
                <a:solidFill>
                  <a:schemeClr val="bg1"/>
                </a:solidFill>
              </a:rPr>
              <a:t>NYS Combat Heroin </a:t>
            </a:r>
            <a:r>
              <a:rPr lang="en-US" sz="2800" i="1">
                <a:solidFill>
                  <a:schemeClr val="bg1"/>
                </a:solidFill>
              </a:rPr>
              <a:t>and Prescription </a:t>
            </a:r>
            <a:r>
              <a:rPr lang="en-US" sz="2800" i="1" dirty="0">
                <a:solidFill>
                  <a:schemeClr val="bg1"/>
                </a:solidFill>
              </a:rPr>
              <a:t>Drug Abuse Kitchen Table Toolkit</a:t>
            </a:r>
          </a:p>
          <a:p>
            <a:pPr algn="ctr"/>
            <a:r>
              <a:rPr lang="en-US" sz="2800" i="1" dirty="0">
                <a:solidFill>
                  <a:srgbClr val="FFC000"/>
                </a:solidFill>
              </a:rPr>
              <a:t>Part 2: Talking with Young People</a:t>
            </a:r>
          </a:p>
          <a:p>
            <a:pPr algn="ctr"/>
            <a:endParaRPr lang="en-US" sz="2800" dirty="0">
              <a:solidFill>
                <a:srgbClr val="FFC000"/>
              </a:solidFill>
            </a:endParaRPr>
          </a:p>
        </p:txBody>
      </p:sp>
      <p:sp>
        <p:nvSpPr>
          <p:cNvPr id="9" name="Rectangle 8"/>
          <p:cNvSpPr/>
          <p:nvPr/>
        </p:nvSpPr>
        <p:spPr>
          <a:xfrm>
            <a:off x="4534172" y="2595522"/>
            <a:ext cx="3123655" cy="369332"/>
          </a:xfrm>
          <a:prstGeom prst="rect">
            <a:avLst/>
          </a:prstGeom>
          <a:noFill/>
        </p:spPr>
        <p:txBody>
          <a:bodyPr wrap="square" numCol="1">
            <a:spAutoFit/>
          </a:bodyPr>
          <a:lstStyle/>
          <a:p>
            <a:pPr algn="ctr"/>
            <a:r>
              <a:rPr lang="en-US" dirty="0">
                <a:hlinkClick r:id="rId4"/>
              </a:rPr>
              <a:t>https://youtu.be/JlsrknxjmgQ</a:t>
            </a:r>
            <a:endParaRPr lang="en-US" dirty="0"/>
          </a:p>
        </p:txBody>
      </p:sp>
      <p:sp>
        <p:nvSpPr>
          <p:cNvPr id="10" name="Rectangle 9"/>
          <p:cNvSpPr/>
          <p:nvPr/>
        </p:nvSpPr>
        <p:spPr>
          <a:xfrm>
            <a:off x="4484349" y="5511591"/>
            <a:ext cx="3123655" cy="369332"/>
          </a:xfrm>
          <a:prstGeom prst="rect">
            <a:avLst/>
          </a:prstGeom>
          <a:noFill/>
        </p:spPr>
        <p:txBody>
          <a:bodyPr wrap="square" numCol="1">
            <a:spAutoFit/>
          </a:bodyPr>
          <a:lstStyle/>
          <a:p>
            <a:pPr algn="ctr"/>
            <a:r>
              <a:rPr lang="en-US" dirty="0">
                <a:hlinkClick r:id="rId5"/>
              </a:rPr>
              <a:t>https://youtu.be/vmeKncRj4ok</a:t>
            </a:r>
            <a:endParaRPr lang="en-US" dirty="0"/>
          </a:p>
        </p:txBody>
      </p:sp>
    </p:spTree>
    <p:extLst>
      <p:ext uri="{BB962C8B-B14F-4D97-AF65-F5344CB8AC3E}">
        <p14:creationId xmlns:p14="http://schemas.microsoft.com/office/powerpoint/2010/main" val="37130636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0338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9342"/>
            <a:ext cx="12192000" cy="3734400"/>
          </a:xfrm>
          <a:prstGeom prst="rect">
            <a:avLst/>
          </a:prstGeom>
        </p:spPr>
      </p:pic>
      <p:sp>
        <p:nvSpPr>
          <p:cNvPr id="2" name="TextBox 1"/>
          <p:cNvSpPr txBox="1"/>
          <p:nvPr/>
        </p:nvSpPr>
        <p:spPr>
          <a:xfrm>
            <a:off x="617063" y="5968578"/>
            <a:ext cx="11353800" cy="892552"/>
          </a:xfrm>
          <a:prstGeom prst="rect">
            <a:avLst/>
          </a:prstGeom>
          <a:noFill/>
        </p:spPr>
        <p:txBody>
          <a:bodyPr wrap="square" numCol="1" rtlCol="0">
            <a:spAutoFit/>
          </a:bodyPr>
          <a:lstStyle/>
          <a:p>
            <a:pPr algn="ctr"/>
            <a:endParaRPr lang="en-US" sz="2000" b="1" dirty="0">
              <a:solidFill>
                <a:srgbClr val="FFC000"/>
              </a:solidFill>
            </a:endParaRPr>
          </a:p>
          <a:p>
            <a:pPr algn="ctr"/>
            <a:r>
              <a:rPr lang="en-US" sz="3200" b="1" dirty="0">
                <a:solidFill>
                  <a:srgbClr val="FFC000"/>
                </a:solidFill>
              </a:rPr>
              <a:t>NO ONE EVER THINKS IT WILL HAPPEN TO THEM.</a:t>
            </a:r>
          </a:p>
        </p:txBody>
      </p:sp>
      <p:sp>
        <p:nvSpPr>
          <p:cNvPr id="6" name="TextBox 5"/>
          <p:cNvSpPr txBox="1"/>
          <p:nvPr/>
        </p:nvSpPr>
        <p:spPr>
          <a:xfrm>
            <a:off x="159862" y="4495320"/>
            <a:ext cx="11811001" cy="1569660"/>
          </a:xfrm>
          <a:prstGeom prst="rect">
            <a:avLst/>
          </a:prstGeom>
          <a:noFill/>
        </p:spPr>
        <p:txBody>
          <a:bodyPr wrap="square" numCol="1" rtlCol="0">
            <a:spAutoFit/>
          </a:bodyPr>
          <a:lstStyle/>
          <a:p>
            <a:pPr algn="ctr"/>
            <a:r>
              <a:rPr lang="en-US" sz="3200" b="1" dirty="0">
                <a:solidFill>
                  <a:srgbClr val="FFC000"/>
                </a:solidFill>
              </a:rPr>
              <a:t>Do you think using</a:t>
            </a:r>
          </a:p>
          <a:p>
            <a:pPr algn="ctr"/>
            <a:r>
              <a:rPr lang="en-US" sz="3200" b="1" dirty="0">
                <a:solidFill>
                  <a:schemeClr val="bg1"/>
                </a:solidFill>
              </a:rPr>
              <a:t>alcohol, marijuana and prescription pills </a:t>
            </a:r>
          </a:p>
          <a:p>
            <a:pPr algn="ctr"/>
            <a:r>
              <a:rPr lang="en-US" sz="3200" b="1" dirty="0">
                <a:solidFill>
                  <a:srgbClr val="FFC000"/>
                </a:solidFill>
              </a:rPr>
              <a:t>can lead to other drug use?</a:t>
            </a:r>
          </a:p>
        </p:txBody>
      </p:sp>
    </p:spTree>
    <p:extLst>
      <p:ext uri="{BB962C8B-B14F-4D97-AF65-F5344CB8AC3E}">
        <p14:creationId xmlns:p14="http://schemas.microsoft.com/office/powerpoint/2010/main" val="3010142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xEl>
                                              <p:pRg st="1" end="1"/>
                                            </p:txEl>
                                          </p:spTgt>
                                        </p:tgtEl>
                                        <p:attrNameLst>
                                          <p:attrName>r</p:attrName>
                                        </p:attrNameLst>
                                      </p:cBhvr>
                                    </p:animRot>
                                  </p:childTnLst>
                                </p:cTn>
                              </p:par>
                              <p:par>
                                <p:cTn id="7" presetID="45"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animEffect transition="in" filter="fade">
                                      <p:cBhvr>
                                        <p:cTn id="9" dur="2000"/>
                                        <p:tgtEl>
                                          <p:spTgt spid="2">
                                            <p:txEl>
                                              <p:pRg st="1" end="1"/>
                                            </p:txEl>
                                          </p:spTgt>
                                        </p:tgtEl>
                                      </p:cBhvr>
                                    </p:animEffect>
                                    <p:anim calcmode="lin" valueType="num">
                                      <p:cBhvr>
                                        <p:cTn id="10"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1"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6">
                                            <p:txEl>
                                              <p:pRg st="0" end="0"/>
                                            </p:txEl>
                                          </p:spTgt>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6">
                                            <p:txEl>
                                              <p:pRg st="1" end="1"/>
                                            </p:txEl>
                                          </p:spTgt>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
            <a:ext cx="12192000" cy="6995160"/>
          </a:xfrm>
          <a:prstGeom prst="rect">
            <a:avLst/>
          </a:prstGeom>
        </p:spPr>
      </p:pic>
      <p:sp>
        <p:nvSpPr>
          <p:cNvPr id="9" name="TextBox 8"/>
          <p:cNvSpPr txBox="1"/>
          <p:nvPr/>
        </p:nvSpPr>
        <p:spPr>
          <a:xfrm>
            <a:off x="2376537" y="550308"/>
            <a:ext cx="7438928" cy="1077218"/>
          </a:xfrm>
          <a:prstGeom prst="rect">
            <a:avLst/>
          </a:prstGeom>
          <a:noFill/>
        </p:spPr>
        <p:txBody>
          <a:bodyPr wrap="square" numCol="1" rtlCol="0">
            <a:spAutoFit/>
          </a:bodyPr>
          <a:lstStyle/>
          <a:p>
            <a:pPr algn="ctr" fontAlgn="base">
              <a:spcBef>
                <a:spcPct val="0"/>
              </a:spcBef>
              <a:spcAft>
                <a:spcPct val="0"/>
              </a:spcAft>
            </a:pPr>
            <a:r>
              <a:rPr lang="en-US" sz="4267" b="1" dirty="0">
                <a:solidFill>
                  <a:srgbClr val="FFFFFF"/>
                </a:solidFill>
                <a:cs typeface="Arial" charset="0"/>
              </a:rPr>
              <a:t>The epidemic is </a:t>
            </a:r>
            <a:r>
              <a:rPr lang="en-US" sz="6400" b="1" dirty="0">
                <a:solidFill>
                  <a:srgbClr val="FFC000"/>
                </a:solidFill>
                <a:cs typeface="Arial" charset="0"/>
              </a:rPr>
              <a:t>national.</a:t>
            </a:r>
          </a:p>
        </p:txBody>
      </p:sp>
      <p:grpSp>
        <p:nvGrpSpPr>
          <p:cNvPr id="6" name="Group 5"/>
          <p:cNvGrpSpPr/>
          <p:nvPr/>
        </p:nvGrpSpPr>
        <p:grpSpPr>
          <a:xfrm>
            <a:off x="1340154" y="2701350"/>
            <a:ext cx="9511694" cy="3328610"/>
            <a:chOff x="1289958" y="2594428"/>
            <a:chExt cx="8917213" cy="3120572"/>
          </a:xfrm>
        </p:grpSpPr>
        <p:sp>
          <p:nvSpPr>
            <p:cNvPr id="11" name="Rectangle 10"/>
            <p:cNvSpPr/>
            <p:nvPr/>
          </p:nvSpPr>
          <p:spPr>
            <a:xfrm>
              <a:off x="1289958" y="2594428"/>
              <a:ext cx="8917213" cy="3120572"/>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179" y="2989378"/>
              <a:ext cx="3545801" cy="225418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179" y="2989378"/>
              <a:ext cx="3545801" cy="2254184"/>
            </a:xfrm>
            <a:prstGeom prst="rect">
              <a:avLst/>
            </a:prstGeom>
          </p:spPr>
        </p:pic>
        <p:sp>
          <p:nvSpPr>
            <p:cNvPr id="22" name="Rectangle 21"/>
            <p:cNvSpPr/>
            <p:nvPr/>
          </p:nvSpPr>
          <p:spPr>
            <a:xfrm>
              <a:off x="5497928" y="2629153"/>
              <a:ext cx="1622340" cy="1548621"/>
            </a:xfrm>
            <a:prstGeom prst="rect">
              <a:avLst/>
            </a:prstGeom>
          </p:spPr>
          <p:txBody>
            <a:bodyPr wrap="square" numCol="1">
              <a:spAutoFit/>
            </a:bodyPr>
            <a:lstStyle/>
            <a:p>
              <a:r>
                <a:rPr lang="en-US" sz="10134" b="1" dirty="0">
                  <a:solidFill>
                    <a:srgbClr val="FFC000"/>
                  </a:solidFill>
                  <a:latin typeface="Arial" panose="020B0604020202020204" pitchFamily="34" charset="0"/>
                  <a:ea typeface="Calibri" panose="020F0502020204030204" pitchFamily="34" charset="0"/>
                  <a:cs typeface="Times New Roman" panose="02020603050405020304" pitchFamily="18" charset="0"/>
                </a:rPr>
                <a:t>3x</a:t>
              </a:r>
              <a:endParaRPr lang="en-US" sz="3733"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5484491" y="3906705"/>
              <a:ext cx="4678225" cy="1563710"/>
            </a:xfrm>
            <a:prstGeom prst="rect">
              <a:avLst/>
            </a:prstGeom>
          </p:spPr>
          <p:txBody>
            <a:bodyPr wrap="square" numCol="1">
              <a:spAutoFit/>
            </a:bodyPr>
            <a:lstStyle/>
            <a:p>
              <a:pPr lvl="0"/>
              <a:r>
                <a:rPr lang="en-US" sz="3413" b="1" dirty="0">
                  <a:solidFill>
                    <a:schemeClr val="bg1"/>
                  </a:solidFill>
                  <a:latin typeface="Arial" panose="020B0604020202020204" pitchFamily="34" charset="0"/>
                  <a:ea typeface="Calibri" panose="020F0502020204030204" pitchFamily="34" charset="0"/>
                  <a:cs typeface="Times New Roman" panose="02020603050405020304" pitchFamily="18" charset="0"/>
                </a:rPr>
                <a:t>in heroin-related overdose deaths since 2010 in the U.S.</a:t>
              </a:r>
              <a:endParaRPr lang="en-US" sz="3413"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056982" y="3226612"/>
              <a:ext cx="2519019" cy="779060"/>
            </a:xfrm>
            <a:prstGeom prst="rect">
              <a:avLst/>
            </a:prstGeom>
          </p:spPr>
          <p:txBody>
            <a:bodyPr wrap="none" numCol="1">
              <a:spAutoFit/>
            </a:bodyPr>
            <a:lstStyle/>
            <a:p>
              <a:pPr lvl="0"/>
              <a:r>
                <a:rPr lang="en-US" sz="48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increase</a:t>
              </a:r>
              <a:endParaRPr lang="en-US" sz="4800"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p:cNvSpPr txBox="1"/>
          <p:nvPr/>
        </p:nvSpPr>
        <p:spPr>
          <a:xfrm>
            <a:off x="353314" y="6451240"/>
            <a:ext cx="4080156" cy="307777"/>
          </a:xfrm>
          <a:prstGeom prst="rect">
            <a:avLst/>
          </a:prstGeom>
          <a:noFill/>
        </p:spPr>
        <p:txBody>
          <a:bodyPr wrap="none" numCol="1" rtlCol="0">
            <a:spAutoFit/>
          </a:bodyPr>
          <a:lstStyle/>
          <a:p>
            <a:r>
              <a:rPr lang="en-US" sz="1400" dirty="0">
                <a:solidFill>
                  <a:schemeClr val="bg1"/>
                </a:solidFill>
              </a:rPr>
              <a:t>Source: National Vital Statistics System, Mortality file </a:t>
            </a:r>
          </a:p>
        </p:txBody>
      </p:sp>
    </p:spTree>
    <p:extLst>
      <p:ext uri="{BB962C8B-B14F-4D97-AF65-F5344CB8AC3E}">
        <p14:creationId xmlns:p14="http://schemas.microsoft.com/office/powerpoint/2010/main" val="387495270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 y="0"/>
            <a:ext cx="12192000" cy="6862955"/>
          </a:xfrm>
          <a:prstGeom prst="rect">
            <a:avLst/>
          </a:prstGeom>
        </p:spPr>
      </p:pic>
      <p:sp>
        <p:nvSpPr>
          <p:cNvPr id="4" name="Title 1"/>
          <p:cNvSpPr>
            <a:spLocks noGrp="1"/>
          </p:cNvSpPr>
          <p:nvPr>
            <p:ph type="title"/>
          </p:nvPr>
        </p:nvSpPr>
        <p:spPr>
          <a:xfrm>
            <a:off x="838200" y="460195"/>
            <a:ext cx="10415954" cy="601822"/>
          </a:xfrm>
        </p:spPr>
        <p:txBody>
          <a:bodyPr numCol="1">
            <a:normAutofit fontScale="90000"/>
          </a:bodyPr>
          <a:lstStyle/>
          <a:p>
            <a:pPr algn="ctr"/>
            <a:r>
              <a:rPr lang="en-US" b="1" dirty="0">
                <a:solidFill>
                  <a:srgbClr val="FFC000"/>
                </a:solidFill>
                <a:latin typeface="+mn-lt"/>
              </a:rPr>
              <a:t>NEW YORK STATE’S 911 GOOD SAMARITAN LAW PROTECTS YOU AND CAN SAVE A LIFE</a:t>
            </a:r>
            <a:endParaRPr lang="en-US" b="1" i="1" dirty="0">
              <a:solidFill>
                <a:schemeClr val="bg1"/>
              </a:solidFill>
              <a:latin typeface="+mn-lt"/>
            </a:endParaRPr>
          </a:p>
        </p:txBody>
      </p:sp>
      <p:sp>
        <p:nvSpPr>
          <p:cNvPr id="2" name="Rectangle 1"/>
          <p:cNvSpPr/>
          <p:nvPr/>
        </p:nvSpPr>
        <p:spPr>
          <a:xfrm>
            <a:off x="131975" y="1414804"/>
            <a:ext cx="11878227" cy="4893647"/>
          </a:xfrm>
          <a:prstGeom prst="rect">
            <a:avLst/>
          </a:prstGeom>
        </p:spPr>
        <p:txBody>
          <a:bodyPr wrap="square" numCol="1">
            <a:spAutoFit/>
          </a:bodyPr>
          <a:lstStyle/>
          <a:p>
            <a:pPr marR="0" lvl="0" algn="ctr">
              <a:spcBef>
                <a:spcPts val="0"/>
              </a:spcBef>
              <a:spcAft>
                <a:spcPts val="0"/>
              </a:spcAft>
            </a:pPr>
            <a:r>
              <a:rPr lang="en-US" sz="2400" b="1" dirty="0">
                <a:solidFill>
                  <a:schemeClr val="bg1"/>
                </a:solidFill>
                <a:latin typeface="ProximaNova-Regular"/>
                <a:ea typeface="Calibri" panose="020F0502020204030204" pitchFamily="34" charset="0"/>
              </a:rPr>
              <a:t>Call 911 without fear of arrest if someone is having a drug or alcohol overdose</a:t>
            </a:r>
            <a:endParaRPr lang="en-US" sz="2400" b="1" dirty="0">
              <a:solidFill>
                <a:schemeClr val="bg1"/>
              </a:solidFill>
              <a:latin typeface="Times New Roman" panose="02020603050405020304" pitchFamily="18" charset="0"/>
              <a:ea typeface="Calibri" panose="020F0502020204030204" pitchFamily="34" charset="0"/>
            </a:endParaRPr>
          </a:p>
          <a:p>
            <a:endParaRPr lang="en-US" sz="3600" b="1" dirty="0">
              <a:solidFill>
                <a:schemeClr val="bg1"/>
              </a:solidFill>
              <a:latin typeface="ProximaNova-Bold"/>
              <a:ea typeface="Calibri" panose="020F0502020204030204" pitchFamily="34" charset="0"/>
            </a:endParaRPr>
          </a:p>
          <a:p>
            <a:r>
              <a:rPr lang="en-US" sz="3000" b="1" dirty="0">
                <a:solidFill>
                  <a:srgbClr val="FFC000"/>
                </a:solidFill>
                <a:latin typeface="ProximaNova-Bold"/>
                <a:ea typeface="Calibri" panose="020F0502020204030204" pitchFamily="34" charset="0"/>
              </a:rPr>
              <a:t>The following are signs of an overdose. CALL 911 if the person:</a:t>
            </a:r>
            <a:endParaRPr lang="en-US" sz="3000" dirty="0">
              <a:solidFill>
                <a:srgbClr val="FFC000"/>
              </a:solidFill>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ü"/>
            </a:pPr>
            <a:r>
              <a:rPr lang="en-US" sz="2400" dirty="0">
                <a:solidFill>
                  <a:schemeClr val="bg1"/>
                </a:solidFill>
                <a:latin typeface="ProximaNova-Regular"/>
                <a:ea typeface="Calibri" panose="020F0502020204030204" pitchFamily="34" charset="0"/>
              </a:rPr>
              <a:t>Is passed out and cannot be woken up;</a:t>
            </a:r>
            <a:endParaRPr lang="en-US" sz="2400" dirty="0">
              <a:solidFill>
                <a:schemeClr val="bg1"/>
              </a:solidFill>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ü"/>
            </a:pPr>
            <a:r>
              <a:rPr lang="en-US" sz="2400" dirty="0">
                <a:solidFill>
                  <a:schemeClr val="bg1"/>
                </a:solidFill>
                <a:latin typeface="ProximaNova-Regular"/>
                <a:ea typeface="Calibri" panose="020F0502020204030204" pitchFamily="34" charset="0"/>
              </a:rPr>
              <a:t>Is not breathing, breathing very slowly, or making gurgling sounds;</a:t>
            </a:r>
            <a:endParaRPr lang="en-US" sz="2400" dirty="0">
              <a:solidFill>
                <a:schemeClr val="bg1"/>
              </a:solidFill>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ü"/>
            </a:pPr>
            <a:r>
              <a:rPr lang="en-US" sz="2400" dirty="0">
                <a:solidFill>
                  <a:schemeClr val="bg1"/>
                </a:solidFill>
                <a:latin typeface="ProximaNova-Regular"/>
                <a:ea typeface="Calibri" panose="020F0502020204030204" pitchFamily="34" charset="0"/>
              </a:rPr>
              <a:t>Has lips that are blue or grayish color.</a:t>
            </a:r>
            <a:endParaRPr lang="en-US" sz="2400" dirty="0">
              <a:solidFill>
                <a:schemeClr val="bg1"/>
              </a:solidFill>
              <a:latin typeface="Times New Roman" panose="02020603050405020304" pitchFamily="18" charset="0"/>
              <a:ea typeface="Calibri" panose="020F0502020204030204" pitchFamily="34" charset="0"/>
            </a:endParaRPr>
          </a:p>
          <a:p>
            <a:endParaRPr lang="en-US" sz="2400" b="1" dirty="0">
              <a:solidFill>
                <a:schemeClr val="bg1"/>
              </a:solidFill>
              <a:latin typeface="ProximaNova-Bold"/>
              <a:ea typeface="Calibri" panose="020F0502020204030204" pitchFamily="34" charset="0"/>
            </a:endParaRPr>
          </a:p>
          <a:p>
            <a:r>
              <a:rPr lang="en-US" sz="3000" b="1" dirty="0">
                <a:solidFill>
                  <a:srgbClr val="FFC000"/>
                </a:solidFill>
                <a:latin typeface="ProximaNova-Bold"/>
                <a:ea typeface="Calibri" panose="020F0502020204030204" pitchFamily="34" charset="0"/>
              </a:rPr>
              <a:t>Why should you care about the 911 Good Samaritan Law?</a:t>
            </a:r>
            <a:endParaRPr lang="en-US" sz="3000" dirty="0">
              <a:solidFill>
                <a:srgbClr val="FFC000"/>
              </a:solidFill>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ü"/>
            </a:pPr>
            <a:r>
              <a:rPr lang="en-US" sz="2400" dirty="0">
                <a:solidFill>
                  <a:schemeClr val="bg1"/>
                </a:solidFill>
                <a:latin typeface="ProximaNova-Regular"/>
                <a:ea typeface="Calibri" panose="020F0502020204030204" pitchFamily="34" charset="0"/>
              </a:rPr>
              <a:t>The law empowers YOU to save a person’s life.</a:t>
            </a:r>
            <a:endParaRPr lang="en-US" sz="2400" dirty="0">
              <a:solidFill>
                <a:schemeClr val="bg1"/>
              </a:solidFill>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ü"/>
            </a:pPr>
            <a:r>
              <a:rPr lang="en-US" sz="2400" dirty="0">
                <a:solidFill>
                  <a:schemeClr val="bg1"/>
                </a:solidFill>
                <a:latin typeface="ProximaNova-Regular"/>
                <a:ea typeface="Calibri" panose="020F0502020204030204" pitchFamily="34" charset="0"/>
              </a:rPr>
              <a:t>The law encourages anyone to call 911 when they see or experience a drug or alcohol overdose.</a:t>
            </a:r>
            <a:endParaRPr lang="en-US" sz="2400" dirty="0">
              <a:solidFill>
                <a:schemeClr val="bg1"/>
              </a:solidFill>
              <a:latin typeface="Times New Roman" panose="02020603050405020304" pitchFamily="18" charset="0"/>
              <a:ea typeface="Calibri" panose="020F0502020204030204" pitchFamily="34" charset="0"/>
            </a:endParaRPr>
          </a:p>
          <a:p>
            <a:r>
              <a:rPr lang="en-US" sz="2400" dirty="0">
                <a:solidFill>
                  <a:srgbClr val="1F497D"/>
                </a:solidFill>
                <a:latin typeface="Calibri" panose="020F0502020204030204" pitchFamily="34"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1518931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5364" y="154740"/>
            <a:ext cx="10972800" cy="1143000"/>
          </a:xfrm>
        </p:spPr>
        <p:txBody>
          <a:bodyPr numCol="1"/>
          <a:lstStyle/>
          <a:p>
            <a:r>
              <a:rPr lang="en-US" b="1" u="sng" dirty="0">
                <a:solidFill>
                  <a:srgbClr val="FFC000"/>
                </a:solidFill>
                <a:latin typeface="Calibri (Body)"/>
              </a:rPr>
              <a:t>RESOURCES</a:t>
            </a:r>
          </a:p>
        </p:txBody>
      </p:sp>
      <p:sp>
        <p:nvSpPr>
          <p:cNvPr id="3" name="Content Placeholder 2"/>
          <p:cNvSpPr>
            <a:spLocks noGrp="1"/>
          </p:cNvSpPr>
          <p:nvPr>
            <p:ph idx="1"/>
          </p:nvPr>
        </p:nvSpPr>
        <p:spPr>
          <a:xfrm>
            <a:off x="609600" y="1080955"/>
            <a:ext cx="11033760" cy="4525963"/>
          </a:xfrm>
        </p:spPr>
        <p:txBody>
          <a:bodyPr numCol="1">
            <a:normAutofit/>
          </a:bodyPr>
          <a:lstStyle/>
          <a:p>
            <a:r>
              <a:rPr lang="en-US" sz="2400" dirty="0">
                <a:solidFill>
                  <a:schemeClr val="accent4"/>
                </a:solidFill>
              </a:rPr>
              <a:t>Link to NYS </a:t>
            </a:r>
            <a:r>
              <a:rPr lang="en-US" sz="2400" b="1" dirty="0">
                <a:solidFill>
                  <a:schemeClr val="accent4"/>
                </a:solidFill>
              </a:rPr>
              <a:t>OASAS</a:t>
            </a:r>
            <a:r>
              <a:rPr lang="en-US" sz="2400" dirty="0">
                <a:solidFill>
                  <a:schemeClr val="accent4"/>
                </a:solidFill>
              </a:rPr>
              <a:t>				</a:t>
            </a:r>
            <a:r>
              <a:rPr lang="en-US" sz="1867" u="sng" dirty="0">
                <a:solidFill>
                  <a:schemeClr val="bg1"/>
                </a:solidFill>
                <a:hlinkClick r:id="rId5"/>
              </a:rPr>
              <a:t>http://www.oasas.ny.gov/index.cfm</a:t>
            </a:r>
            <a:endParaRPr lang="en-US" sz="1867" u="sng" dirty="0">
              <a:solidFill>
                <a:schemeClr val="bg1"/>
              </a:solidFill>
            </a:endParaRPr>
          </a:p>
          <a:p>
            <a:r>
              <a:rPr lang="en-US" sz="2400" dirty="0">
                <a:solidFill>
                  <a:schemeClr val="accent4"/>
                </a:solidFill>
              </a:rPr>
              <a:t>Link to Talk2Prevent     			</a:t>
            </a:r>
            <a:r>
              <a:rPr lang="en-US" sz="1867" u="sng" dirty="0">
                <a:solidFill>
                  <a:schemeClr val="bg1"/>
                </a:solidFill>
                <a:hlinkClick r:id="rId6"/>
              </a:rPr>
              <a:t>http://talk2prevent.ny.gov/</a:t>
            </a:r>
            <a:endParaRPr lang="en-US" sz="1867" u="sng" dirty="0">
              <a:solidFill>
                <a:schemeClr val="bg1"/>
              </a:solidFill>
            </a:endParaRPr>
          </a:p>
          <a:p>
            <a:r>
              <a:rPr lang="en-US" sz="2400" dirty="0">
                <a:solidFill>
                  <a:schemeClr val="accent4"/>
                </a:solidFill>
              </a:rPr>
              <a:t>Link to Combat Heroin   			</a:t>
            </a:r>
            <a:r>
              <a:rPr lang="en-US" sz="1867" u="sng" dirty="0">
                <a:solidFill>
                  <a:schemeClr val="bg1"/>
                </a:solidFill>
                <a:hlinkClick r:id="rId7"/>
              </a:rPr>
              <a:t>http://www.combatheroin.ny.gov/</a:t>
            </a:r>
            <a:endParaRPr lang="en-US" sz="1867" u="sng" dirty="0">
              <a:solidFill>
                <a:schemeClr val="bg1"/>
              </a:solidFill>
            </a:endParaRPr>
          </a:p>
          <a:p>
            <a:r>
              <a:rPr lang="en-US" sz="2400" dirty="0">
                <a:solidFill>
                  <a:schemeClr val="accent4"/>
                </a:solidFill>
              </a:rPr>
              <a:t>Link to the Kitchen Table Toolkit </a:t>
            </a:r>
            <a:r>
              <a:rPr lang="en-US" sz="1867" dirty="0">
                <a:solidFill>
                  <a:schemeClr val="accent4"/>
                </a:solidFill>
              </a:rPr>
              <a:t>		</a:t>
            </a:r>
            <a:r>
              <a:rPr lang="en-US" sz="1867" u="sng" dirty="0">
                <a:solidFill>
                  <a:schemeClr val="bg1"/>
                </a:solidFill>
                <a:hlinkClick r:id="rId8"/>
              </a:rPr>
              <a:t>http://www.combatheroin.ny.gov/kitchen-table-toolkit</a:t>
            </a:r>
            <a:endParaRPr lang="en-US" sz="1867" u="sng" dirty="0">
              <a:solidFill>
                <a:schemeClr val="bg1"/>
              </a:solidFill>
            </a:endParaRPr>
          </a:p>
          <a:p>
            <a:r>
              <a:rPr lang="en-US" sz="2400" dirty="0">
                <a:solidFill>
                  <a:schemeClr val="accent4"/>
                </a:solidFill>
              </a:rPr>
              <a:t>Information on Good Samaritan law </a:t>
            </a:r>
            <a:r>
              <a:rPr lang="en-US" sz="1867" dirty="0">
                <a:solidFill>
                  <a:schemeClr val="accent4"/>
                </a:solidFill>
              </a:rPr>
              <a:t>	</a:t>
            </a:r>
            <a:r>
              <a:rPr lang="en-US" sz="1867" u="sng" dirty="0">
                <a:solidFill>
                  <a:schemeClr val="bg1"/>
                </a:solidFill>
                <a:hlinkClick r:id="rId9"/>
              </a:rPr>
              <a:t>http://www.combatheroin.ny.gov/prevention</a:t>
            </a:r>
            <a:endParaRPr lang="en-US" sz="1867" u="sng" dirty="0">
              <a:solidFill>
                <a:schemeClr val="bg1"/>
              </a:solidFill>
            </a:endParaRPr>
          </a:p>
          <a:p>
            <a:r>
              <a:rPr lang="en-US" sz="2400" dirty="0">
                <a:solidFill>
                  <a:schemeClr val="accent4"/>
                </a:solidFill>
              </a:rPr>
              <a:t>Spotlight on Synthetics			</a:t>
            </a:r>
            <a:r>
              <a:rPr lang="en-US" sz="1867" u="sng" dirty="0">
                <a:solidFill>
                  <a:schemeClr val="bg1"/>
                </a:solidFill>
                <a:hlinkClick r:id="rId10"/>
              </a:rPr>
              <a:t>http://www.oasas.ny.gov/AdMed/drugs/Synthetics.cfm</a:t>
            </a:r>
            <a:endParaRPr lang="en-US" sz="1867" u="sng" dirty="0">
              <a:solidFill>
                <a:schemeClr val="bg1"/>
              </a:solidFill>
            </a:endParaRPr>
          </a:p>
          <a:p>
            <a:r>
              <a:rPr lang="en-US" sz="2400" dirty="0">
                <a:solidFill>
                  <a:schemeClr val="accent4"/>
                </a:solidFill>
              </a:rPr>
              <a:t>Download Combat Heroin materials	</a:t>
            </a:r>
            <a:r>
              <a:rPr lang="en-US" sz="1867" u="sng" dirty="0">
                <a:solidFill>
                  <a:schemeClr val="bg1"/>
                </a:solidFill>
                <a:hlinkClick r:id="rId11"/>
              </a:rPr>
              <a:t>http://www.combatheroin.ny.gov/resources</a:t>
            </a:r>
            <a:endParaRPr lang="en-US" sz="2400" u="sng" dirty="0">
              <a:solidFill>
                <a:schemeClr val="bg1"/>
              </a:solidFill>
            </a:endParaRPr>
          </a:p>
          <a:p>
            <a:pPr marL="0" indent="0" algn="ctr">
              <a:buNone/>
            </a:pPr>
            <a:endParaRPr lang="en-US" sz="1500" dirty="0">
              <a:solidFill>
                <a:schemeClr val="bg1"/>
              </a:solidFill>
            </a:endParaRPr>
          </a:p>
          <a:p>
            <a:pPr marL="0" indent="0" algn="ctr">
              <a:spcBef>
                <a:spcPts val="400"/>
              </a:spcBef>
              <a:buNone/>
            </a:pPr>
            <a:r>
              <a:rPr lang="en-US" sz="2400" dirty="0">
                <a:solidFill>
                  <a:schemeClr val="bg1"/>
                </a:solidFill>
              </a:rPr>
              <a:t>Reach out to your </a:t>
            </a:r>
            <a:r>
              <a:rPr lang="en-US" sz="2400" b="1" dirty="0">
                <a:solidFill>
                  <a:schemeClr val="accent4"/>
                </a:solidFill>
              </a:rPr>
              <a:t>LOCAL PREVENTION </a:t>
            </a:r>
            <a:r>
              <a:rPr lang="en-US" sz="2400" b="1" dirty="0">
                <a:solidFill>
                  <a:schemeClr val="bg1"/>
                </a:solidFill>
              </a:rPr>
              <a:t>and</a:t>
            </a:r>
            <a:r>
              <a:rPr lang="en-US" sz="2400" b="1" dirty="0">
                <a:solidFill>
                  <a:schemeClr val="accent4"/>
                </a:solidFill>
              </a:rPr>
              <a:t> TREATMENT PROVIDERS!!!</a:t>
            </a:r>
          </a:p>
          <a:p>
            <a:pPr marL="0" indent="0" algn="ctr">
              <a:spcBef>
                <a:spcPts val="400"/>
              </a:spcBef>
              <a:buNone/>
            </a:pPr>
            <a:r>
              <a:rPr lang="en-US" sz="2000" b="1" dirty="0">
                <a:solidFill>
                  <a:schemeClr val="accent4"/>
                </a:solidFill>
              </a:rPr>
              <a:t>OASAS Provider Directory:  </a:t>
            </a:r>
            <a:r>
              <a:rPr lang="en-US" sz="2000" u="sng" dirty="0">
                <a:solidFill>
                  <a:schemeClr val="bg1"/>
                </a:solidFill>
                <a:hlinkClick r:id="rId12"/>
              </a:rPr>
              <a:t>https://www.oasas.ny.gov/providerDirectory</a:t>
            </a:r>
            <a:endParaRPr lang="en-US" sz="2400" u="sng" dirty="0">
              <a:solidFill>
                <a:schemeClr val="bg1"/>
              </a:solidFill>
            </a:endParaRPr>
          </a:p>
        </p:txBody>
      </p:sp>
      <p:pic>
        <p:nvPicPr>
          <p:cNvPr id="5" name="Picture 4"/>
          <p:cNvPicPr>
            <a:picLocks noChangeAspect="1"/>
          </p:cNvPicPr>
          <p:nvPr/>
        </p:nvPicPr>
        <p:blipFill>
          <a:blip r:embed="rId13" cstate="print">
            <a:duotone>
              <a:schemeClr val="accent4">
                <a:shade val="45000"/>
                <a:satMod val="135000"/>
              </a:schemeClr>
              <a:prstClr val="white"/>
            </a:duotone>
            <a:extLst>
              <a:ext uri="{BEBA8EAE-BF5A-486C-A8C5-ECC9F3942E4B}">
                <a14:imgProps xmlns:a14="http://schemas.microsoft.com/office/drawing/2010/main">
                  <a14:imgLayer r:embed="rId14">
                    <a14:imgEffect>
                      <a14:backgroundRemoval t="5236" b="89529" l="8312" r="91940">
                        <a14:foregroundMark x1="22418" y1="7330" x2="22418" y2="7330"/>
                        <a14:foregroundMark x1="22670" y1="26702" x2="22670" y2="26702"/>
                        <a14:foregroundMark x1="24937" y1="31937" x2="24937" y2="31937"/>
                        <a14:foregroundMark x1="53904" y1="16754" x2="53904" y2="16754"/>
                        <a14:foregroundMark x1="50882" y1="5759" x2="50882" y2="5759"/>
                        <a14:foregroundMark x1="48866" y1="23560" x2="48866" y2="23560"/>
                        <a14:foregroundMark x1="76574" y1="25654" x2="76574" y2="25654"/>
                        <a14:foregroundMark x1="83123" y1="36126" x2="83123" y2="37173"/>
                        <a14:foregroundMark x1="72544" y1="10995" x2="72544" y2="10995"/>
                        <a14:foregroundMark x1="92191" y1="77487" x2="92191" y2="77487"/>
                        <a14:foregroundMark x1="83375" y1="67539" x2="83375" y2="67539"/>
                        <a14:foregroundMark x1="77582" y1="67016" x2="77582" y2="67016"/>
                        <a14:foregroundMark x1="72292" y1="69634" x2="72292" y2="69634"/>
                        <a14:foregroundMark x1="58186" y1="68586" x2="58186" y2="68586"/>
                        <a14:foregroundMark x1="55416" y1="68063" x2="55416" y2="68063"/>
                        <a14:foregroundMark x1="47355" y1="74869" x2="47355" y2="74869"/>
                        <a14:foregroundMark x1="41058" y1="74346" x2="41058" y2="74346"/>
                        <a14:foregroundMark x1="33249" y1="73298" x2="33249" y2="73298"/>
                        <a14:foregroundMark x1="24685" y1="66492" x2="24685" y2="66492"/>
                        <a14:foregroundMark x1="21411" y1="75393" x2="21411" y2="75393"/>
                        <a14:foregroundMark x1="11839" y1="67539" x2="11839" y2="67539"/>
                        <a14:foregroundMark x1="8312" y1="67539" x2="8312" y2="67539"/>
                        <a14:foregroundMark x1="69436" y1="24074" x2="69436" y2="24074"/>
                        <a14:backgroundMark x1="32746" y1="78010" x2="32746" y2="78010"/>
                        <a14:backgroundMark x1="71285" y1="72775" x2="71285" y2="72775"/>
                        <a14:backgroundMark x1="68010" y1="73298" x2="68010" y2="73298"/>
                      </a14:backgroundRemoval>
                    </a14:imgEffect>
                  </a14:imgLayer>
                </a14:imgProps>
              </a:ext>
              <a:ext uri="{28A0092B-C50C-407E-A947-70E740481C1C}">
                <a14:useLocalDpi xmlns:a14="http://schemas.microsoft.com/office/drawing/2010/main" val="0"/>
              </a:ext>
            </a:extLst>
          </a:blip>
          <a:stretch>
            <a:fillRect/>
          </a:stretch>
        </p:blipFill>
        <p:spPr>
          <a:xfrm>
            <a:off x="365161" y="5590585"/>
            <a:ext cx="1835274" cy="882824"/>
          </a:xfrm>
          <a:prstGeom prst="rect">
            <a:avLst/>
          </a:prstGeom>
        </p:spPr>
      </p:pic>
      <p:pic>
        <p:nvPicPr>
          <p:cNvPr id="7" name="Picture 2" descr="Stop Sign Stigma Bumper Sticker Final-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a:xfrm>
            <a:off x="10158805" y="0"/>
            <a:ext cx="2033195" cy="203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B0F0"/>
                </a:solidFill>
                <a:miter lim="800000"/>
                <a:headEnd/>
                <a:tailEnd type="none" w="sm" len="sm"/>
              </a14:hiddenLine>
            </a:ext>
            <a:ext uri="{AF507438-7753-43E0-B8FC-AC1667EBCBE1}">
              <a14:hiddenEffects xmlns:a14="http://schemas.microsoft.com/office/drawing/2010/main">
                <a:effectLst>
                  <a:outerShdw dist="35921" dir="2700000" algn="ctr" rotWithShape="0">
                    <a:srgbClr val="C0C0C0"/>
                  </a:outerShdw>
                </a:effectLst>
              </a14:hiddenEffects>
            </a:ext>
          </a:extLst>
        </p:spPr>
      </p:pic>
      <p:graphicFrame>
        <p:nvGraphicFramePr>
          <p:cNvPr id="8" name="Content Placeholder 5"/>
          <p:cNvGraphicFramePr>
            <a:graphicFrameLocks noChangeAspect="1"/>
          </p:cNvGraphicFramePr>
          <p:nvPr>
            <p:extLst>
              <p:ext uri="{D42A27DB-BD31-4B8C-83A1-F6EECF244321}">
                <p14:modId xmlns:p14="http://schemas.microsoft.com/office/powerpoint/2010/main" val="1131386647"/>
              </p:ext>
            </p:extLst>
          </p:nvPr>
        </p:nvGraphicFramePr>
        <p:xfrm>
          <a:off x="2702755" y="5590585"/>
          <a:ext cx="6815829" cy="984250"/>
        </p:xfrm>
        <a:graphic>
          <a:graphicData uri="http://schemas.openxmlformats.org/presentationml/2006/ole">
            <mc:AlternateContent xmlns:mc="http://schemas.openxmlformats.org/markup-compatibility/2006">
              <mc:Choice xmlns:v="urn:schemas-microsoft-com:vml" Requires="v">
                <p:oleObj spid="_x0000_s2086" name="Acrobat Document" r:id="rId16" imgW="38298240" imgH="6512400" progId="AcroExch.Document.DC">
                  <p:embed/>
                </p:oleObj>
              </mc:Choice>
              <mc:Fallback>
                <p:oleObj name="Acrobat Document" r:id="rId16" imgW="38298240" imgH="6512400" progId="AcroExch.Document.DC">
                  <p:embed/>
                  <p:pic>
                    <p:nvPicPr>
                      <p:cNvPr id="0" name="Picture 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2755" y="5590585"/>
                        <a:ext cx="6815829"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7364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7200"/>
            <a:ext cx="10972800" cy="4525963"/>
          </a:xfrm>
        </p:spPr>
        <p:txBody>
          <a:bodyPr numCol="1"/>
          <a:lstStyle/>
          <a:p>
            <a:pPr marL="0" indent="0" algn="ctr">
              <a:buNone/>
            </a:pPr>
            <a:endParaRPr lang="en-US" dirty="0"/>
          </a:p>
          <a:p>
            <a:pPr marL="0" indent="0" algn="ctr">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5"/>
          <p:cNvPicPr>
            <a:picLocks/>
          </p:cNvPicPr>
          <p:nvPr/>
        </p:nvPicPr>
        <p:blipFill rotWithShape="1">
          <a:blip r:embed="rId4"/>
          <a:srcRect l="463" t="375"/>
          <a:stretch/>
        </p:blipFill>
        <p:spPr>
          <a:xfrm>
            <a:off x="635000" y="731520"/>
            <a:ext cx="10922000" cy="5394960"/>
          </a:xfrm>
          <a:prstGeom prst="rect">
            <a:avLst/>
          </a:prstGeom>
          <a:ln w="38100">
            <a:solidFill>
              <a:schemeClr val="accent4"/>
            </a:solidFill>
          </a:ln>
        </p:spPr>
      </p:pic>
    </p:spTree>
    <p:extLst>
      <p:ext uri="{BB962C8B-B14F-4D97-AF65-F5344CB8AC3E}">
        <p14:creationId xmlns:p14="http://schemas.microsoft.com/office/powerpoint/2010/main" val="434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880"/>
            <a:ext cx="12192000" cy="7086600"/>
          </a:xfrm>
          <a:prstGeom prst="rect">
            <a:avLst/>
          </a:prstGeom>
        </p:spPr>
      </p:pic>
      <p:grpSp>
        <p:nvGrpSpPr>
          <p:cNvPr id="6" name="Group 5"/>
          <p:cNvGrpSpPr/>
          <p:nvPr/>
        </p:nvGrpSpPr>
        <p:grpSpPr>
          <a:xfrm>
            <a:off x="1340154" y="2701350"/>
            <a:ext cx="9511694" cy="3328610"/>
            <a:chOff x="1289958" y="2594428"/>
            <a:chExt cx="8917213" cy="3120572"/>
          </a:xfrm>
        </p:grpSpPr>
        <p:sp>
          <p:nvSpPr>
            <p:cNvPr id="11" name="Rectangle 10"/>
            <p:cNvSpPr/>
            <p:nvPr/>
          </p:nvSpPr>
          <p:spPr>
            <a:xfrm>
              <a:off x="1289958" y="2594428"/>
              <a:ext cx="8917213" cy="3120572"/>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179" y="2989378"/>
              <a:ext cx="3545801" cy="225418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179" y="2989378"/>
              <a:ext cx="3545801" cy="2254184"/>
            </a:xfrm>
            <a:prstGeom prst="rect">
              <a:avLst/>
            </a:prstGeom>
          </p:spPr>
        </p:pic>
      </p:grpSp>
      <p:sp>
        <p:nvSpPr>
          <p:cNvPr id="12" name="Rectangle 11"/>
          <p:cNvSpPr/>
          <p:nvPr/>
        </p:nvSpPr>
        <p:spPr>
          <a:xfrm>
            <a:off x="6185689" y="2732109"/>
            <a:ext cx="4617780" cy="3227487"/>
          </a:xfrm>
          <a:prstGeom prst="rect">
            <a:avLst/>
          </a:prstGeom>
        </p:spPr>
        <p:txBody>
          <a:bodyPr wrap="square" numCol="1">
            <a:spAutoFit/>
          </a:bodyPr>
          <a:lstStyle/>
          <a:p>
            <a:pPr algn="ctr"/>
            <a:r>
              <a:rPr lang="en-US" sz="10134" b="1" dirty="0">
                <a:solidFill>
                  <a:srgbClr val="FFC000"/>
                </a:solidFill>
                <a:ea typeface="Calibri" panose="020F0502020204030204" pitchFamily="34" charset="0"/>
                <a:cs typeface="Times New Roman" panose="02020603050405020304" pitchFamily="18" charset="0"/>
              </a:rPr>
              <a:t>78</a:t>
            </a:r>
            <a:r>
              <a:rPr lang="en-US" sz="3840" b="1" dirty="0">
                <a:solidFill>
                  <a:srgbClr val="FFC000"/>
                </a:solidFill>
                <a:ea typeface="Calibri" panose="020F0502020204030204" pitchFamily="34" charset="0"/>
                <a:cs typeface="Times New Roman" panose="02020603050405020304" pitchFamily="18" charset="0"/>
              </a:rPr>
              <a:t> </a:t>
            </a:r>
            <a:r>
              <a:rPr lang="en-US" sz="3413" b="1" dirty="0">
                <a:solidFill>
                  <a:prstClr val="white"/>
                </a:solidFill>
                <a:ea typeface="Calibri" panose="020F0502020204030204" pitchFamily="34" charset="0"/>
                <a:cs typeface="Times New Roman" panose="02020603050405020304" pitchFamily="18" charset="0"/>
              </a:rPr>
              <a:t>people </a:t>
            </a:r>
          </a:p>
          <a:p>
            <a:pPr algn="ctr"/>
            <a:r>
              <a:rPr lang="en-US" sz="3413" b="1" dirty="0">
                <a:solidFill>
                  <a:prstClr val="white"/>
                </a:solidFill>
                <a:ea typeface="Calibri" panose="020F0502020204030204" pitchFamily="34" charset="0"/>
                <a:cs typeface="Times New Roman" panose="02020603050405020304" pitchFamily="18" charset="0"/>
              </a:rPr>
              <a:t>die every day from heroin and opioid overdoses in the U.S.</a:t>
            </a:r>
            <a:endParaRPr lang="en-US" sz="3413"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2376537" y="550308"/>
            <a:ext cx="7438928" cy="1077218"/>
          </a:xfrm>
          <a:prstGeom prst="rect">
            <a:avLst/>
          </a:prstGeom>
          <a:noFill/>
        </p:spPr>
        <p:txBody>
          <a:bodyPr wrap="square" numCol="1" rtlCol="0">
            <a:spAutoFit/>
          </a:bodyPr>
          <a:lstStyle/>
          <a:p>
            <a:pPr algn="ctr" fontAlgn="base">
              <a:spcBef>
                <a:spcPct val="0"/>
              </a:spcBef>
              <a:spcAft>
                <a:spcPct val="0"/>
              </a:spcAft>
            </a:pPr>
            <a:r>
              <a:rPr lang="en-US" sz="4267" b="1" dirty="0">
                <a:solidFill>
                  <a:srgbClr val="FFFFFF"/>
                </a:solidFill>
                <a:cs typeface="Arial" charset="0"/>
              </a:rPr>
              <a:t>The epidemic is </a:t>
            </a:r>
            <a:r>
              <a:rPr lang="en-US" sz="6400" b="1" dirty="0">
                <a:solidFill>
                  <a:srgbClr val="FFC000"/>
                </a:solidFill>
                <a:cs typeface="Arial" charset="0"/>
              </a:rPr>
              <a:t>national.</a:t>
            </a:r>
          </a:p>
        </p:txBody>
      </p:sp>
      <p:sp>
        <p:nvSpPr>
          <p:cNvPr id="9" name="TextBox 8"/>
          <p:cNvSpPr txBox="1"/>
          <p:nvPr/>
        </p:nvSpPr>
        <p:spPr>
          <a:xfrm>
            <a:off x="353314" y="6451240"/>
            <a:ext cx="4080156" cy="307777"/>
          </a:xfrm>
          <a:prstGeom prst="rect">
            <a:avLst/>
          </a:prstGeom>
          <a:noFill/>
        </p:spPr>
        <p:txBody>
          <a:bodyPr wrap="none" numCol="1" rtlCol="0">
            <a:spAutoFit/>
          </a:bodyPr>
          <a:lstStyle/>
          <a:p>
            <a:r>
              <a:rPr lang="en-US" sz="1400" dirty="0">
                <a:solidFill>
                  <a:schemeClr val="bg1"/>
                </a:solidFill>
              </a:rPr>
              <a:t>Source: National Vital Statistics System, Mortality file </a:t>
            </a:r>
          </a:p>
        </p:txBody>
      </p:sp>
    </p:spTree>
    <p:extLst>
      <p:ext uri="{BB962C8B-B14F-4D97-AF65-F5344CB8AC3E}">
        <p14:creationId xmlns:p14="http://schemas.microsoft.com/office/powerpoint/2010/main" val="257467451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4" y="0"/>
            <a:ext cx="12219214" cy="6858000"/>
          </a:xfrm>
          <a:prstGeom prst="rect">
            <a:avLst/>
          </a:prstGeom>
        </p:spPr>
      </p:pic>
      <p:sp>
        <p:nvSpPr>
          <p:cNvPr id="16" name="Rectangle 15"/>
          <p:cNvSpPr/>
          <p:nvPr/>
        </p:nvSpPr>
        <p:spPr>
          <a:xfrm>
            <a:off x="1355636" y="2701350"/>
            <a:ext cx="9511694" cy="3328610"/>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sp>
        <p:nvSpPr>
          <p:cNvPr id="17" name="Rectangle 16"/>
          <p:cNvSpPr/>
          <p:nvPr/>
        </p:nvSpPr>
        <p:spPr>
          <a:xfrm>
            <a:off x="5463752" y="2740512"/>
            <a:ext cx="4518674" cy="1651862"/>
          </a:xfrm>
          <a:prstGeom prst="rect">
            <a:avLst/>
          </a:prstGeom>
        </p:spPr>
        <p:txBody>
          <a:bodyPr wrap="square" numCol="1">
            <a:spAutoFit/>
          </a:bodyPr>
          <a:lstStyle/>
          <a:p>
            <a:pPr algn="ctr"/>
            <a:r>
              <a:rPr lang="en-US" sz="10134" b="1" dirty="0">
                <a:solidFill>
                  <a:srgbClr val="FFC000"/>
                </a:solidFill>
                <a:latin typeface="Arial" panose="020B0604020202020204" pitchFamily="34" charset="0"/>
                <a:ea typeface="Calibri" panose="020F0502020204030204" pitchFamily="34" charset="0"/>
                <a:cs typeface="Times New Roman" panose="02020603050405020304" pitchFamily="18" charset="0"/>
              </a:rPr>
              <a:t>1 in 14</a:t>
            </a:r>
            <a:endParaRPr lang="en-US" sz="10134"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5303521" y="4169963"/>
            <a:ext cx="5355738" cy="1667957"/>
          </a:xfrm>
          <a:prstGeom prst="rect">
            <a:avLst/>
          </a:prstGeom>
        </p:spPr>
        <p:txBody>
          <a:bodyPr wrap="square" numCol="1">
            <a:spAutoFit/>
          </a:bodyPr>
          <a:lstStyle/>
          <a:p>
            <a:pPr lvl="0" algn="ctr"/>
            <a:r>
              <a:rPr lang="en-US" sz="3413" b="1" dirty="0">
                <a:solidFill>
                  <a:schemeClr val="bg1"/>
                </a:solidFill>
                <a:latin typeface="Arial" panose="020B0604020202020204" pitchFamily="34" charset="0"/>
                <a:ea typeface="Calibri" panose="020F0502020204030204" pitchFamily="34" charset="0"/>
                <a:cs typeface="Times New Roman" panose="02020603050405020304" pitchFamily="18" charset="0"/>
              </a:rPr>
              <a:t>New Yorkers will report substance dependence or use disorder this year.</a:t>
            </a:r>
            <a:endParaRPr lang="en-US" sz="3413"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9275" y="3014199"/>
            <a:ext cx="3549997" cy="2737442"/>
          </a:xfrm>
          <a:prstGeom prst="rect">
            <a:avLst/>
          </a:prstGeom>
        </p:spPr>
      </p:pic>
      <p:sp>
        <p:nvSpPr>
          <p:cNvPr id="10" name="TextBox 9"/>
          <p:cNvSpPr txBox="1"/>
          <p:nvPr/>
        </p:nvSpPr>
        <p:spPr>
          <a:xfrm>
            <a:off x="2376537" y="550308"/>
            <a:ext cx="7438928" cy="1769715"/>
          </a:xfrm>
          <a:prstGeom prst="rect">
            <a:avLst/>
          </a:prstGeom>
          <a:noFill/>
        </p:spPr>
        <p:txBody>
          <a:bodyPr wrap="square" numCol="1" rtlCol="0">
            <a:spAutoFit/>
          </a:bodyPr>
          <a:lstStyle/>
          <a:p>
            <a:pPr algn="ctr" fontAlgn="base">
              <a:spcBef>
                <a:spcPct val="0"/>
              </a:spcBef>
              <a:spcAft>
                <a:spcPct val="0"/>
              </a:spcAft>
            </a:pPr>
            <a:r>
              <a:rPr lang="en-US" sz="4500" b="1" dirty="0">
                <a:solidFill>
                  <a:srgbClr val="FFFFFF"/>
                </a:solidFill>
                <a:cs typeface="Arial" charset="0"/>
              </a:rPr>
              <a:t>New York</a:t>
            </a:r>
          </a:p>
          <a:p>
            <a:pPr algn="ctr" fontAlgn="base">
              <a:spcBef>
                <a:spcPct val="0"/>
              </a:spcBef>
              <a:spcAft>
                <a:spcPct val="0"/>
              </a:spcAft>
            </a:pPr>
            <a:r>
              <a:rPr lang="en-US" sz="6400" b="1" dirty="0">
                <a:solidFill>
                  <a:srgbClr val="FFC000"/>
                </a:solidFill>
                <a:cs typeface="Arial" charset="0"/>
              </a:rPr>
              <a:t>is not immune.</a:t>
            </a:r>
          </a:p>
        </p:txBody>
      </p:sp>
      <p:sp>
        <p:nvSpPr>
          <p:cNvPr id="9" name="TextBox 8"/>
          <p:cNvSpPr txBox="1"/>
          <p:nvPr/>
        </p:nvSpPr>
        <p:spPr>
          <a:xfrm>
            <a:off x="353314" y="6451240"/>
            <a:ext cx="4951292" cy="307777"/>
          </a:xfrm>
          <a:prstGeom prst="rect">
            <a:avLst/>
          </a:prstGeom>
          <a:noFill/>
        </p:spPr>
        <p:txBody>
          <a:bodyPr wrap="none" numCol="1" rtlCol="0">
            <a:spAutoFit/>
          </a:bodyPr>
          <a:lstStyle/>
          <a:p>
            <a:r>
              <a:rPr lang="en-US" sz="1400" dirty="0">
                <a:solidFill>
                  <a:schemeClr val="bg1"/>
                </a:solidFill>
              </a:rPr>
              <a:t>Source: National Survey on Drug Use and Health , 2013 and 2014 </a:t>
            </a:r>
          </a:p>
        </p:txBody>
      </p:sp>
    </p:spTree>
    <p:extLst>
      <p:ext uri="{BB962C8B-B14F-4D97-AF65-F5344CB8AC3E}">
        <p14:creationId xmlns:p14="http://schemas.microsoft.com/office/powerpoint/2010/main" val="109775380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16" y="-243840"/>
            <a:ext cx="12192000" cy="7101840"/>
          </a:xfrm>
          <a:prstGeom prst="rect">
            <a:avLst/>
          </a:prstGeom>
        </p:spPr>
      </p:pic>
      <p:sp>
        <p:nvSpPr>
          <p:cNvPr id="16" name="Rectangle 15"/>
          <p:cNvSpPr/>
          <p:nvPr/>
        </p:nvSpPr>
        <p:spPr>
          <a:xfrm>
            <a:off x="769812" y="4587761"/>
            <a:ext cx="5097828" cy="1908960"/>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sp>
        <p:nvSpPr>
          <p:cNvPr id="17" name="Rectangle 16"/>
          <p:cNvSpPr/>
          <p:nvPr/>
        </p:nvSpPr>
        <p:spPr>
          <a:xfrm>
            <a:off x="1963378" y="4833659"/>
            <a:ext cx="2974382" cy="1323439"/>
          </a:xfrm>
          <a:prstGeom prst="rect">
            <a:avLst/>
          </a:prstGeom>
        </p:spPr>
        <p:txBody>
          <a:bodyPr wrap="square" numCol="1">
            <a:spAutoFit/>
          </a:bodyPr>
          <a:lstStyle/>
          <a:p>
            <a:pPr algn="ctr"/>
            <a:r>
              <a:rPr lang="en-US" sz="80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1,227</a:t>
            </a:r>
          </a:p>
        </p:txBody>
      </p:sp>
      <p:sp>
        <p:nvSpPr>
          <p:cNvPr id="10" name="TextBox 9"/>
          <p:cNvSpPr txBox="1"/>
          <p:nvPr/>
        </p:nvSpPr>
        <p:spPr>
          <a:xfrm>
            <a:off x="657866" y="-296745"/>
            <a:ext cx="10807191" cy="1898084"/>
          </a:xfrm>
          <a:prstGeom prst="rect">
            <a:avLst/>
          </a:prstGeom>
          <a:noFill/>
        </p:spPr>
        <p:txBody>
          <a:bodyPr wrap="square" numCol="1" rtlCol="0">
            <a:spAutoFit/>
          </a:bodyPr>
          <a:lstStyle/>
          <a:p>
            <a:pPr algn="ctr" fontAlgn="base">
              <a:spcBef>
                <a:spcPct val="0"/>
              </a:spcBef>
              <a:spcAft>
                <a:spcPct val="0"/>
              </a:spcAft>
            </a:pPr>
            <a:r>
              <a:rPr lang="en-US" sz="5867" b="1" dirty="0">
                <a:solidFill>
                  <a:srgbClr val="FFC000"/>
                </a:solidFill>
                <a:cs typeface="Arial" charset="0"/>
              </a:rPr>
              <a:t>Opioid Related Deaths  </a:t>
            </a:r>
          </a:p>
          <a:p>
            <a:pPr algn="ctr" fontAlgn="base">
              <a:spcBef>
                <a:spcPct val="0"/>
              </a:spcBef>
              <a:spcAft>
                <a:spcPct val="0"/>
              </a:spcAft>
            </a:pPr>
            <a:r>
              <a:rPr lang="en-US" sz="5867" b="1" dirty="0">
                <a:solidFill>
                  <a:srgbClr val="FFC000"/>
                </a:solidFill>
                <a:cs typeface="Arial" charset="0"/>
              </a:rPr>
              <a:t>in New York State </a:t>
            </a:r>
          </a:p>
        </p:txBody>
      </p:sp>
      <p:cxnSp>
        <p:nvCxnSpPr>
          <p:cNvPr id="11" name="Straight Connector 10"/>
          <p:cNvCxnSpPr/>
          <p:nvPr/>
        </p:nvCxnSpPr>
        <p:spPr>
          <a:xfrm>
            <a:off x="1085255" y="652297"/>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771140" y="6002953"/>
            <a:ext cx="1095172" cy="584775"/>
          </a:xfrm>
          <a:prstGeom prst="rect">
            <a:avLst/>
          </a:prstGeom>
        </p:spPr>
        <p:txBody>
          <a:bodyPr wrap="none" numCol="1">
            <a:spAutoFit/>
          </a:bodyPr>
          <a:lstStyle/>
          <a:p>
            <a:pPr lvl="0" algn="ctr"/>
            <a:r>
              <a:rPr lang="en-US" sz="3200" b="1" dirty="0">
                <a:solidFill>
                  <a:prstClr val="white"/>
                </a:solidFill>
                <a:latin typeface="Arial" panose="020B0604020202020204" pitchFamily="34" charset="0"/>
                <a:ea typeface="Calibri" panose="020F0502020204030204" pitchFamily="34" charset="0"/>
                <a:cs typeface="Times New Roman" panose="02020603050405020304" pitchFamily="18" charset="0"/>
              </a:rPr>
              <a:t>2013</a:t>
            </a:r>
          </a:p>
        </p:txBody>
      </p:sp>
      <p:sp>
        <p:nvSpPr>
          <p:cNvPr id="12" name="Rectangle 11"/>
          <p:cNvSpPr/>
          <p:nvPr/>
        </p:nvSpPr>
        <p:spPr>
          <a:xfrm>
            <a:off x="6131326" y="1692346"/>
            <a:ext cx="5097828" cy="4804375"/>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sp>
        <p:nvSpPr>
          <p:cNvPr id="13" name="Rectangle 12"/>
          <p:cNvSpPr/>
          <p:nvPr/>
        </p:nvSpPr>
        <p:spPr>
          <a:xfrm>
            <a:off x="6901788" y="1638729"/>
            <a:ext cx="3478507" cy="1323439"/>
          </a:xfrm>
          <a:prstGeom prst="rect">
            <a:avLst/>
          </a:prstGeom>
        </p:spPr>
        <p:txBody>
          <a:bodyPr wrap="square" numCol="1">
            <a:spAutoFit/>
          </a:bodyPr>
          <a:lstStyle/>
          <a:p>
            <a:pPr algn="ctr"/>
            <a:r>
              <a:rPr lang="en-US" sz="80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1,443</a:t>
            </a:r>
          </a:p>
        </p:txBody>
      </p:sp>
      <p:sp>
        <p:nvSpPr>
          <p:cNvPr id="14" name="Rectangle 13"/>
          <p:cNvSpPr/>
          <p:nvPr/>
        </p:nvSpPr>
        <p:spPr>
          <a:xfrm>
            <a:off x="8089249" y="5911946"/>
            <a:ext cx="1095172" cy="584775"/>
          </a:xfrm>
          <a:prstGeom prst="rect">
            <a:avLst/>
          </a:prstGeom>
        </p:spPr>
        <p:txBody>
          <a:bodyPr wrap="none" numCol="1">
            <a:spAutoFit/>
          </a:bodyPr>
          <a:lstStyle/>
          <a:p>
            <a:pPr lvl="0" algn="ctr"/>
            <a:r>
              <a:rPr lang="en-US" sz="3200" b="1" dirty="0">
                <a:solidFill>
                  <a:prstClr val="white"/>
                </a:solidFill>
                <a:latin typeface="Arial" panose="020B0604020202020204" pitchFamily="34" charset="0"/>
                <a:ea typeface="Calibri" panose="020F0502020204030204" pitchFamily="34" charset="0"/>
                <a:cs typeface="Times New Roman" panose="02020603050405020304" pitchFamily="18" charset="0"/>
              </a:rPr>
              <a:t>2014</a:t>
            </a:r>
          </a:p>
        </p:txBody>
      </p:sp>
      <p:sp>
        <p:nvSpPr>
          <p:cNvPr id="15" name="TextBox 14"/>
          <p:cNvSpPr txBox="1"/>
          <p:nvPr/>
        </p:nvSpPr>
        <p:spPr>
          <a:xfrm>
            <a:off x="380993" y="6523472"/>
            <a:ext cx="2778966" cy="307777"/>
          </a:xfrm>
          <a:prstGeom prst="rect">
            <a:avLst/>
          </a:prstGeom>
          <a:noFill/>
        </p:spPr>
        <p:txBody>
          <a:bodyPr wrap="none" numCol="1" rtlCol="0">
            <a:spAutoFit/>
          </a:bodyPr>
          <a:lstStyle/>
          <a:p>
            <a:r>
              <a:rPr lang="en-US" sz="1400" dirty="0">
                <a:solidFill>
                  <a:schemeClr val="bg1"/>
                </a:solidFill>
              </a:rPr>
              <a:t>Source: NYS Department of Health  </a:t>
            </a:r>
          </a:p>
        </p:txBody>
      </p:sp>
    </p:spTree>
    <p:extLst>
      <p:ext uri="{BB962C8B-B14F-4D97-AF65-F5344CB8AC3E}">
        <p14:creationId xmlns:p14="http://schemas.microsoft.com/office/powerpoint/2010/main" val="34077769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p:nvSpPr>
        <p:spPr>
          <a:xfrm rot="6232482" flipV="1">
            <a:off x="2731955" y="-962800"/>
            <a:ext cx="5996287" cy="1353749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21" name="Rectangle 20"/>
          <p:cNvSpPr/>
          <p:nvPr/>
        </p:nvSpPr>
        <p:spPr>
          <a:xfrm rot="8473096" flipV="1">
            <a:off x="-122329" y="-1637575"/>
            <a:ext cx="8941789" cy="12964486"/>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7" name="TextBox 6"/>
          <p:cNvSpPr txBox="1"/>
          <p:nvPr/>
        </p:nvSpPr>
        <p:spPr>
          <a:xfrm>
            <a:off x="207518" y="3962400"/>
            <a:ext cx="8397021" cy="2552641"/>
          </a:xfrm>
          <a:prstGeom prst="rect">
            <a:avLst/>
          </a:prstGeom>
          <a:noFill/>
        </p:spPr>
        <p:txBody>
          <a:bodyPr wrap="square" numCol="1" rtlCol="0">
            <a:spAutoFit/>
          </a:bodyPr>
          <a:lstStyle/>
          <a:p>
            <a:pPr fontAlgn="base">
              <a:spcBef>
                <a:spcPct val="0"/>
              </a:spcBef>
              <a:spcAft>
                <a:spcPct val="0"/>
              </a:spcAft>
            </a:pPr>
            <a:r>
              <a:rPr lang="en-US" sz="4000" b="1" dirty="0">
                <a:solidFill>
                  <a:srgbClr val="FFFFFF"/>
                </a:solidFill>
                <a:cs typeface="Arial" charset="0"/>
              </a:rPr>
              <a:t>This </a:t>
            </a:r>
            <a:r>
              <a:rPr lang="en-US" sz="4000" b="1" dirty="0">
                <a:solidFill>
                  <a:prstClr val="white"/>
                </a:solidFill>
                <a:cs typeface="Arial" charset="0"/>
              </a:rPr>
              <a:t>epidemic </a:t>
            </a:r>
            <a:r>
              <a:rPr lang="en-US" sz="4000" b="1" dirty="0">
                <a:solidFill>
                  <a:srgbClr val="FFFFFF"/>
                </a:solidFill>
                <a:cs typeface="Arial" charset="0"/>
              </a:rPr>
              <a:t>is killing people</a:t>
            </a:r>
          </a:p>
          <a:p>
            <a:pPr fontAlgn="base">
              <a:spcBef>
                <a:spcPct val="0"/>
              </a:spcBef>
              <a:spcAft>
                <a:spcPct val="0"/>
              </a:spcAft>
            </a:pPr>
            <a:r>
              <a:rPr lang="en-US" sz="4000" b="1" dirty="0">
                <a:solidFill>
                  <a:srgbClr val="FFFFFF"/>
                </a:solidFill>
                <a:cs typeface="Arial" charset="0"/>
              </a:rPr>
              <a:t>at the same rate as the </a:t>
            </a:r>
            <a:r>
              <a:rPr lang="en-US" sz="4000" b="1" dirty="0">
                <a:solidFill>
                  <a:srgbClr val="FFC000"/>
                </a:solidFill>
                <a:cs typeface="Arial" charset="0"/>
              </a:rPr>
              <a:t>AIDS</a:t>
            </a:r>
            <a:r>
              <a:rPr lang="en-US" sz="4000" b="1" dirty="0">
                <a:solidFill>
                  <a:srgbClr val="FFFFFF"/>
                </a:solidFill>
                <a:cs typeface="Arial" charset="0"/>
              </a:rPr>
              <a:t> epidemic </a:t>
            </a:r>
          </a:p>
          <a:p>
            <a:pPr fontAlgn="base">
              <a:spcBef>
                <a:spcPct val="0"/>
              </a:spcBef>
              <a:spcAft>
                <a:spcPct val="0"/>
              </a:spcAft>
            </a:pPr>
            <a:r>
              <a:rPr lang="en-US" sz="4000" b="1" dirty="0">
                <a:solidFill>
                  <a:srgbClr val="FFFFFF"/>
                </a:solidFill>
                <a:cs typeface="Arial" charset="0"/>
              </a:rPr>
              <a:t>did when it was raging at its peak </a:t>
            </a:r>
          </a:p>
          <a:p>
            <a:pPr fontAlgn="base">
              <a:spcBef>
                <a:spcPct val="0"/>
              </a:spcBef>
              <a:spcAft>
                <a:spcPct val="0"/>
              </a:spcAft>
            </a:pPr>
            <a:r>
              <a:rPr lang="en-US" sz="4000" b="1" dirty="0">
                <a:solidFill>
                  <a:srgbClr val="FFFFFF"/>
                </a:solidFill>
                <a:cs typeface="Arial" charset="0"/>
              </a:rPr>
              <a:t>in the late 80s and early 90s. </a:t>
            </a:r>
          </a:p>
        </p:txBody>
      </p:sp>
    </p:spTree>
    <p:extLst>
      <p:ext uri="{BB962C8B-B14F-4D97-AF65-F5344CB8AC3E}">
        <p14:creationId xmlns:p14="http://schemas.microsoft.com/office/powerpoint/2010/main" val="256444735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220"/>
            <a:ext cx="12192000" cy="7048220"/>
          </a:xfrm>
          <a:prstGeom prst="rect">
            <a:avLst/>
          </a:prstGeom>
        </p:spPr>
      </p:pic>
      <p:sp>
        <p:nvSpPr>
          <p:cNvPr id="10" name="TextBox 9"/>
          <p:cNvSpPr txBox="1"/>
          <p:nvPr/>
        </p:nvSpPr>
        <p:spPr>
          <a:xfrm>
            <a:off x="1503679" y="77628"/>
            <a:ext cx="9184642" cy="923330"/>
          </a:xfrm>
          <a:prstGeom prst="rect">
            <a:avLst/>
          </a:prstGeom>
          <a:noFill/>
        </p:spPr>
        <p:txBody>
          <a:bodyPr wrap="square" numCol="1" rtlCol="0">
            <a:spAutoFit/>
          </a:bodyPr>
          <a:lstStyle/>
          <a:p>
            <a:pPr algn="ctr" fontAlgn="base">
              <a:spcBef>
                <a:spcPct val="0"/>
              </a:spcBef>
              <a:spcAft>
                <a:spcPct val="0"/>
              </a:spcAft>
            </a:pPr>
            <a:r>
              <a:rPr lang="en-US" sz="5400" b="1" dirty="0">
                <a:solidFill>
                  <a:srgbClr val="FFC000"/>
                </a:solidFill>
                <a:cs typeface="Arial" charset="0"/>
              </a:rPr>
              <a:t>What Are Opioids?  </a:t>
            </a:r>
          </a:p>
        </p:txBody>
      </p:sp>
      <p:cxnSp>
        <p:nvCxnSpPr>
          <p:cNvPr id="11" name="Straight Connector 10"/>
          <p:cNvCxnSpPr/>
          <p:nvPr/>
        </p:nvCxnSpPr>
        <p:spPr>
          <a:xfrm>
            <a:off x="2374899" y="862066"/>
            <a:ext cx="7442202" cy="27928"/>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1326088" y="1018336"/>
            <a:ext cx="9539824" cy="1305568"/>
          </a:xfrm>
        </p:spPr>
        <p:txBody>
          <a:bodyPr numCol="1">
            <a:normAutofit/>
          </a:bodyPr>
          <a:lstStyle/>
          <a:p>
            <a:pPr>
              <a:defRPr/>
            </a:pPr>
            <a:r>
              <a:rPr lang="en-US" dirty="0">
                <a:solidFill>
                  <a:schemeClr val="bg1"/>
                </a:solidFill>
              </a:rPr>
              <a:t>Medicines that relieve pain</a:t>
            </a:r>
            <a:endParaRPr lang="en-US" dirty="0"/>
          </a:p>
          <a:p>
            <a:pPr>
              <a:defRPr/>
            </a:pPr>
            <a:r>
              <a:rPr lang="en-US" dirty="0">
                <a:solidFill>
                  <a:schemeClr val="bg1"/>
                </a:solidFill>
              </a:rPr>
              <a:t>Can be natural (from the poppy plant) or synthetic (man-made)</a:t>
            </a:r>
            <a:endParaRPr lang="en-US" dirty="0"/>
          </a:p>
          <a:p>
            <a:pPr marL="0" indent="0">
              <a:buNone/>
              <a:defRPr/>
            </a:pPr>
            <a:endParaRPr lang="en-US" dirty="0"/>
          </a:p>
        </p:txBody>
      </p:sp>
      <p:sp>
        <p:nvSpPr>
          <p:cNvPr id="15" name="TextBox 14"/>
          <p:cNvSpPr txBox="1"/>
          <p:nvPr/>
        </p:nvSpPr>
        <p:spPr>
          <a:xfrm>
            <a:off x="1620524" y="2195875"/>
            <a:ext cx="8950953" cy="784830"/>
          </a:xfrm>
          <a:prstGeom prst="rect">
            <a:avLst/>
          </a:prstGeom>
          <a:noFill/>
        </p:spPr>
        <p:txBody>
          <a:bodyPr wrap="square" numCol="1" rtlCol="0">
            <a:spAutoFit/>
          </a:bodyPr>
          <a:lstStyle/>
          <a:p>
            <a:pPr algn="ctr" fontAlgn="base">
              <a:spcBef>
                <a:spcPct val="0"/>
              </a:spcBef>
              <a:spcAft>
                <a:spcPct val="0"/>
              </a:spcAft>
            </a:pPr>
            <a:r>
              <a:rPr lang="en-US" sz="4500" b="1" dirty="0">
                <a:solidFill>
                  <a:srgbClr val="FFC000"/>
                </a:solidFill>
                <a:cs typeface="Arial" charset="0"/>
              </a:rPr>
              <a:t>Common Prescription Opioids</a:t>
            </a:r>
          </a:p>
        </p:txBody>
      </p:sp>
      <p:sp>
        <p:nvSpPr>
          <p:cNvPr id="19" name="Content Placeholder 2"/>
          <p:cNvSpPr txBox="1">
            <a:spLocks/>
          </p:cNvSpPr>
          <p:nvPr/>
        </p:nvSpPr>
        <p:spPr>
          <a:xfrm>
            <a:off x="295677" y="3006636"/>
            <a:ext cx="11600647" cy="34057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b="1" dirty="0">
                <a:solidFill>
                  <a:srgbClr val="FFC000"/>
                </a:solidFill>
              </a:rPr>
              <a:t>Hydrocodone (Ex: Vicodin, Lortab); Oxycodone (Ex: OxyContin, Roxicodone, Percocet)</a:t>
            </a:r>
            <a:endParaRPr lang="en-US" sz="2400" dirty="0">
              <a:solidFill>
                <a:srgbClr val="FFC000"/>
              </a:solidFill>
            </a:endParaRPr>
          </a:p>
          <a:p>
            <a:pPr lvl="1">
              <a:defRPr/>
            </a:pPr>
            <a:r>
              <a:rPr lang="en-US" sz="2000" dirty="0">
                <a:solidFill>
                  <a:schemeClr val="bg1"/>
                </a:solidFill>
              </a:rPr>
              <a:t>Commonly prescribed for a variety of painful conditions, including dental and injury-related pain </a:t>
            </a:r>
            <a:endParaRPr lang="en-US" sz="2000" b="1" dirty="0">
              <a:solidFill>
                <a:schemeClr val="bg1"/>
              </a:solidFill>
            </a:endParaRPr>
          </a:p>
          <a:p>
            <a:pPr>
              <a:defRPr/>
            </a:pPr>
            <a:r>
              <a:rPr lang="en-US" sz="2400" b="1" dirty="0">
                <a:solidFill>
                  <a:srgbClr val="FFC000"/>
                </a:solidFill>
              </a:rPr>
              <a:t>Morphine (Ex: </a:t>
            </a:r>
            <a:r>
              <a:rPr lang="en-US" sz="2400" b="1" dirty="0" err="1">
                <a:solidFill>
                  <a:srgbClr val="FFC000"/>
                </a:solidFill>
              </a:rPr>
              <a:t>DepoDur</a:t>
            </a:r>
            <a:r>
              <a:rPr lang="en-US" sz="2400" b="1" dirty="0">
                <a:solidFill>
                  <a:srgbClr val="FFC000"/>
                </a:solidFill>
              </a:rPr>
              <a:t>, </a:t>
            </a:r>
            <a:r>
              <a:rPr lang="en-US" sz="2400" b="1" dirty="0" err="1">
                <a:solidFill>
                  <a:srgbClr val="FFC000"/>
                </a:solidFill>
              </a:rPr>
              <a:t>Astramorph</a:t>
            </a:r>
            <a:r>
              <a:rPr lang="en-US" sz="2400" b="1" dirty="0">
                <a:solidFill>
                  <a:srgbClr val="FFC000"/>
                </a:solidFill>
              </a:rPr>
              <a:t>, </a:t>
            </a:r>
            <a:r>
              <a:rPr lang="en-US" sz="2400" b="1" dirty="0" err="1">
                <a:solidFill>
                  <a:srgbClr val="FFC000"/>
                </a:solidFill>
              </a:rPr>
              <a:t>Duramorph</a:t>
            </a:r>
            <a:r>
              <a:rPr lang="en-US" sz="2400" b="1" dirty="0">
                <a:solidFill>
                  <a:srgbClr val="FFC000"/>
                </a:solidFill>
              </a:rPr>
              <a:t>) </a:t>
            </a:r>
          </a:p>
          <a:p>
            <a:pPr lvl="1">
              <a:defRPr/>
            </a:pPr>
            <a:r>
              <a:rPr lang="en-US" sz="2000" dirty="0">
                <a:solidFill>
                  <a:schemeClr val="bg1"/>
                </a:solidFill>
              </a:rPr>
              <a:t>Often used before and after surgical procedures to alleviate severe pain</a:t>
            </a:r>
          </a:p>
          <a:p>
            <a:pPr>
              <a:defRPr/>
            </a:pPr>
            <a:r>
              <a:rPr lang="en-US" sz="2400" b="1" dirty="0">
                <a:solidFill>
                  <a:schemeClr val="accent4"/>
                </a:solidFill>
              </a:rPr>
              <a:t>Fentanyl </a:t>
            </a:r>
            <a:r>
              <a:rPr lang="en-US" sz="2400" dirty="0">
                <a:solidFill>
                  <a:schemeClr val="bg1"/>
                </a:solidFill>
              </a:rPr>
              <a:t> </a:t>
            </a:r>
          </a:p>
          <a:p>
            <a:pPr lvl="1">
              <a:defRPr/>
            </a:pPr>
            <a:r>
              <a:rPr lang="en-US" sz="2000" dirty="0">
                <a:solidFill>
                  <a:schemeClr val="bg1"/>
                </a:solidFill>
              </a:rPr>
              <a:t>50-100 times more potent than Morphine; Used to treat severe pain, often in patch form</a:t>
            </a:r>
          </a:p>
          <a:p>
            <a:pPr>
              <a:defRPr/>
            </a:pPr>
            <a:r>
              <a:rPr lang="en-US" sz="2400" b="1" dirty="0">
                <a:solidFill>
                  <a:srgbClr val="FFC000"/>
                </a:solidFill>
              </a:rPr>
              <a:t>Codeine  </a:t>
            </a:r>
          </a:p>
          <a:p>
            <a:pPr lvl="1">
              <a:defRPr/>
            </a:pPr>
            <a:r>
              <a:rPr lang="en-US" sz="2000" dirty="0">
                <a:solidFill>
                  <a:schemeClr val="bg1"/>
                </a:solidFill>
              </a:rPr>
              <a:t>Often prescribed for mild pain; Can also be used to relieve coughs and severe diarrhea</a:t>
            </a:r>
          </a:p>
        </p:txBody>
      </p:sp>
      <p:cxnSp>
        <p:nvCxnSpPr>
          <p:cNvPr id="20" name="Straight Connector 19"/>
          <p:cNvCxnSpPr/>
          <p:nvPr/>
        </p:nvCxnSpPr>
        <p:spPr>
          <a:xfrm>
            <a:off x="1564622" y="2867740"/>
            <a:ext cx="9062757"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3958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 y="0"/>
            <a:ext cx="12212320" cy="7048220"/>
          </a:xfrm>
          <a:prstGeom prst="rect">
            <a:avLst/>
          </a:prstGeom>
        </p:spPr>
      </p:pic>
      <p:sp>
        <p:nvSpPr>
          <p:cNvPr id="15" name="TextBox 14"/>
          <p:cNvSpPr txBox="1"/>
          <p:nvPr/>
        </p:nvSpPr>
        <p:spPr>
          <a:xfrm>
            <a:off x="1219198" y="160953"/>
            <a:ext cx="9184642" cy="995209"/>
          </a:xfrm>
          <a:prstGeom prst="rect">
            <a:avLst/>
          </a:prstGeom>
          <a:noFill/>
        </p:spPr>
        <p:txBody>
          <a:bodyPr wrap="square" numCol="1" rtlCol="0">
            <a:spAutoFit/>
          </a:bodyPr>
          <a:lstStyle/>
          <a:p>
            <a:pPr algn="ctr" fontAlgn="base">
              <a:spcBef>
                <a:spcPct val="0"/>
              </a:spcBef>
              <a:spcAft>
                <a:spcPct val="0"/>
              </a:spcAft>
            </a:pPr>
            <a:r>
              <a:rPr lang="en-US" sz="5800" b="1" dirty="0">
                <a:solidFill>
                  <a:srgbClr val="FFC000"/>
                </a:solidFill>
                <a:cs typeface="Arial" charset="0"/>
              </a:rPr>
              <a:t>What Do Opioids Do?  </a:t>
            </a:r>
          </a:p>
        </p:txBody>
      </p:sp>
      <p:sp>
        <p:nvSpPr>
          <p:cNvPr id="19" name="Content Placeholder 2"/>
          <p:cNvSpPr txBox="1">
            <a:spLocks/>
          </p:cNvSpPr>
          <p:nvPr/>
        </p:nvSpPr>
        <p:spPr>
          <a:xfrm>
            <a:off x="1513841" y="1205893"/>
            <a:ext cx="9174480" cy="546922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000" dirty="0">
                <a:solidFill>
                  <a:schemeClr val="bg1"/>
                </a:solidFill>
              </a:rPr>
              <a:t>Reduce and relieve pain</a:t>
            </a:r>
          </a:p>
          <a:p>
            <a:pPr>
              <a:defRPr/>
            </a:pPr>
            <a:r>
              <a:rPr lang="en-US" sz="3000" dirty="0">
                <a:solidFill>
                  <a:schemeClr val="bg1"/>
                </a:solidFill>
              </a:rPr>
              <a:t>Can sometimes create a sense of euphoria </a:t>
            </a:r>
          </a:p>
          <a:p>
            <a:pPr>
              <a:defRPr/>
            </a:pPr>
            <a:r>
              <a:rPr lang="en-US" sz="3000" dirty="0">
                <a:solidFill>
                  <a:schemeClr val="bg1"/>
                </a:solidFill>
              </a:rPr>
              <a:t>HIGHLY habit-forming and addictive</a:t>
            </a:r>
          </a:p>
          <a:p>
            <a:pPr>
              <a:defRPr/>
            </a:pPr>
            <a:r>
              <a:rPr lang="en-US" sz="3000" b="1" dirty="0">
                <a:solidFill>
                  <a:schemeClr val="accent4"/>
                </a:solidFill>
              </a:rPr>
              <a:t>SIDE EFFECTS:</a:t>
            </a:r>
            <a:endParaRPr lang="en-US" sz="3000" b="1" dirty="0">
              <a:solidFill>
                <a:schemeClr val="bg1"/>
              </a:solidFill>
            </a:endParaRPr>
          </a:p>
          <a:p>
            <a:pPr lvl="1">
              <a:defRPr/>
            </a:pPr>
            <a:r>
              <a:rPr lang="en-US" sz="2500" dirty="0">
                <a:solidFill>
                  <a:schemeClr val="bg1"/>
                </a:solidFill>
              </a:rPr>
              <a:t>Drowsiness and sedation</a:t>
            </a:r>
          </a:p>
          <a:p>
            <a:pPr lvl="1">
              <a:defRPr/>
            </a:pPr>
            <a:r>
              <a:rPr lang="en-US" sz="2500" dirty="0">
                <a:solidFill>
                  <a:schemeClr val="bg1"/>
                </a:solidFill>
              </a:rPr>
              <a:t>Mental confusion</a:t>
            </a:r>
          </a:p>
          <a:p>
            <a:pPr lvl="1">
              <a:defRPr/>
            </a:pPr>
            <a:r>
              <a:rPr lang="en-US" sz="2500" dirty="0">
                <a:solidFill>
                  <a:schemeClr val="bg1"/>
                </a:solidFill>
              </a:rPr>
              <a:t>Nausea and vomiting</a:t>
            </a:r>
          </a:p>
          <a:p>
            <a:pPr lvl="1">
              <a:defRPr/>
            </a:pPr>
            <a:r>
              <a:rPr lang="en-US" sz="2500" dirty="0">
                <a:solidFill>
                  <a:schemeClr val="bg1"/>
                </a:solidFill>
              </a:rPr>
              <a:t>Constipation</a:t>
            </a:r>
          </a:p>
          <a:p>
            <a:pPr lvl="1">
              <a:defRPr/>
            </a:pPr>
            <a:r>
              <a:rPr lang="en-US" sz="2500" dirty="0">
                <a:solidFill>
                  <a:schemeClr val="bg1"/>
                </a:solidFill>
              </a:rPr>
              <a:t>Pinpoint (constricted) pupils</a:t>
            </a:r>
          </a:p>
          <a:p>
            <a:pPr lvl="1">
              <a:defRPr/>
            </a:pPr>
            <a:r>
              <a:rPr lang="en-US" sz="2500" dirty="0">
                <a:solidFill>
                  <a:schemeClr val="bg1"/>
                </a:solidFill>
              </a:rPr>
              <a:t>Slowed or depressed vital signs </a:t>
            </a:r>
          </a:p>
          <a:p>
            <a:pPr lvl="2">
              <a:defRPr/>
            </a:pPr>
            <a:r>
              <a:rPr lang="en-US" sz="2300" dirty="0">
                <a:solidFill>
                  <a:schemeClr val="bg1"/>
                </a:solidFill>
              </a:rPr>
              <a:t>Body temperature, blood pressure, pulse and respiration rates</a:t>
            </a:r>
          </a:p>
          <a:p>
            <a:pPr lvl="1">
              <a:defRPr/>
            </a:pPr>
            <a:r>
              <a:rPr lang="en-US" sz="2500" dirty="0">
                <a:solidFill>
                  <a:schemeClr val="bg1"/>
                </a:solidFill>
              </a:rPr>
              <a:t>Overdose and Death</a:t>
            </a:r>
          </a:p>
          <a:p>
            <a:pPr lvl="1">
              <a:defRPr/>
            </a:pPr>
            <a:endParaRPr lang="en-US" dirty="0">
              <a:solidFill>
                <a:schemeClr val="bg1"/>
              </a:solidFill>
            </a:endParaRPr>
          </a:p>
        </p:txBody>
      </p:sp>
      <p:cxnSp>
        <p:nvCxnSpPr>
          <p:cNvPr id="20" name="Straight Connector 19"/>
          <p:cNvCxnSpPr/>
          <p:nvPr/>
        </p:nvCxnSpPr>
        <p:spPr>
          <a:xfrm>
            <a:off x="1219198" y="1117817"/>
            <a:ext cx="9064008"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783" y="2639815"/>
            <a:ext cx="3585217" cy="2601383"/>
          </a:xfrm>
          <a:prstGeom prst="rect">
            <a:avLst/>
          </a:prstGeom>
        </p:spPr>
      </p:pic>
    </p:spTree>
    <p:extLst>
      <p:ext uri="{BB962C8B-B14F-4D97-AF65-F5344CB8AC3E}">
        <p14:creationId xmlns:p14="http://schemas.microsoft.com/office/powerpoint/2010/main" val="68432424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420600" cy="6858000"/>
          </a:xfrm>
          <a:prstGeom prst="rect">
            <a:avLst/>
          </a:prstGeom>
        </p:spPr>
      </p:pic>
      <p:sp>
        <p:nvSpPr>
          <p:cNvPr id="10" name="TextBox 9"/>
          <p:cNvSpPr txBox="1"/>
          <p:nvPr/>
        </p:nvSpPr>
        <p:spPr>
          <a:xfrm>
            <a:off x="1503680" y="0"/>
            <a:ext cx="9174480" cy="1815882"/>
          </a:xfrm>
          <a:prstGeom prst="rect">
            <a:avLst/>
          </a:prstGeom>
          <a:noFill/>
        </p:spPr>
        <p:txBody>
          <a:bodyPr wrap="square" numCol="1" rtlCol="0">
            <a:spAutoFit/>
          </a:bodyPr>
          <a:lstStyle/>
          <a:p>
            <a:pPr algn="ctr" fontAlgn="base">
              <a:spcBef>
                <a:spcPct val="0"/>
              </a:spcBef>
              <a:spcAft>
                <a:spcPct val="0"/>
              </a:spcAft>
            </a:pPr>
            <a:r>
              <a:rPr lang="en-US" sz="5800" b="1" dirty="0">
                <a:solidFill>
                  <a:srgbClr val="FFC000"/>
                </a:solidFill>
              </a:rPr>
              <a:t>Opioid Misuse/Dependence </a:t>
            </a:r>
            <a:br>
              <a:rPr lang="en-US" sz="6000" b="1" dirty="0">
                <a:solidFill>
                  <a:srgbClr val="FFC000"/>
                </a:solidFill>
              </a:rPr>
            </a:br>
            <a:r>
              <a:rPr lang="en-US" sz="5000" b="1" dirty="0">
                <a:solidFill>
                  <a:schemeClr val="bg1"/>
                </a:solidFill>
              </a:rPr>
              <a:t>Signs and Symptoms</a:t>
            </a:r>
            <a:r>
              <a:rPr lang="en-US" sz="5000" b="1" dirty="0">
                <a:solidFill>
                  <a:schemeClr val="bg1"/>
                </a:solidFill>
                <a:cs typeface="Arial" charset="0"/>
              </a:rPr>
              <a:t> </a:t>
            </a:r>
            <a:r>
              <a:rPr lang="en-US" sz="5200" b="1" dirty="0">
                <a:solidFill>
                  <a:schemeClr val="bg1"/>
                </a:solidFill>
                <a:cs typeface="Arial" charset="0"/>
              </a:rPr>
              <a:t> </a:t>
            </a:r>
          </a:p>
        </p:txBody>
      </p:sp>
      <p:cxnSp>
        <p:nvCxnSpPr>
          <p:cNvPr id="11" name="Straight Connector 10"/>
          <p:cNvCxnSpPr/>
          <p:nvPr/>
        </p:nvCxnSpPr>
        <p:spPr>
          <a:xfrm>
            <a:off x="1340623" y="1740851"/>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2" name="Content Placeholder 3"/>
          <p:cNvSpPr txBox="1">
            <a:spLocks/>
          </p:cNvSpPr>
          <p:nvPr/>
        </p:nvSpPr>
        <p:spPr>
          <a:xfrm>
            <a:off x="534923" y="2352755"/>
            <a:ext cx="5386917" cy="395128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p:txBody>
      </p:sp>
      <p:sp>
        <p:nvSpPr>
          <p:cNvPr id="14" name="Text Placeholder 2"/>
          <p:cNvSpPr txBox="1">
            <a:spLocks/>
          </p:cNvSpPr>
          <p:nvPr/>
        </p:nvSpPr>
        <p:spPr>
          <a:xfrm>
            <a:off x="844952" y="1912904"/>
            <a:ext cx="5278056" cy="438992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solidFill>
                  <a:srgbClr val="FFC000"/>
                </a:solidFill>
              </a:rPr>
              <a:t>Physical Signs</a:t>
            </a:r>
          </a:p>
          <a:p>
            <a:r>
              <a:rPr lang="en-US" sz="2400" dirty="0">
                <a:solidFill>
                  <a:schemeClr val="bg1"/>
                </a:solidFill>
              </a:rPr>
              <a:t>Change in appetite</a:t>
            </a:r>
          </a:p>
          <a:p>
            <a:r>
              <a:rPr lang="en-US" sz="2400" dirty="0">
                <a:solidFill>
                  <a:schemeClr val="bg1"/>
                </a:solidFill>
              </a:rPr>
              <a:t>Pupil size</a:t>
            </a:r>
          </a:p>
          <a:p>
            <a:pPr lvl="1"/>
            <a:r>
              <a:rPr lang="en-US" dirty="0">
                <a:solidFill>
                  <a:schemeClr val="bg1"/>
                </a:solidFill>
              </a:rPr>
              <a:t>Small: opioid intoxication</a:t>
            </a:r>
          </a:p>
          <a:p>
            <a:pPr lvl="1"/>
            <a:r>
              <a:rPr lang="en-US" dirty="0">
                <a:solidFill>
                  <a:schemeClr val="bg1"/>
                </a:solidFill>
              </a:rPr>
              <a:t>Large: opioid withdrawal</a:t>
            </a:r>
          </a:p>
          <a:p>
            <a:r>
              <a:rPr lang="en-US" sz="2400" dirty="0">
                <a:solidFill>
                  <a:schemeClr val="bg1"/>
                </a:solidFill>
              </a:rPr>
              <a:t>Nausea </a:t>
            </a:r>
          </a:p>
          <a:p>
            <a:r>
              <a:rPr lang="en-US" sz="2400" dirty="0">
                <a:solidFill>
                  <a:schemeClr val="bg1"/>
                </a:solidFill>
              </a:rPr>
              <a:t>Vomiting</a:t>
            </a:r>
          </a:p>
          <a:p>
            <a:r>
              <a:rPr lang="en-US" sz="2400" dirty="0">
                <a:solidFill>
                  <a:schemeClr val="bg1"/>
                </a:solidFill>
              </a:rPr>
              <a:t>Sweating</a:t>
            </a:r>
          </a:p>
          <a:p>
            <a:r>
              <a:rPr lang="en-US" sz="2400" dirty="0">
                <a:solidFill>
                  <a:schemeClr val="bg1"/>
                </a:solidFill>
              </a:rPr>
              <a:t>Shaking</a:t>
            </a:r>
          </a:p>
        </p:txBody>
      </p:sp>
      <p:sp>
        <p:nvSpPr>
          <p:cNvPr id="16" name="Text Placeholder 4"/>
          <p:cNvSpPr txBox="1">
            <a:spLocks/>
          </p:cNvSpPr>
          <p:nvPr/>
        </p:nvSpPr>
        <p:spPr>
          <a:xfrm>
            <a:off x="6123008" y="1954879"/>
            <a:ext cx="5613721" cy="4347950"/>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solidFill>
                  <a:srgbClr val="FFC000"/>
                </a:solidFill>
              </a:rPr>
              <a:t>Behavioral Signs</a:t>
            </a:r>
          </a:p>
          <a:p>
            <a:r>
              <a:rPr lang="en-US" sz="2400" dirty="0">
                <a:solidFill>
                  <a:schemeClr val="bg1"/>
                </a:solidFill>
              </a:rPr>
              <a:t>Change in personality/attitude</a:t>
            </a:r>
          </a:p>
          <a:p>
            <a:r>
              <a:rPr lang="en-US" sz="2400" dirty="0">
                <a:solidFill>
                  <a:schemeClr val="bg1"/>
                </a:solidFill>
              </a:rPr>
              <a:t>Change in friends</a:t>
            </a:r>
          </a:p>
          <a:p>
            <a:r>
              <a:rPr lang="en-US" sz="2400" dirty="0">
                <a:solidFill>
                  <a:schemeClr val="bg1"/>
                </a:solidFill>
              </a:rPr>
              <a:t>Change in activities, sports, hobbies</a:t>
            </a:r>
          </a:p>
          <a:p>
            <a:r>
              <a:rPr lang="en-US" sz="2400" dirty="0">
                <a:solidFill>
                  <a:schemeClr val="bg1"/>
                </a:solidFill>
              </a:rPr>
              <a:t>Poor attendance / grades</a:t>
            </a:r>
          </a:p>
          <a:p>
            <a:r>
              <a:rPr lang="en-US" sz="2400" dirty="0">
                <a:solidFill>
                  <a:schemeClr val="bg1"/>
                </a:solidFill>
              </a:rPr>
              <a:t>Increased isolation; secrecy</a:t>
            </a:r>
          </a:p>
          <a:p>
            <a:r>
              <a:rPr lang="en-US" sz="2400" dirty="0">
                <a:solidFill>
                  <a:schemeClr val="bg1"/>
                </a:solidFill>
              </a:rPr>
              <a:t>Wearing long sleeved shirts</a:t>
            </a:r>
          </a:p>
          <a:p>
            <a:r>
              <a:rPr lang="en-US" sz="2400" dirty="0">
                <a:solidFill>
                  <a:schemeClr val="bg1"/>
                </a:solidFill>
              </a:rPr>
              <a:t>Moody, irritable, nervous, giddy, or nodding off</a:t>
            </a:r>
          </a:p>
          <a:p>
            <a:r>
              <a:rPr lang="en-US" sz="2400" dirty="0">
                <a:solidFill>
                  <a:schemeClr val="bg1"/>
                </a:solidFill>
              </a:rPr>
              <a:t>Stealing</a:t>
            </a:r>
            <a:endParaRPr lang="en-US" sz="2400" u="sng" dirty="0">
              <a:solidFill>
                <a:srgbClr val="FFC000"/>
              </a:solidFill>
            </a:endParaRPr>
          </a:p>
        </p:txBody>
      </p:sp>
    </p:spTree>
    <p:extLst>
      <p:ext uri="{BB962C8B-B14F-4D97-AF65-F5344CB8AC3E}">
        <p14:creationId xmlns:p14="http://schemas.microsoft.com/office/powerpoint/2010/main" val="1701867662"/>
      </p:ext>
    </p:extLst>
  </p:cSld>
  <p:clrMapOvr>
    <a:masterClrMapping/>
  </p:clrMapOvr>
  <p:transition spd="med">
    <p:fade/>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V1">
  <a:themeElements>
    <a:clrScheme name="OASAS">
      <a:dk1>
        <a:srgbClr val="543278"/>
      </a:dk1>
      <a:lt1>
        <a:sysClr val="window" lastClr="FFFFFF"/>
      </a:lt1>
      <a:dk2>
        <a:srgbClr val="002D74"/>
      </a:dk2>
      <a:lt2>
        <a:srgbClr val="EEECE1"/>
      </a:lt2>
      <a:accent1>
        <a:srgbClr val="F6A800"/>
      </a:accent1>
      <a:accent2>
        <a:srgbClr val="5B7E96"/>
      </a:accent2>
      <a:accent3>
        <a:srgbClr val="006AA7"/>
      </a:accent3>
      <a:accent4>
        <a:srgbClr val="007482"/>
      </a:accent4>
      <a:accent5>
        <a:srgbClr val="C5B200"/>
      </a:accent5>
      <a:accent6>
        <a:srgbClr val="F5DC6D"/>
      </a:accent6>
      <a:hlink>
        <a:srgbClr val="1FA9E1"/>
      </a:hlink>
      <a:folHlink>
        <a:srgbClr val="0075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TotalTime>
  <Words>1495</Words>
  <Application>Microsoft Office PowerPoint</Application>
  <PresentationFormat>Widescreen</PresentationFormat>
  <Paragraphs>176</Paragraphs>
  <Slides>22</Slides>
  <Notes>22</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6" baseType="lpstr">
      <vt:lpstr>ＭＳ Ｐゴシック</vt:lpstr>
      <vt:lpstr>Arial</vt:lpstr>
      <vt:lpstr>Calibri</vt:lpstr>
      <vt:lpstr>Calibri (Body)</vt:lpstr>
      <vt:lpstr>Calibri Light</vt:lpstr>
      <vt:lpstr>Garamond</vt:lpstr>
      <vt:lpstr>ProximaNova-Bold</vt:lpstr>
      <vt:lpstr>ProximaNova-Regular</vt:lpstr>
      <vt:lpstr>Times New Roman</vt:lpstr>
      <vt:lpstr>Wingdings</vt:lpstr>
      <vt:lpstr>Office Theme</vt:lpstr>
      <vt:lpstr>Cover Master</vt:lpstr>
      <vt:lpstr>Content Master V1</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PROGRESSION OF ADDICTION IS SUBTLE</vt:lpstr>
      <vt:lpstr>PowerPoint Presentation</vt:lpstr>
      <vt:lpstr>NEW YORK STATE’S 911 GOOD SAMARITAN LAW PROTECTS YOU AND CAN SAVE A LIFE</vt:lpstr>
      <vt:lpstr>RESOURCES</vt:lpstr>
      <vt:lpstr>PowerPoint Presentation</vt:lpstr>
    </vt:vector>
  </TitlesOfParts>
  <Company>State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Bonneau, Peggy (OASAS)</dc:creator>
  <cp:lastModifiedBy>Sutphen, Mary K (HEALTH)</cp:lastModifiedBy>
  <cp:revision>100</cp:revision>
  <cp:lastPrinted>2017-08-16T19:21:27Z</cp:lastPrinted>
  <dcterms:created xsi:type="dcterms:W3CDTF">2016-01-20T18:06:40Z</dcterms:created>
  <dcterms:modified xsi:type="dcterms:W3CDTF">2017-09-14T17:50:15Z</dcterms:modified>
</cp:coreProperties>
</file>