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58" r:id="rId6"/>
    <p:sldId id="259" r:id="rId7"/>
    <p:sldId id="266" r:id="rId8"/>
    <p:sldId id="260" r:id="rId9"/>
    <p:sldId id="261"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79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8E1596-B750-4D77-9B68-88E6E57731FA}"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BEB4A-2C36-44C9-979E-150E1C077D74}" type="slidenum">
              <a:rPr lang="en-US" smtClean="0"/>
              <a:t>‹#›</a:t>
            </a:fld>
            <a:endParaRPr lang="en-US"/>
          </a:p>
        </p:txBody>
      </p:sp>
    </p:spTree>
    <p:extLst>
      <p:ext uri="{BB962C8B-B14F-4D97-AF65-F5344CB8AC3E}">
        <p14:creationId xmlns:p14="http://schemas.microsoft.com/office/powerpoint/2010/main" val="7395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8E1596-B750-4D77-9B68-88E6E57731FA}"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BEB4A-2C36-44C9-979E-150E1C077D74}" type="slidenum">
              <a:rPr lang="en-US" smtClean="0"/>
              <a:t>‹#›</a:t>
            </a:fld>
            <a:endParaRPr lang="en-US"/>
          </a:p>
        </p:txBody>
      </p:sp>
    </p:spTree>
    <p:extLst>
      <p:ext uri="{BB962C8B-B14F-4D97-AF65-F5344CB8AC3E}">
        <p14:creationId xmlns:p14="http://schemas.microsoft.com/office/powerpoint/2010/main" val="192085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8E1596-B750-4D77-9B68-88E6E57731FA}"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BEB4A-2C36-44C9-979E-150E1C077D74}" type="slidenum">
              <a:rPr lang="en-US" smtClean="0"/>
              <a:t>‹#›</a:t>
            </a:fld>
            <a:endParaRPr lang="en-US"/>
          </a:p>
        </p:txBody>
      </p:sp>
    </p:spTree>
    <p:extLst>
      <p:ext uri="{BB962C8B-B14F-4D97-AF65-F5344CB8AC3E}">
        <p14:creationId xmlns:p14="http://schemas.microsoft.com/office/powerpoint/2010/main" val="1921506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8E1596-B750-4D77-9B68-88E6E57731FA}"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BEB4A-2C36-44C9-979E-150E1C077D74}" type="slidenum">
              <a:rPr lang="en-US" smtClean="0"/>
              <a:t>‹#›</a:t>
            </a:fld>
            <a:endParaRPr lang="en-US"/>
          </a:p>
        </p:txBody>
      </p:sp>
    </p:spTree>
    <p:extLst>
      <p:ext uri="{BB962C8B-B14F-4D97-AF65-F5344CB8AC3E}">
        <p14:creationId xmlns:p14="http://schemas.microsoft.com/office/powerpoint/2010/main" val="3327236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8E1596-B750-4D77-9B68-88E6E57731FA}"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BEB4A-2C36-44C9-979E-150E1C077D74}" type="slidenum">
              <a:rPr lang="en-US" smtClean="0"/>
              <a:t>‹#›</a:t>
            </a:fld>
            <a:endParaRPr lang="en-US"/>
          </a:p>
        </p:txBody>
      </p:sp>
    </p:spTree>
    <p:extLst>
      <p:ext uri="{BB962C8B-B14F-4D97-AF65-F5344CB8AC3E}">
        <p14:creationId xmlns:p14="http://schemas.microsoft.com/office/powerpoint/2010/main" val="1440747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8E1596-B750-4D77-9B68-88E6E57731FA}"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BEB4A-2C36-44C9-979E-150E1C077D74}" type="slidenum">
              <a:rPr lang="en-US" smtClean="0"/>
              <a:t>‹#›</a:t>
            </a:fld>
            <a:endParaRPr lang="en-US"/>
          </a:p>
        </p:txBody>
      </p:sp>
    </p:spTree>
    <p:extLst>
      <p:ext uri="{BB962C8B-B14F-4D97-AF65-F5344CB8AC3E}">
        <p14:creationId xmlns:p14="http://schemas.microsoft.com/office/powerpoint/2010/main" val="1240546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8E1596-B750-4D77-9B68-88E6E57731FA}" type="datetimeFigureOut">
              <a:rPr lang="en-US" smtClean="0"/>
              <a:t>3/6/2020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9BEB4A-2C36-44C9-979E-150E1C077D74}" type="slidenum">
              <a:rPr lang="en-US" smtClean="0"/>
              <a:t>‹#›</a:t>
            </a:fld>
            <a:endParaRPr lang="en-US"/>
          </a:p>
        </p:txBody>
      </p:sp>
    </p:spTree>
    <p:extLst>
      <p:ext uri="{BB962C8B-B14F-4D97-AF65-F5344CB8AC3E}">
        <p14:creationId xmlns:p14="http://schemas.microsoft.com/office/powerpoint/2010/main" val="3248806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8E1596-B750-4D77-9B68-88E6E57731FA}" type="datetimeFigureOut">
              <a:rPr lang="en-US" smtClean="0"/>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9BEB4A-2C36-44C9-979E-150E1C077D74}" type="slidenum">
              <a:rPr lang="en-US" smtClean="0"/>
              <a:t>‹#›</a:t>
            </a:fld>
            <a:endParaRPr lang="en-US"/>
          </a:p>
        </p:txBody>
      </p:sp>
    </p:spTree>
    <p:extLst>
      <p:ext uri="{BB962C8B-B14F-4D97-AF65-F5344CB8AC3E}">
        <p14:creationId xmlns:p14="http://schemas.microsoft.com/office/powerpoint/2010/main" val="2600046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8E1596-B750-4D77-9B68-88E6E57731FA}" type="datetimeFigureOut">
              <a:rPr lang="en-US" smtClean="0"/>
              <a:t>3/6/2020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9BEB4A-2C36-44C9-979E-150E1C077D74}" type="slidenum">
              <a:rPr lang="en-US" smtClean="0"/>
              <a:t>‹#›</a:t>
            </a:fld>
            <a:endParaRPr lang="en-US"/>
          </a:p>
        </p:txBody>
      </p:sp>
    </p:spTree>
    <p:extLst>
      <p:ext uri="{BB962C8B-B14F-4D97-AF65-F5344CB8AC3E}">
        <p14:creationId xmlns:p14="http://schemas.microsoft.com/office/powerpoint/2010/main" val="3850033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8E1596-B750-4D77-9B68-88E6E57731FA}"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BEB4A-2C36-44C9-979E-150E1C077D74}" type="slidenum">
              <a:rPr lang="en-US" smtClean="0"/>
              <a:t>‹#›</a:t>
            </a:fld>
            <a:endParaRPr lang="en-US"/>
          </a:p>
        </p:txBody>
      </p:sp>
    </p:spTree>
    <p:extLst>
      <p:ext uri="{BB962C8B-B14F-4D97-AF65-F5344CB8AC3E}">
        <p14:creationId xmlns:p14="http://schemas.microsoft.com/office/powerpoint/2010/main" val="2444679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8E1596-B750-4D77-9B68-88E6E57731FA}"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BEB4A-2C36-44C9-979E-150E1C077D74}" type="slidenum">
              <a:rPr lang="en-US" smtClean="0"/>
              <a:t>‹#›</a:t>
            </a:fld>
            <a:endParaRPr lang="en-US"/>
          </a:p>
        </p:txBody>
      </p:sp>
    </p:spTree>
    <p:extLst>
      <p:ext uri="{BB962C8B-B14F-4D97-AF65-F5344CB8AC3E}">
        <p14:creationId xmlns:p14="http://schemas.microsoft.com/office/powerpoint/2010/main" val="186933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E1596-B750-4D77-9B68-88E6E57731FA}" type="datetimeFigureOut">
              <a:rPr lang="en-US" smtClean="0"/>
              <a:t>3/6/2020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BEB4A-2C36-44C9-979E-150E1C077D74}" type="slidenum">
              <a:rPr lang="en-US" smtClean="0"/>
              <a:t>‹#›</a:t>
            </a:fld>
            <a:endParaRPr lang="en-US"/>
          </a:p>
        </p:txBody>
      </p:sp>
    </p:spTree>
    <p:extLst>
      <p:ext uri="{BB962C8B-B14F-4D97-AF65-F5344CB8AC3E}">
        <p14:creationId xmlns:p14="http://schemas.microsoft.com/office/powerpoint/2010/main" val="3391156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8CAK0Z9sxp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upload.wikimedia.org/wikipedia/commons/0/00/Galton_class_eugenics.sv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From Darwin to </a:t>
            </a:r>
            <a:r>
              <a:rPr lang="en-US" smtClean="0"/>
              <a:t>Social Darwinism</a:t>
            </a:r>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57143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Eugenics in the US</a:t>
            </a:r>
            <a:endParaRPr lang="en-US"/>
          </a:p>
        </p:txBody>
      </p:sp>
      <p:sp>
        <p:nvSpPr>
          <p:cNvPr id="3" name="Content Placeholder 2"/>
          <p:cNvSpPr>
            <a:spLocks noGrp="1"/>
          </p:cNvSpPr>
          <p:nvPr>
            <p:ph idx="1"/>
          </p:nvPr>
        </p:nvSpPr>
        <p:spPr/>
        <p:txBody>
          <a:bodyPr/>
          <a:lstStyle/>
          <a:p>
            <a:pPr marL="0" indent="0">
              <a:buNone/>
            </a:pPr>
            <a:r>
              <a:rPr lang="en-US" smtClean="0">
                <a:hlinkClick r:id="rId2"/>
              </a:rPr>
              <a:t>Eugenics and California</a:t>
            </a:r>
            <a:endParaRPr lang="en-US" dirty="0" smtClean="0"/>
          </a:p>
          <a:p>
            <a:pPr marL="0" indent="0">
              <a:buNone/>
            </a:pPr>
            <a:endParaRPr lang="en-US" dirty="0"/>
          </a:p>
        </p:txBody>
      </p:sp>
    </p:spTree>
    <p:extLst>
      <p:ext uri="{BB962C8B-B14F-4D97-AF65-F5344CB8AC3E}">
        <p14:creationId xmlns:p14="http://schemas.microsoft.com/office/powerpoint/2010/main" val="4040222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Darwin</a:t>
            </a:r>
            <a:endParaRPr lang="en-US" dirty="0"/>
          </a:p>
        </p:txBody>
      </p:sp>
      <p:sp>
        <p:nvSpPr>
          <p:cNvPr id="3" name="Content Placeholder 2"/>
          <p:cNvSpPr>
            <a:spLocks noGrp="1"/>
          </p:cNvSpPr>
          <p:nvPr>
            <p:ph idx="1"/>
          </p:nvPr>
        </p:nvSpPr>
        <p:spPr/>
        <p:txBody>
          <a:bodyPr>
            <a:normAutofit lnSpcReduction="10000"/>
          </a:bodyPr>
          <a:lstStyle/>
          <a:p>
            <a:r>
              <a:rPr lang="en-US" dirty="0" smtClean="0"/>
              <a:t>1831 – HMS Beagle Galapagos Islands</a:t>
            </a:r>
          </a:p>
          <a:p>
            <a:r>
              <a:rPr lang="en-US" dirty="0" smtClean="0"/>
              <a:t>1859 – </a:t>
            </a:r>
            <a:r>
              <a:rPr lang="en-US" i="1" u="sng" dirty="0" smtClean="0">
                <a:latin typeface="Californian FB" panose="0207040306080B030204" pitchFamily="18" charset="0"/>
              </a:rPr>
              <a:t>On the origin of Species by Means of Natural Selection</a:t>
            </a:r>
          </a:p>
          <a:p>
            <a:pPr lvl="1"/>
            <a:r>
              <a:rPr lang="en-US" dirty="0" smtClean="0"/>
              <a:t>In struggle for survival some animals may have chance “variations” which enable them an advantage to survival</a:t>
            </a:r>
          </a:p>
          <a:p>
            <a:pPr lvl="1"/>
            <a:r>
              <a:rPr lang="en-US" dirty="0" smtClean="0"/>
              <a:t>These will survive over others and pass on these variations to their offspring</a:t>
            </a:r>
          </a:p>
          <a:p>
            <a:pPr lvl="1"/>
            <a:r>
              <a:rPr lang="en-US" dirty="0" smtClean="0"/>
              <a:t>New species eventually emerge from compounding variations over time</a:t>
            </a:r>
            <a:endParaRPr lang="en-US" dirty="0"/>
          </a:p>
        </p:txBody>
      </p:sp>
    </p:spTree>
    <p:extLst>
      <p:ext uri="{BB962C8B-B14F-4D97-AF65-F5344CB8AC3E}">
        <p14:creationId xmlns:p14="http://schemas.microsoft.com/office/powerpoint/2010/main" val="9608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latin typeface="Californian FB" panose="0207040306080B030204" pitchFamily="18" charset="0"/>
              </a:rPr>
              <a:t>1871 – The Descent of Man</a:t>
            </a:r>
            <a:endParaRPr lang="en-US" i="1" u="sng" dirty="0">
              <a:latin typeface="Californian FB" panose="0207040306080B030204" pitchFamily="18" charset="0"/>
            </a:endParaRPr>
          </a:p>
        </p:txBody>
      </p:sp>
      <p:sp>
        <p:nvSpPr>
          <p:cNvPr id="3" name="Content Placeholder 2"/>
          <p:cNvSpPr>
            <a:spLocks noGrp="1"/>
          </p:cNvSpPr>
          <p:nvPr>
            <p:ph idx="1"/>
          </p:nvPr>
        </p:nvSpPr>
        <p:spPr/>
        <p:txBody>
          <a:bodyPr/>
          <a:lstStyle/>
          <a:p>
            <a:r>
              <a:rPr lang="en-US" dirty="0" smtClean="0"/>
              <a:t>“man is the co-descendant with other mammals of a common </a:t>
            </a:r>
            <a:r>
              <a:rPr lang="en-US" dirty="0" err="1" smtClean="0"/>
              <a:t>progentior</a:t>
            </a:r>
            <a:r>
              <a:rPr lang="en-US" dirty="0" smtClean="0"/>
              <a:t>.”</a:t>
            </a:r>
          </a:p>
          <a:p>
            <a:pPr marL="0" indent="0">
              <a:buNone/>
            </a:pPr>
            <a:endParaRPr lang="en-US" dirty="0"/>
          </a:p>
        </p:txBody>
      </p:sp>
    </p:spTree>
    <p:extLst>
      <p:ext uri="{BB962C8B-B14F-4D97-AF65-F5344CB8AC3E}">
        <p14:creationId xmlns:p14="http://schemas.microsoft.com/office/powerpoint/2010/main" val="1979761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Darwinism</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smtClean="0"/>
              <a:t>Herbert Spencer</a:t>
            </a:r>
            <a:endParaRPr lang="en-US"/>
          </a:p>
        </p:txBody>
      </p:sp>
    </p:spTree>
    <p:extLst>
      <p:ext uri="{BB962C8B-B14F-4D97-AF65-F5344CB8AC3E}">
        <p14:creationId xmlns:p14="http://schemas.microsoft.com/office/powerpoint/2010/main" val="2302848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altLang="en-US" smtClean="0"/>
          </a:p>
        </p:txBody>
      </p:sp>
      <p:sp>
        <p:nvSpPr>
          <p:cNvPr id="8195" name="Content Placeholder 2"/>
          <p:cNvSpPr>
            <a:spLocks noGrp="1"/>
          </p:cNvSpPr>
          <p:nvPr>
            <p:ph idx="1"/>
          </p:nvPr>
        </p:nvSpPr>
        <p:spPr/>
        <p:txBody>
          <a:bodyPr/>
          <a:lstStyle/>
          <a:p>
            <a:pPr eaLnBrk="1" hangingPunct="1"/>
            <a:endParaRPr lang="en-US" altLang="en-US" smtClean="0"/>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228600"/>
            <a:ext cx="7659687" cy="603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772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altLang="en-US" sz="4000" smtClean="0"/>
              <a:t>Britain - Eugenics –Sir Francis Galton 1883</a:t>
            </a:r>
          </a:p>
        </p:txBody>
      </p:sp>
      <p:pic>
        <p:nvPicPr>
          <p:cNvPr id="9219" name="Picture 3" descr="Image:Galton class eugenics.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14600"/>
            <a:ext cx="8763000"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583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t>Eugenics Creed</a:t>
            </a:r>
          </a:p>
        </p:txBody>
      </p:sp>
      <p:sp>
        <p:nvSpPr>
          <p:cNvPr id="3" name="Content Placeholder 2"/>
          <p:cNvSpPr>
            <a:spLocks noGrp="1"/>
          </p:cNvSpPr>
          <p:nvPr>
            <p:ph idx="1"/>
          </p:nvPr>
        </p:nvSpPr>
        <p:spPr>
          <a:xfrm>
            <a:off x="457200" y="914400"/>
            <a:ext cx="8229600" cy="5791200"/>
          </a:xfrm>
        </p:spPr>
        <p:txBody>
          <a:bodyPr>
            <a:normAutofit fontScale="25000" lnSpcReduction="20000"/>
          </a:bodyPr>
          <a:lstStyle/>
          <a:p>
            <a:pPr marL="0" indent="0">
              <a:buNone/>
            </a:pPr>
            <a:r>
              <a:rPr lang="en-US" sz="8000" dirty="0">
                <a:latin typeface="+mj-lt"/>
              </a:rPr>
              <a:t>Sir Francis Galton, the founder of Eugenics and Darwin's half-cousin, dismissed the environmental factors that Darwin insisted were critical to natural selection in favor of an agricultural approach, based primarily on conjecture. When Charles Davenport brought Eugenics in the United States, he delineated the Eugenics Creed as follows:</a:t>
            </a:r>
          </a:p>
          <a:p>
            <a:r>
              <a:rPr lang="en-US" sz="8800" dirty="0">
                <a:latin typeface="+mj-lt"/>
              </a:rPr>
              <a:t>- I believe in striving to raise the human race to the highest plane of social organization, of cooperative work and of effective endeavor.</a:t>
            </a:r>
          </a:p>
          <a:p>
            <a:r>
              <a:rPr lang="en-US" sz="8800" dirty="0">
                <a:latin typeface="+mj-lt"/>
              </a:rPr>
              <a:t>- I believe that I am the trustee of the germ plasm that I carry; that this has been passed on to me through thousands of generations before me; and that I betray the trust if (that germ plasm being good) I so act as to jeopardize it, with its excellent possibilities, or, from motives of personal convenience, to unduly limit offspring.</a:t>
            </a:r>
          </a:p>
          <a:p>
            <a:r>
              <a:rPr lang="en-US" sz="8800" dirty="0">
                <a:latin typeface="+mj-lt"/>
              </a:rPr>
              <a:t>- I believe that, having made our choice in marriage carefully, we, the married pair, should seek to have 4 to 6 children in order that our carefully selected germ plasm shall be reproduced in adequate degree and that this preferred stock shall not be swamped by that less carefully selected.</a:t>
            </a:r>
          </a:p>
          <a:p>
            <a:r>
              <a:rPr lang="en-US" sz="8800" dirty="0">
                <a:latin typeface="+mj-lt"/>
              </a:rPr>
              <a:t>- I believe in such a selection of immigrants as shall not tend to adulterate our national germ plasm with socially unfit traits.</a:t>
            </a:r>
          </a:p>
          <a:p>
            <a:r>
              <a:rPr lang="en-US" sz="8800" dirty="0">
                <a:latin typeface="+mj-lt"/>
              </a:rPr>
              <a:t>- I believe in repressing my instincts when to follow them would injure the next generation</a:t>
            </a:r>
          </a:p>
          <a:p>
            <a:pPr marL="0" indent="0">
              <a:buNone/>
            </a:pPr>
            <a:endParaRPr lang="en-US" dirty="0"/>
          </a:p>
        </p:txBody>
      </p:sp>
    </p:spTree>
    <p:extLst>
      <p:ext uri="{BB962C8B-B14F-4D97-AF65-F5344CB8AC3E}">
        <p14:creationId xmlns:p14="http://schemas.microsoft.com/office/powerpoint/2010/main" val="36680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US" altLang="en-US" smtClean="0"/>
          </a:p>
        </p:txBody>
      </p:sp>
      <p:sp>
        <p:nvSpPr>
          <p:cNvPr id="10243" name="Content Placeholder 2"/>
          <p:cNvSpPr>
            <a:spLocks noGrp="1"/>
          </p:cNvSpPr>
          <p:nvPr>
            <p:ph idx="1"/>
          </p:nvPr>
        </p:nvSpPr>
        <p:spPr/>
        <p:txBody>
          <a:bodyPr/>
          <a:lstStyle/>
          <a:p>
            <a:pPr eaLnBrk="1" hangingPunct="1"/>
            <a:endParaRPr lang="en-US" altLang="en-US" smtClean="0"/>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1219200"/>
            <a:ext cx="87693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558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US" altLang="en-US" smtClean="0"/>
          </a:p>
        </p:txBody>
      </p:sp>
      <p:sp>
        <p:nvSpPr>
          <p:cNvPr id="11267" name="Content Placeholder 2"/>
          <p:cNvSpPr>
            <a:spLocks noGrp="1"/>
          </p:cNvSpPr>
          <p:nvPr>
            <p:ph idx="1"/>
          </p:nvPr>
        </p:nvSpPr>
        <p:spPr/>
        <p:txBody>
          <a:bodyPr/>
          <a:lstStyle/>
          <a:p>
            <a:pPr eaLnBrk="1" hangingPunct="1"/>
            <a:endParaRPr lang="en-US" altLang="en-US" smtClean="0"/>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74638"/>
            <a:ext cx="6096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382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354</Words>
  <Application>Microsoft Office PowerPoint</Application>
  <PresentationFormat>On-screen Show (4:3)</PresentationFormat>
  <Paragraphs>21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Californian FB</vt:lpstr>
      <vt:lpstr>Office Theme</vt:lpstr>
      <vt:lpstr>From Darwin to Social Darwinism</vt:lpstr>
      <vt:lpstr>Charles Darwin</vt:lpstr>
      <vt:lpstr>1871 – The Descent of Man</vt:lpstr>
      <vt:lpstr>Social Darwinism </vt:lpstr>
      <vt:lpstr>PowerPoint Presentation</vt:lpstr>
      <vt:lpstr>Britain - Eugenics –Sir Francis Galton 1883</vt:lpstr>
      <vt:lpstr>Eugenics Creed</vt:lpstr>
      <vt:lpstr>PowerPoint Presentation</vt:lpstr>
      <vt:lpstr>PowerPoint Presentation</vt:lpstr>
      <vt:lpstr>Eugenics in the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dc:creator>
  <cp:lastModifiedBy>Costello, Lynda</cp:lastModifiedBy>
  <cp:revision>12</cp:revision>
  <dcterms:created xsi:type="dcterms:W3CDTF">2014-02-25T20:09:24Z</dcterms:created>
  <dcterms:modified xsi:type="dcterms:W3CDTF">2020-03-06T14:26:34Z</dcterms:modified>
</cp:coreProperties>
</file>