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6" r:id="rId2"/>
    <p:sldId id="257" r:id="rId3"/>
    <p:sldId id="271" r:id="rId4"/>
    <p:sldId id="272" r:id="rId5"/>
    <p:sldId id="258" r:id="rId6"/>
    <p:sldId id="273" r:id="rId7"/>
    <p:sldId id="259" r:id="rId8"/>
    <p:sldId id="260" r:id="rId9"/>
    <p:sldId id="261" r:id="rId10"/>
    <p:sldId id="262" r:id="rId11"/>
    <p:sldId id="263" r:id="rId12"/>
    <p:sldId id="274" r:id="rId13"/>
    <p:sldId id="264" r:id="rId14"/>
    <p:sldId id="265" r:id="rId15"/>
    <p:sldId id="266" r:id="rId16"/>
    <p:sldId id="267" r:id="rId17"/>
    <p:sldId id="268" r:id="rId18"/>
    <p:sldId id="269" r:id="rId19"/>
    <p:sldId id="270"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9" d="100"/>
          <a:sy n="69" d="100"/>
        </p:scale>
        <p:origin x="66" y="8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0B594-0175-4BBC-B26D-92D01F3B16C8}" type="datetimeFigureOut">
              <a:rPr lang="en-US" smtClean="0"/>
              <a:t>12/10/2019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6DB222-53F2-481C-96C4-F8C58257DAEC}" type="slidenum">
              <a:rPr lang="en-US" smtClean="0"/>
              <a:t>‹#›</a:t>
            </a:fld>
            <a:endParaRPr lang="en-US" dirty="0"/>
          </a:p>
        </p:txBody>
      </p:sp>
    </p:spTree>
    <p:extLst>
      <p:ext uri="{BB962C8B-B14F-4D97-AF65-F5344CB8AC3E}">
        <p14:creationId xmlns:p14="http://schemas.microsoft.com/office/powerpoint/2010/main" val="346637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FA8786-B620-435F-9F28-6D39788042A4}" type="slidenum">
              <a:rPr lang="en-US" altLang="en-US"/>
              <a:pPr/>
              <a:t>2</a:t>
            </a:fld>
            <a:endParaRPr lang="en-US" altLang="en-US" dirty="0"/>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670987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9CF9F3-A592-4ABE-931E-D2C282EFA010}" type="slidenum">
              <a:rPr lang="en-US" altLang="en-US"/>
              <a:pPr/>
              <a:t>15</a:t>
            </a:fld>
            <a:endParaRPr lang="en-US" altLang="en-US" dirty="0"/>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444529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08D6A8-DEE3-496F-A4A4-5C92F63AC937}" type="slidenum">
              <a:rPr lang="en-US" altLang="en-US"/>
              <a:pPr/>
              <a:t>16</a:t>
            </a:fld>
            <a:endParaRPr lang="en-US" altLang="en-US" dirty="0"/>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997085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D70E68-2D13-4E2B-B390-F654F6559D31}" type="slidenum">
              <a:rPr lang="en-US" altLang="en-US"/>
              <a:pPr/>
              <a:t>17</a:t>
            </a:fld>
            <a:endParaRPr lang="en-US" altLang="en-US" dirty="0"/>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064914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3C892C-92CB-48CD-884A-ED7895643D72}" type="slidenum">
              <a:rPr lang="en-US" altLang="en-US"/>
              <a:pPr/>
              <a:t>18</a:t>
            </a:fld>
            <a:endParaRPr lang="en-US" altLang="en-US" dirty="0"/>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336639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C120F6-927E-4ACA-8E7B-6634E93E6737}" type="slidenum">
              <a:rPr lang="en-US" altLang="en-US"/>
              <a:pPr/>
              <a:t>19</a:t>
            </a:fld>
            <a:endParaRPr lang="en-US" altLang="en-US" dirty="0"/>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123853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26D9E3-0434-48F8-BB3D-3AA466231274}" type="slidenum">
              <a:rPr lang="en-US" altLang="en-US"/>
              <a:pPr/>
              <a:t>5</a:t>
            </a:fld>
            <a:endParaRPr lang="en-US" altLang="en-US" dirty="0"/>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399038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F0DA44-88E3-4C3F-8F13-BCE9AFEC0A9A}" type="slidenum">
              <a:rPr lang="en-US" altLang="en-US"/>
              <a:pPr/>
              <a:t>7</a:t>
            </a:fld>
            <a:endParaRPr lang="en-US" altLang="en-US" dirty="0"/>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607282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48169C-05C1-4887-99AE-84A31D49E86E}" type="slidenum">
              <a:rPr lang="en-US" altLang="en-US"/>
              <a:pPr/>
              <a:t>8</a:t>
            </a:fld>
            <a:endParaRPr lang="en-US" altLang="en-US" dirty="0"/>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88794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D06BE-C41F-42F3-BE48-AC4E74576580}" type="slidenum">
              <a:rPr lang="en-US" altLang="en-US"/>
              <a:pPr/>
              <a:t>9</a:t>
            </a:fld>
            <a:endParaRPr lang="en-US" altLang="en-US" dirty="0"/>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077037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2DFCAC-34C6-46D7-98DA-5230F508E599}" type="slidenum">
              <a:rPr lang="en-US" altLang="en-US"/>
              <a:pPr/>
              <a:t>10</a:t>
            </a:fld>
            <a:endParaRPr lang="en-US" altLang="en-US" dirty="0"/>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180501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A1146-6FED-4A51-BD6F-E7D8619728EC}" type="slidenum">
              <a:rPr lang="en-US" altLang="en-US"/>
              <a:pPr/>
              <a:t>11</a:t>
            </a:fld>
            <a:endParaRPr lang="en-US" altLang="en-US" dirty="0"/>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89768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550BD3-B0F4-4C87-8721-BA257ED0C36C}" type="slidenum">
              <a:rPr lang="en-US" altLang="en-US"/>
              <a:pPr/>
              <a:t>13</a:t>
            </a:fld>
            <a:endParaRPr lang="en-US" altLang="en-US" dirty="0"/>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871327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167CCF-0778-428E-B571-B7ED7AC05EA9}" type="slidenum">
              <a:rPr lang="en-US" altLang="en-US"/>
              <a:pPr/>
              <a:t>14</a:t>
            </a:fld>
            <a:endParaRPr lang="en-US" altLang="en-US" dirty="0"/>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098834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86452-3391-49E3-A55D-9E0F0C0D86F1}" type="datetimeFigureOut">
              <a:rPr lang="en-US" smtClean="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BFE105-071B-41E8-9AC5-2785AD164A0C}" type="slidenum">
              <a:rPr lang="en-US" smtClean="0"/>
              <a:t>‹#›</a:t>
            </a:fld>
            <a:endParaRPr lang="en-US" dirty="0"/>
          </a:p>
        </p:txBody>
      </p:sp>
    </p:spTree>
    <p:extLst>
      <p:ext uri="{BB962C8B-B14F-4D97-AF65-F5344CB8AC3E}">
        <p14:creationId xmlns:p14="http://schemas.microsoft.com/office/powerpoint/2010/main" val="2412467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86452-3391-49E3-A55D-9E0F0C0D86F1}" type="datetimeFigureOut">
              <a:rPr lang="en-US" smtClean="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BFE105-071B-41E8-9AC5-2785AD164A0C}" type="slidenum">
              <a:rPr lang="en-US" smtClean="0"/>
              <a:t>‹#›</a:t>
            </a:fld>
            <a:endParaRPr lang="en-US" dirty="0"/>
          </a:p>
        </p:txBody>
      </p:sp>
    </p:spTree>
    <p:extLst>
      <p:ext uri="{BB962C8B-B14F-4D97-AF65-F5344CB8AC3E}">
        <p14:creationId xmlns:p14="http://schemas.microsoft.com/office/powerpoint/2010/main" val="258163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86452-3391-49E3-A55D-9E0F0C0D86F1}" type="datetimeFigureOut">
              <a:rPr lang="en-US" smtClean="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BFE105-071B-41E8-9AC5-2785AD164A0C}" type="slidenum">
              <a:rPr lang="en-US" smtClean="0"/>
              <a:t>‹#›</a:t>
            </a:fld>
            <a:endParaRPr lang="en-US" dirty="0"/>
          </a:p>
        </p:txBody>
      </p:sp>
    </p:spTree>
    <p:extLst>
      <p:ext uri="{BB962C8B-B14F-4D97-AF65-F5344CB8AC3E}">
        <p14:creationId xmlns:p14="http://schemas.microsoft.com/office/powerpoint/2010/main" val="1406573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86452-3391-49E3-A55D-9E0F0C0D86F1}" type="datetimeFigureOut">
              <a:rPr lang="en-US" smtClean="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BFE105-071B-41E8-9AC5-2785AD164A0C}" type="slidenum">
              <a:rPr lang="en-US" smtClean="0"/>
              <a:t>‹#›</a:t>
            </a:fld>
            <a:endParaRPr lang="en-US" dirty="0"/>
          </a:p>
        </p:txBody>
      </p:sp>
    </p:spTree>
    <p:extLst>
      <p:ext uri="{BB962C8B-B14F-4D97-AF65-F5344CB8AC3E}">
        <p14:creationId xmlns:p14="http://schemas.microsoft.com/office/powerpoint/2010/main" val="509481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86452-3391-49E3-A55D-9E0F0C0D86F1}" type="datetimeFigureOut">
              <a:rPr lang="en-US" smtClean="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BFE105-071B-41E8-9AC5-2785AD164A0C}" type="slidenum">
              <a:rPr lang="en-US" smtClean="0"/>
              <a:t>‹#›</a:t>
            </a:fld>
            <a:endParaRPr lang="en-US" dirty="0"/>
          </a:p>
        </p:txBody>
      </p:sp>
    </p:spTree>
    <p:extLst>
      <p:ext uri="{BB962C8B-B14F-4D97-AF65-F5344CB8AC3E}">
        <p14:creationId xmlns:p14="http://schemas.microsoft.com/office/powerpoint/2010/main" val="419620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86452-3391-49E3-A55D-9E0F0C0D86F1}" type="datetimeFigureOut">
              <a:rPr lang="en-US" smtClean="0"/>
              <a:t>12/10/2019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BFE105-071B-41E8-9AC5-2785AD164A0C}" type="slidenum">
              <a:rPr lang="en-US" smtClean="0"/>
              <a:t>‹#›</a:t>
            </a:fld>
            <a:endParaRPr lang="en-US" dirty="0"/>
          </a:p>
        </p:txBody>
      </p:sp>
    </p:spTree>
    <p:extLst>
      <p:ext uri="{BB962C8B-B14F-4D97-AF65-F5344CB8AC3E}">
        <p14:creationId xmlns:p14="http://schemas.microsoft.com/office/powerpoint/2010/main" val="1083506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86452-3391-49E3-A55D-9E0F0C0D86F1}" type="datetimeFigureOut">
              <a:rPr lang="en-US" smtClean="0"/>
              <a:t>12/10/2019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EBFE105-071B-41E8-9AC5-2785AD164A0C}" type="slidenum">
              <a:rPr lang="en-US" smtClean="0"/>
              <a:t>‹#›</a:t>
            </a:fld>
            <a:endParaRPr lang="en-US" dirty="0"/>
          </a:p>
        </p:txBody>
      </p:sp>
    </p:spTree>
    <p:extLst>
      <p:ext uri="{BB962C8B-B14F-4D97-AF65-F5344CB8AC3E}">
        <p14:creationId xmlns:p14="http://schemas.microsoft.com/office/powerpoint/2010/main" val="4158469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86452-3391-49E3-A55D-9E0F0C0D86F1}" type="datetimeFigureOut">
              <a:rPr lang="en-US" smtClean="0"/>
              <a:t>12/10/2019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BFE105-071B-41E8-9AC5-2785AD164A0C}" type="slidenum">
              <a:rPr lang="en-US" smtClean="0"/>
              <a:t>‹#›</a:t>
            </a:fld>
            <a:endParaRPr lang="en-US" dirty="0"/>
          </a:p>
        </p:txBody>
      </p:sp>
    </p:spTree>
    <p:extLst>
      <p:ext uri="{BB962C8B-B14F-4D97-AF65-F5344CB8AC3E}">
        <p14:creationId xmlns:p14="http://schemas.microsoft.com/office/powerpoint/2010/main" val="942279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86452-3391-49E3-A55D-9E0F0C0D86F1}" type="datetimeFigureOut">
              <a:rPr lang="en-US" smtClean="0"/>
              <a:t>12/10/2019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EBFE105-071B-41E8-9AC5-2785AD164A0C}" type="slidenum">
              <a:rPr lang="en-US" smtClean="0"/>
              <a:t>‹#›</a:t>
            </a:fld>
            <a:endParaRPr lang="en-US" dirty="0"/>
          </a:p>
        </p:txBody>
      </p:sp>
    </p:spTree>
    <p:extLst>
      <p:ext uri="{BB962C8B-B14F-4D97-AF65-F5344CB8AC3E}">
        <p14:creationId xmlns:p14="http://schemas.microsoft.com/office/powerpoint/2010/main" val="3816907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86452-3391-49E3-A55D-9E0F0C0D86F1}" type="datetimeFigureOut">
              <a:rPr lang="en-US" smtClean="0"/>
              <a:t>12/10/2019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BFE105-071B-41E8-9AC5-2785AD164A0C}" type="slidenum">
              <a:rPr lang="en-US" smtClean="0"/>
              <a:t>‹#›</a:t>
            </a:fld>
            <a:endParaRPr lang="en-US" dirty="0"/>
          </a:p>
        </p:txBody>
      </p:sp>
    </p:spTree>
    <p:extLst>
      <p:ext uri="{BB962C8B-B14F-4D97-AF65-F5344CB8AC3E}">
        <p14:creationId xmlns:p14="http://schemas.microsoft.com/office/powerpoint/2010/main" val="3818656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86452-3391-49E3-A55D-9E0F0C0D86F1}" type="datetimeFigureOut">
              <a:rPr lang="en-US" smtClean="0"/>
              <a:t>12/10/2019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BFE105-071B-41E8-9AC5-2785AD164A0C}" type="slidenum">
              <a:rPr lang="en-US" smtClean="0"/>
              <a:t>‹#›</a:t>
            </a:fld>
            <a:endParaRPr lang="en-US" dirty="0"/>
          </a:p>
        </p:txBody>
      </p:sp>
    </p:spTree>
    <p:extLst>
      <p:ext uri="{BB962C8B-B14F-4D97-AF65-F5344CB8AC3E}">
        <p14:creationId xmlns:p14="http://schemas.microsoft.com/office/powerpoint/2010/main" val="3915704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086452-3391-49E3-A55D-9E0F0C0D86F1}" type="datetimeFigureOut">
              <a:rPr lang="en-US" smtClean="0"/>
              <a:t>12/10/2019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BFE105-071B-41E8-9AC5-2785AD164A0C}" type="slidenum">
              <a:rPr lang="en-US" smtClean="0"/>
              <a:t>‹#›</a:t>
            </a:fld>
            <a:endParaRPr lang="en-US" dirty="0"/>
          </a:p>
        </p:txBody>
      </p:sp>
    </p:spTree>
    <p:extLst>
      <p:ext uri="{BB962C8B-B14F-4D97-AF65-F5344CB8AC3E}">
        <p14:creationId xmlns:p14="http://schemas.microsoft.com/office/powerpoint/2010/main" val="2390180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amazon.com/exec/obidos/ASIN/0195061624/theringofthen-20"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www.britannica.com/topic/Charter-to-the-Gentry"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546764" y="-271712"/>
            <a:ext cx="4544291" cy="7617099"/>
          </a:xfrm>
          <a:prstGeom prst="rect">
            <a:avLst/>
          </a:prstGeom>
        </p:spPr>
      </p:pic>
    </p:spTree>
    <p:extLst>
      <p:ext uri="{BB962C8B-B14F-4D97-AF65-F5344CB8AC3E}">
        <p14:creationId xmlns:p14="http://schemas.microsoft.com/office/powerpoint/2010/main" val="1354352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1676400" y="152400"/>
            <a:ext cx="8763000"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45791" dir="2021404" algn="ctr" rotWithShape="0">
                    <a:srgbClr val="808080"/>
                  </a:outerShdw>
                </a:effectLst>
              </a14:hiddenEffects>
            </a:ext>
          </a:extLst>
        </p:spPr>
        <p:txBody>
          <a:bodyPr>
            <a:spAutoFit/>
          </a:bodyPr>
          <a:lstStyle/>
          <a:p>
            <a:pPr algn="ctr">
              <a:spcBef>
                <a:spcPct val="50000"/>
              </a:spcBef>
            </a:pPr>
            <a:r>
              <a:rPr lang="en-US" altLang="en-US" sz="4100" b="1" dirty="0">
                <a:solidFill>
                  <a:schemeClr val="tx2"/>
                </a:solidFill>
                <a:latin typeface="BilboDisplay" pitchFamily="2" charset="0"/>
              </a:rPr>
              <a:t>The Partitions of Poland</a:t>
            </a:r>
            <a:endParaRPr lang="en-US" altLang="en-US" sz="4100" b="1" i="1" dirty="0">
              <a:latin typeface="BilboDisplay" pitchFamily="2" charset="0"/>
            </a:endParaRPr>
          </a:p>
        </p:txBody>
      </p:sp>
      <p:sp>
        <p:nvSpPr>
          <p:cNvPr id="91141" name="Text Box 5"/>
          <p:cNvSpPr txBox="1">
            <a:spLocks noChangeArrowheads="1"/>
          </p:cNvSpPr>
          <p:nvPr/>
        </p:nvSpPr>
        <p:spPr bwMode="auto">
          <a:xfrm>
            <a:off x="7543800" y="3276601"/>
            <a:ext cx="1219200"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chemeClr val="tx2"/>
                </a:solidFill>
                <a:effectLst>
                  <a:outerShdw blurRad="38100" dist="38100" dir="2700000" algn="tl">
                    <a:srgbClr val="FFFFFF"/>
                  </a:outerShdw>
                </a:effectLst>
                <a:latin typeface="BilboDisplay" pitchFamily="2" charset="0"/>
              </a:rPr>
              <a:t>- 1772</a:t>
            </a:r>
          </a:p>
          <a:p>
            <a:pPr>
              <a:spcBef>
                <a:spcPct val="50000"/>
              </a:spcBef>
            </a:pPr>
            <a:r>
              <a:rPr lang="en-US" altLang="en-US" sz="2800" b="1" dirty="0">
                <a:solidFill>
                  <a:schemeClr val="tx2"/>
                </a:solidFill>
                <a:effectLst>
                  <a:outerShdw blurRad="38100" dist="38100" dir="2700000" algn="tl">
                    <a:srgbClr val="FFFFFF"/>
                  </a:outerShdw>
                </a:effectLst>
                <a:latin typeface="BilboDisplay" pitchFamily="2" charset="0"/>
              </a:rPr>
              <a:t>- 1793</a:t>
            </a:r>
          </a:p>
          <a:p>
            <a:pPr>
              <a:spcBef>
                <a:spcPct val="50000"/>
              </a:spcBef>
            </a:pPr>
            <a:r>
              <a:rPr lang="en-US" altLang="en-US" sz="2800" b="1" dirty="0">
                <a:solidFill>
                  <a:schemeClr val="tx2"/>
                </a:solidFill>
                <a:effectLst>
                  <a:outerShdw blurRad="38100" dist="38100" dir="2700000" algn="tl">
                    <a:srgbClr val="FFFFFF"/>
                  </a:outerShdw>
                </a:effectLst>
                <a:latin typeface="BilboDisplay" pitchFamily="2" charset="0"/>
              </a:rPr>
              <a:t>- 1795</a:t>
            </a:r>
          </a:p>
        </p:txBody>
      </p:sp>
      <p:pic>
        <p:nvPicPr>
          <p:cNvPr id="91142" name="Picture 6" descr="map-Partitions of Poland-1"/>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2419350" y="1219201"/>
            <a:ext cx="7410450" cy="5357813"/>
          </a:xfrm>
          <a:prstGeom prst="rect">
            <a:avLst/>
          </a:prstGeom>
          <a:noFill/>
          <a:ln w="9525">
            <a:solidFill>
              <a:srgbClr val="FFFF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284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1676400" y="152400"/>
            <a:ext cx="8763000"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45791" dir="2021404" algn="ctr" rotWithShape="0">
                    <a:srgbClr val="808080"/>
                  </a:outerShdw>
                </a:effectLst>
              </a14:hiddenEffects>
            </a:ext>
          </a:extLst>
        </p:spPr>
        <p:txBody>
          <a:bodyPr>
            <a:spAutoFit/>
          </a:bodyPr>
          <a:lstStyle/>
          <a:p>
            <a:pPr algn="ctr">
              <a:spcBef>
                <a:spcPct val="50000"/>
              </a:spcBef>
            </a:pPr>
            <a:r>
              <a:rPr lang="en-US" altLang="en-US" sz="4100" b="1" dirty="0">
                <a:solidFill>
                  <a:schemeClr val="tx2"/>
                </a:solidFill>
                <a:latin typeface="BilboDisplay" pitchFamily="2" charset="0"/>
              </a:rPr>
              <a:t>Russian Expansionism in the Late 18c</a:t>
            </a:r>
            <a:endParaRPr lang="en-US" altLang="en-US" sz="4100" b="1" i="1" dirty="0">
              <a:latin typeface="BilboDisplay" pitchFamily="2" charset="0"/>
            </a:endParaRPr>
          </a:p>
        </p:txBody>
      </p:sp>
      <p:pic>
        <p:nvPicPr>
          <p:cNvPr id="88069" name="Picture 5" descr="PartitionOfPoland&amp;RussianExpansion-18c"/>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3048000" y="1066801"/>
            <a:ext cx="6096000" cy="5605463"/>
          </a:xfrm>
          <a:prstGeom prst="rect">
            <a:avLst/>
          </a:prstGeom>
          <a:noFill/>
          <a:ln w="28575">
            <a:solidFill>
              <a:srgbClr val="FFFF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275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Maria Theresa of Austria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3750" y="1469570"/>
            <a:ext cx="3991728" cy="4996543"/>
          </a:xfrm>
        </p:spPr>
      </p:pic>
    </p:spTree>
    <p:extLst>
      <p:ext uri="{BB962C8B-B14F-4D97-AF65-F5344CB8AC3E}">
        <p14:creationId xmlns:p14="http://schemas.microsoft.com/office/powerpoint/2010/main" val="2622192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ext Box 2"/>
          <p:cNvSpPr txBox="1">
            <a:spLocks noChangeArrowheads="1"/>
          </p:cNvSpPr>
          <p:nvPr/>
        </p:nvSpPr>
        <p:spPr bwMode="auto">
          <a:xfrm>
            <a:off x="1676400" y="152400"/>
            <a:ext cx="8763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45791" dir="2021404" algn="ctr" rotWithShape="0">
                    <a:srgbClr val="808080"/>
                  </a:outerShdw>
                </a:effectLst>
              </a14:hiddenEffects>
            </a:ext>
          </a:extLst>
        </p:spPr>
        <p:txBody>
          <a:bodyPr>
            <a:spAutoFit/>
          </a:bodyPr>
          <a:lstStyle/>
          <a:p>
            <a:pPr algn="ctr">
              <a:spcBef>
                <a:spcPct val="50000"/>
              </a:spcBef>
            </a:pPr>
            <a:r>
              <a:rPr lang="en-US" altLang="en-US" sz="4400" b="1" dirty="0">
                <a:solidFill>
                  <a:schemeClr val="tx2"/>
                </a:solidFill>
                <a:latin typeface="BilboDisplay" pitchFamily="2" charset="0"/>
              </a:rPr>
              <a:t>Joseph II of Austria </a:t>
            </a:r>
            <a:r>
              <a:rPr lang="en-US" altLang="en-US" sz="3600" b="1" dirty="0">
                <a:solidFill>
                  <a:schemeClr val="tx2"/>
                </a:solidFill>
                <a:latin typeface="BilboDisplay" pitchFamily="2" charset="0"/>
              </a:rPr>
              <a:t>(r. 1765-1790)</a:t>
            </a:r>
            <a:endParaRPr lang="en-US" altLang="en-US" sz="3600" b="1" i="1" dirty="0">
              <a:latin typeface="BilboDisplay" pitchFamily="2" charset="0"/>
            </a:endParaRPr>
          </a:p>
        </p:txBody>
      </p:sp>
      <p:sp>
        <p:nvSpPr>
          <p:cNvPr id="212995" name="Text Box 3"/>
          <p:cNvSpPr txBox="1">
            <a:spLocks noChangeArrowheads="1"/>
          </p:cNvSpPr>
          <p:nvPr/>
        </p:nvSpPr>
        <p:spPr bwMode="auto">
          <a:xfrm>
            <a:off x="310243" y="610136"/>
            <a:ext cx="8399008"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45791" dir="2021404" algn="ctr" rotWithShape="0">
                    <a:schemeClr val="bg2"/>
                  </a:outerShdw>
                </a:effectLst>
              </a14:hiddenEffects>
            </a:ext>
          </a:extLst>
        </p:spPr>
        <p:txBody>
          <a:bodyPr wrap="square">
            <a:spAutoFit/>
          </a:bodyPr>
          <a:lstStyle/>
          <a:p>
            <a:pPr>
              <a:spcBef>
                <a:spcPct val="50000"/>
              </a:spcBef>
              <a:buClr>
                <a:schemeClr val="folHlink"/>
              </a:buClr>
              <a:buSzPct val="90000"/>
              <a:buFont typeface="Arial" panose="020B0604020202020204" pitchFamily="34" charset="0"/>
              <a:buChar char="►"/>
            </a:pPr>
            <a:r>
              <a:rPr lang="en-US" altLang="en-US" sz="3200" b="1" dirty="0" smtClean="0">
                <a:solidFill>
                  <a:srgbClr val="FF0000"/>
                </a:solidFill>
                <a:effectLst>
                  <a:outerShdw blurRad="38100" dist="38100" dir="2700000" algn="tl">
                    <a:srgbClr val="000000"/>
                  </a:outerShdw>
                </a:effectLst>
                <a:latin typeface="BilboDisplay" pitchFamily="2" charset="0"/>
              </a:rPr>
              <a:t>son of Maria Theresa, brother of Marie Antoinette (wife of Louis XVI)</a:t>
            </a:r>
          </a:p>
          <a:p>
            <a:pPr>
              <a:spcBef>
                <a:spcPct val="50000"/>
              </a:spcBef>
              <a:buClr>
                <a:schemeClr val="folHlink"/>
              </a:buClr>
              <a:buSzPct val="90000"/>
              <a:buFont typeface="Arial" panose="020B0604020202020204" pitchFamily="34" charset="0"/>
              <a:buChar char="►"/>
            </a:pPr>
            <a:r>
              <a:rPr lang="en-US" altLang="en-US" sz="3200" b="1" dirty="0" smtClean="0">
                <a:solidFill>
                  <a:srgbClr val="FF0000"/>
                </a:solidFill>
                <a:effectLst>
                  <a:outerShdw blurRad="38100" dist="38100" dir="2700000" algn="tl">
                    <a:srgbClr val="000000"/>
                  </a:outerShdw>
                </a:effectLst>
                <a:latin typeface="BilboDisplay" pitchFamily="2" charset="0"/>
              </a:rPr>
              <a:t>Abolished serfdom</a:t>
            </a:r>
          </a:p>
          <a:p>
            <a:pPr>
              <a:spcBef>
                <a:spcPct val="50000"/>
              </a:spcBef>
              <a:buClr>
                <a:schemeClr val="folHlink"/>
              </a:buClr>
              <a:buSzPct val="90000"/>
              <a:buFont typeface="Arial" panose="020B0604020202020204" pitchFamily="34" charset="0"/>
              <a:buChar char="►"/>
            </a:pPr>
            <a:r>
              <a:rPr lang="en-US" altLang="en-US" sz="3200" b="1" dirty="0" smtClean="0">
                <a:solidFill>
                  <a:srgbClr val="FF0000"/>
                </a:solidFill>
                <a:effectLst>
                  <a:outerShdw blurRad="38100" dist="38100" dir="2700000" algn="tl">
                    <a:srgbClr val="000000"/>
                  </a:outerShdw>
                </a:effectLst>
                <a:latin typeface="BilboDisplay" pitchFamily="2" charset="0"/>
              </a:rPr>
              <a:t>Freedom of press</a:t>
            </a:r>
          </a:p>
          <a:p>
            <a:pPr>
              <a:spcBef>
                <a:spcPct val="50000"/>
              </a:spcBef>
              <a:buClr>
                <a:schemeClr val="folHlink"/>
              </a:buClr>
              <a:buSzPct val="90000"/>
              <a:buFont typeface="Arial" panose="020B0604020202020204" pitchFamily="34" charset="0"/>
              <a:buChar char="►"/>
            </a:pPr>
            <a:r>
              <a:rPr lang="en-US" altLang="en-US" sz="3200" b="1" dirty="0" smtClean="0">
                <a:solidFill>
                  <a:srgbClr val="FF0000"/>
                </a:solidFill>
                <a:effectLst>
                  <a:outerShdw blurRad="38100" dist="38100" dir="2700000" algn="tl">
                    <a:srgbClr val="000000"/>
                  </a:outerShdw>
                </a:effectLst>
                <a:latin typeface="BilboDisplay" pitchFamily="2" charset="0"/>
              </a:rPr>
              <a:t>Established public hospitals</a:t>
            </a:r>
          </a:p>
          <a:p>
            <a:pPr>
              <a:spcBef>
                <a:spcPct val="50000"/>
              </a:spcBef>
              <a:buClr>
                <a:schemeClr val="folHlink"/>
              </a:buClr>
              <a:buSzPct val="90000"/>
              <a:buFont typeface="Arial" panose="020B0604020202020204" pitchFamily="34" charset="0"/>
              <a:buChar char="►"/>
            </a:pPr>
            <a:r>
              <a:rPr lang="en-US" altLang="en-US" sz="3200" b="1" dirty="0" smtClean="0">
                <a:solidFill>
                  <a:srgbClr val="FF0000"/>
                </a:solidFill>
                <a:effectLst>
                  <a:outerShdw blurRad="38100" dist="38100" dir="2700000" algn="tl">
                    <a:srgbClr val="000000"/>
                  </a:outerShdw>
                </a:effectLst>
                <a:latin typeface="BilboDisplay" pitchFamily="2" charset="0"/>
              </a:rPr>
              <a:t>Penal code established equality under the law</a:t>
            </a:r>
          </a:p>
          <a:p>
            <a:pPr>
              <a:spcBef>
                <a:spcPct val="50000"/>
              </a:spcBef>
              <a:buClr>
                <a:schemeClr val="folHlink"/>
              </a:buClr>
              <a:buSzPct val="90000"/>
              <a:buFont typeface="Arial" panose="020B0604020202020204" pitchFamily="34" charset="0"/>
              <a:buChar char="►"/>
            </a:pPr>
            <a:r>
              <a:rPr lang="en-US" altLang="en-US" sz="3200" b="1" dirty="0" smtClean="0">
                <a:solidFill>
                  <a:srgbClr val="FF0000"/>
                </a:solidFill>
                <a:effectLst>
                  <a:outerShdw blurRad="38100" dist="38100" dir="2700000" algn="tl">
                    <a:srgbClr val="000000"/>
                  </a:outerShdw>
                </a:effectLst>
                <a:latin typeface="BilboDisplay" pitchFamily="2" charset="0"/>
              </a:rPr>
              <a:t>Religious toleration</a:t>
            </a:r>
          </a:p>
          <a:p>
            <a:pPr>
              <a:spcBef>
                <a:spcPct val="50000"/>
              </a:spcBef>
              <a:buClr>
                <a:schemeClr val="folHlink"/>
              </a:buClr>
              <a:buSzPct val="90000"/>
              <a:buFont typeface="Arial" panose="020B0604020202020204" pitchFamily="34" charset="0"/>
              <a:buChar char="►"/>
            </a:pPr>
            <a:r>
              <a:rPr lang="en-US" altLang="en-US" sz="3200" b="1" dirty="0" smtClean="0">
                <a:solidFill>
                  <a:srgbClr val="FF0000"/>
                </a:solidFill>
                <a:effectLst>
                  <a:outerShdw blurRad="38100" dist="38100" dir="2700000" algn="tl">
                    <a:srgbClr val="000000"/>
                  </a:outerShdw>
                </a:effectLst>
                <a:latin typeface="BilboDisplay" pitchFamily="2" charset="0"/>
              </a:rPr>
              <a:t>Ended monopolies and  guild restrictions</a:t>
            </a:r>
          </a:p>
          <a:p>
            <a:pPr>
              <a:spcBef>
                <a:spcPct val="50000"/>
              </a:spcBef>
              <a:buClr>
                <a:schemeClr val="folHlink"/>
              </a:buClr>
              <a:buSzPct val="90000"/>
            </a:pPr>
            <a:r>
              <a:rPr lang="en-US" altLang="en-US" sz="3200" b="1" dirty="0" smtClean="0">
                <a:solidFill>
                  <a:srgbClr val="FF0000"/>
                </a:solidFill>
                <a:effectLst>
                  <a:outerShdw blurRad="38100" dist="38100" dir="2700000" algn="tl">
                    <a:srgbClr val="000000"/>
                  </a:outerShdw>
                </a:effectLst>
                <a:latin typeface="BilboDisplay" pitchFamily="2" charset="0"/>
              </a:rPr>
              <a:t>His efforts were opposed by the Church and Nobles</a:t>
            </a:r>
            <a:endParaRPr lang="en-US" altLang="en-US" b="1" dirty="0">
              <a:solidFill>
                <a:srgbClr val="FF0000"/>
              </a:solidFill>
              <a:effectLst>
                <a:outerShdw blurRad="38100" dist="38100" dir="2700000" algn="tl">
                  <a:srgbClr val="000000"/>
                </a:outerShdw>
              </a:effectLst>
            </a:endParaRPr>
          </a:p>
        </p:txBody>
      </p:sp>
      <p:pic>
        <p:nvPicPr>
          <p:cNvPr id="212996" name="Picture 4" descr="Joseph II -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9637" y="1072243"/>
            <a:ext cx="3662363" cy="5257800"/>
          </a:xfrm>
          <a:prstGeom prst="rect">
            <a:avLst/>
          </a:prstGeom>
          <a:noFill/>
          <a:ln w="9525">
            <a:solidFill>
              <a:srgbClr val="FFFF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224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ext Box 2"/>
          <p:cNvSpPr txBox="1">
            <a:spLocks noChangeArrowheads="1"/>
          </p:cNvSpPr>
          <p:nvPr/>
        </p:nvSpPr>
        <p:spPr bwMode="auto">
          <a:xfrm>
            <a:off x="1676400" y="152400"/>
            <a:ext cx="8763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45791" dir="2021404" algn="ctr" rotWithShape="0">
                    <a:srgbClr val="808080"/>
                  </a:outerShdw>
                </a:effectLst>
              </a14:hiddenEffects>
            </a:ext>
          </a:extLst>
        </p:spPr>
        <p:txBody>
          <a:bodyPr>
            <a:spAutoFit/>
          </a:bodyPr>
          <a:lstStyle/>
          <a:p>
            <a:pPr algn="ctr">
              <a:spcBef>
                <a:spcPct val="50000"/>
              </a:spcBef>
            </a:pPr>
            <a:r>
              <a:rPr lang="en-US" altLang="en-US" sz="4400" b="1" dirty="0">
                <a:solidFill>
                  <a:schemeClr val="tx2"/>
                </a:solidFill>
                <a:latin typeface="BilboDisplay" pitchFamily="2" charset="0"/>
              </a:rPr>
              <a:t>Habsburg Family Crest</a:t>
            </a:r>
            <a:endParaRPr lang="en-US" altLang="en-US" sz="3600" b="1" i="1" dirty="0">
              <a:latin typeface="BilboDisplay" pitchFamily="2" charset="0"/>
            </a:endParaRPr>
          </a:p>
        </p:txBody>
      </p:sp>
      <p:pic>
        <p:nvPicPr>
          <p:cNvPr id="219141" name="Picture 5" descr="Austrian eagles"/>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3617914" y="1219200"/>
            <a:ext cx="5145087" cy="5257800"/>
          </a:xfrm>
          <a:prstGeom prst="rect">
            <a:avLst/>
          </a:prstGeom>
          <a:noFill/>
          <a:ln w="9525">
            <a:solidFill>
              <a:srgbClr val="FFFF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848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677334" y="1161521"/>
            <a:ext cx="113157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45791" dir="2021404" algn="ctr" rotWithShape="0">
                    <a:schemeClr val="bg2"/>
                  </a:outerShdw>
                </a:effectLst>
              </a14:hiddenEffects>
            </a:ext>
          </a:extLst>
        </p:spPr>
        <p:txBody>
          <a:bodyPr wrap="square">
            <a:spAutoFit/>
          </a:bodyPr>
          <a:lstStyle/>
          <a:p>
            <a:pPr>
              <a:spcBef>
                <a:spcPct val="50000"/>
              </a:spcBef>
              <a:buClr>
                <a:schemeClr val="folHlink"/>
              </a:buClr>
              <a:buSzPct val="90000"/>
              <a:buFont typeface="Arial" panose="020B0604020202020204" pitchFamily="34" charset="0"/>
              <a:buNone/>
            </a:pPr>
            <a:r>
              <a:rPr lang="en-US" altLang="en-US" sz="3600" b="1" dirty="0">
                <a:solidFill>
                  <a:srgbClr val="FF0000"/>
                </a:solidFill>
                <a:effectLst>
                  <a:outerShdw blurRad="38100" dist="38100" dir="2700000" algn="tl">
                    <a:srgbClr val="000000"/>
                  </a:outerShdw>
                </a:effectLst>
                <a:latin typeface="BilboDisplay" pitchFamily="2" charset="0"/>
              </a:rPr>
              <a:t>       1772:  First partition of Poland.</a:t>
            </a:r>
          </a:p>
          <a:p>
            <a:pPr>
              <a:spcBef>
                <a:spcPct val="50000"/>
              </a:spcBef>
              <a:buClr>
                <a:schemeClr val="folHlink"/>
              </a:buClr>
              <a:buSzPct val="90000"/>
              <a:buFont typeface="Arial" panose="020B0604020202020204" pitchFamily="34" charset="0"/>
              <a:buNone/>
            </a:pPr>
            <a:r>
              <a:rPr lang="en-US" altLang="en-US" sz="3600" b="1" dirty="0">
                <a:solidFill>
                  <a:srgbClr val="FF0000"/>
                </a:solidFill>
                <a:effectLst>
                  <a:outerShdw blurRad="38100" dist="38100" dir="2700000" algn="tl">
                    <a:srgbClr val="000000"/>
                  </a:outerShdw>
                </a:effectLst>
                <a:latin typeface="BilboDisplay" pitchFamily="2" charset="0"/>
              </a:rPr>
              <a:t>1778-1779:  He failed to annex Bavaria to Austrian lands.</a:t>
            </a:r>
          </a:p>
          <a:p>
            <a:pPr>
              <a:spcBef>
                <a:spcPct val="50000"/>
              </a:spcBef>
              <a:buClr>
                <a:schemeClr val="folHlink"/>
              </a:buClr>
              <a:buSzPct val="90000"/>
              <a:buFont typeface="Arial" panose="020B0604020202020204" pitchFamily="34" charset="0"/>
              <a:buNone/>
            </a:pPr>
            <a:r>
              <a:rPr lang="en-US" altLang="en-US" sz="3600" b="1" dirty="0">
                <a:solidFill>
                  <a:srgbClr val="FF0000"/>
                </a:solidFill>
                <a:effectLst>
                  <a:outerShdw blurRad="38100" dist="38100" dir="2700000" algn="tl">
                    <a:srgbClr val="000000"/>
                  </a:outerShdw>
                </a:effectLst>
                <a:latin typeface="BilboDisplay" pitchFamily="2" charset="0"/>
              </a:rPr>
              <a:t>        1781:  Declared the Toleration Patent.</a:t>
            </a:r>
          </a:p>
          <a:p>
            <a:pPr>
              <a:spcBef>
                <a:spcPct val="50000"/>
              </a:spcBef>
              <a:buClr>
                <a:schemeClr val="folHlink"/>
              </a:buClr>
              <a:buSzPct val="90000"/>
              <a:buFont typeface="Arial" panose="020B0604020202020204" pitchFamily="34" charset="0"/>
              <a:buNone/>
            </a:pPr>
            <a:r>
              <a:rPr lang="en-US" altLang="en-US" sz="3600" b="1" dirty="0">
                <a:solidFill>
                  <a:srgbClr val="FF0000"/>
                </a:solidFill>
                <a:effectLst>
                  <a:outerShdw blurRad="38100" dist="38100" dir="2700000" algn="tl">
                    <a:srgbClr val="000000"/>
                  </a:outerShdw>
                </a:effectLst>
                <a:latin typeface="BilboDisplay" pitchFamily="2" charset="0"/>
              </a:rPr>
              <a:t>        1781:  Abolition of serfdom and feudal dues.</a:t>
            </a:r>
          </a:p>
          <a:p>
            <a:pPr>
              <a:spcBef>
                <a:spcPct val="50000"/>
              </a:spcBef>
              <a:buClr>
                <a:schemeClr val="folHlink"/>
              </a:buClr>
              <a:buSzPct val="90000"/>
              <a:buFont typeface="Arial" panose="020B0604020202020204" pitchFamily="34" charset="0"/>
              <a:buNone/>
            </a:pPr>
            <a:r>
              <a:rPr lang="en-US" altLang="en-US" sz="3600" b="1" dirty="0">
                <a:solidFill>
                  <a:srgbClr val="FF0000"/>
                </a:solidFill>
                <a:effectLst>
                  <a:outerShdw blurRad="38100" dist="38100" dir="2700000" algn="tl">
                    <a:srgbClr val="000000"/>
                  </a:outerShdw>
                </a:effectLst>
                <a:latin typeface="BilboDisplay" pitchFamily="2" charset="0"/>
              </a:rPr>
              <a:t>        1785: He failed to exchange the </a:t>
            </a:r>
            <a:r>
              <a:rPr lang="en-US" altLang="en-US" sz="3600" b="1" dirty="0" smtClean="0">
                <a:solidFill>
                  <a:srgbClr val="FF0000"/>
                </a:solidFill>
                <a:effectLst>
                  <a:outerShdw blurRad="38100" dist="38100" dir="2700000" algn="tl">
                    <a:srgbClr val="000000"/>
                  </a:outerShdw>
                </a:effectLst>
                <a:latin typeface="BilboDisplay" pitchFamily="2" charset="0"/>
              </a:rPr>
              <a:t>Austrian </a:t>
            </a:r>
            <a:r>
              <a:rPr lang="en-US" altLang="en-US" sz="3600" b="1" dirty="0">
                <a:solidFill>
                  <a:srgbClr val="FF0000"/>
                </a:solidFill>
                <a:effectLst>
                  <a:outerShdw blurRad="38100" dist="38100" dir="2700000" algn="tl">
                    <a:srgbClr val="000000"/>
                  </a:outerShdw>
                </a:effectLst>
                <a:latin typeface="BilboDisplay" pitchFamily="2" charset="0"/>
              </a:rPr>
              <a:t>Netherlands for Bavaria.</a:t>
            </a:r>
          </a:p>
          <a:p>
            <a:pPr>
              <a:spcBef>
                <a:spcPct val="50000"/>
              </a:spcBef>
              <a:buClr>
                <a:schemeClr val="folHlink"/>
              </a:buClr>
              <a:buSzPct val="90000"/>
              <a:buFont typeface="Arial" panose="020B0604020202020204" pitchFamily="34" charset="0"/>
              <a:buNone/>
            </a:pPr>
            <a:r>
              <a:rPr lang="en-US" altLang="en-US" sz="3600" b="1" dirty="0">
                <a:solidFill>
                  <a:srgbClr val="FF0000"/>
                </a:solidFill>
                <a:effectLst>
                  <a:outerShdw blurRad="38100" dist="38100" dir="2700000" algn="tl">
                    <a:srgbClr val="000000"/>
                  </a:outerShdw>
                </a:effectLst>
                <a:latin typeface="BilboDisplay" pitchFamily="2" charset="0"/>
              </a:rPr>
              <a:t> 1787-1792: Austria joined Russia in the </a:t>
            </a:r>
            <a:r>
              <a:rPr lang="en-US" altLang="en-US" sz="3600" b="1" dirty="0" smtClean="0">
                <a:solidFill>
                  <a:srgbClr val="FF0000"/>
                </a:solidFill>
                <a:effectLst>
                  <a:outerShdw blurRad="38100" dist="38100" dir="2700000" algn="tl">
                    <a:srgbClr val="000000"/>
                  </a:outerShdw>
                </a:effectLst>
                <a:latin typeface="BilboDisplay" pitchFamily="2" charset="0"/>
              </a:rPr>
              <a:t>Russo-Turkish </a:t>
            </a:r>
            <a:r>
              <a:rPr lang="en-US" altLang="en-US" sz="3600" b="1" dirty="0">
                <a:solidFill>
                  <a:srgbClr val="FF0000"/>
                </a:solidFill>
                <a:effectLst>
                  <a:outerShdw blurRad="38100" dist="38100" dir="2700000" algn="tl">
                    <a:srgbClr val="000000"/>
                  </a:outerShdw>
                </a:effectLst>
                <a:latin typeface="BilboDisplay" pitchFamily="2" charset="0"/>
              </a:rPr>
              <a:t>War, but little was gained.</a:t>
            </a:r>
          </a:p>
          <a:p>
            <a:pPr>
              <a:spcBef>
                <a:spcPct val="50000"/>
              </a:spcBef>
              <a:buClr>
                <a:schemeClr val="folHlink"/>
              </a:buClr>
              <a:buSzPct val="90000"/>
              <a:buFont typeface="Arial" panose="020B0604020202020204" pitchFamily="34" charset="0"/>
              <a:buNone/>
            </a:pPr>
            <a:r>
              <a:rPr lang="en-US" altLang="en-US" sz="3600" b="1" dirty="0">
                <a:solidFill>
                  <a:srgbClr val="FF0000"/>
                </a:solidFill>
                <a:effectLst>
                  <a:outerShdw blurRad="38100" dist="38100" dir="2700000" algn="tl">
                    <a:srgbClr val="000000"/>
                  </a:outerShdw>
                </a:effectLst>
                <a:latin typeface="BilboDisplay" pitchFamily="2" charset="0"/>
              </a:rPr>
              <a:t>        1795: Third partition of Poland.</a:t>
            </a:r>
            <a:endParaRPr lang="en-US" altLang="en-US" sz="3600" b="1" dirty="0">
              <a:solidFill>
                <a:srgbClr val="FF0000"/>
              </a:solidFill>
              <a:effectLst>
                <a:outerShdw blurRad="38100" dist="38100" dir="2700000" algn="tl">
                  <a:srgbClr val="000000"/>
                </a:outerShdw>
              </a:effectLst>
            </a:endParaRPr>
          </a:p>
        </p:txBody>
      </p:sp>
      <p:sp>
        <p:nvSpPr>
          <p:cNvPr id="96259" name="Text Box 3"/>
          <p:cNvSpPr txBox="1">
            <a:spLocks noChangeArrowheads="1"/>
          </p:cNvSpPr>
          <p:nvPr/>
        </p:nvSpPr>
        <p:spPr bwMode="auto">
          <a:xfrm>
            <a:off x="1676400" y="152401"/>
            <a:ext cx="876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45791" dir="2021404" algn="ctr" rotWithShape="0">
                    <a:srgbClr val="808080"/>
                  </a:outerShdw>
                </a:effectLst>
              </a14:hiddenEffects>
            </a:ext>
          </a:extLst>
        </p:spPr>
        <p:txBody>
          <a:bodyPr>
            <a:spAutoFit/>
          </a:bodyPr>
          <a:lstStyle/>
          <a:p>
            <a:pPr algn="ctr">
              <a:spcBef>
                <a:spcPct val="50000"/>
              </a:spcBef>
            </a:pPr>
            <a:r>
              <a:rPr lang="en-US" altLang="en-US" sz="4000" b="1" dirty="0">
                <a:solidFill>
                  <a:schemeClr val="tx2"/>
                </a:solidFill>
                <a:latin typeface="BilboDisplay" pitchFamily="2" charset="0"/>
              </a:rPr>
              <a:t>Joseph II, Holy Roman Emperor</a:t>
            </a:r>
            <a:endParaRPr lang="en-US" altLang="en-US" sz="3200" b="1" dirty="0">
              <a:latin typeface="BilboDisplay" pitchFamily="2" charset="0"/>
            </a:endParaRPr>
          </a:p>
        </p:txBody>
      </p:sp>
    </p:spTree>
    <p:extLst>
      <p:ext uri="{BB962C8B-B14F-4D97-AF65-F5344CB8AC3E}">
        <p14:creationId xmlns:p14="http://schemas.microsoft.com/office/powerpoint/2010/main" val="4127112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62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625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625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625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625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6258">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625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2"/>
          <p:cNvSpPr txBox="1">
            <a:spLocks noChangeArrowheads="1"/>
          </p:cNvSpPr>
          <p:nvPr/>
        </p:nvSpPr>
        <p:spPr bwMode="auto">
          <a:xfrm>
            <a:off x="1676400" y="152401"/>
            <a:ext cx="876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45791" dir="2021404" algn="ctr" rotWithShape="0">
                    <a:srgbClr val="808080"/>
                  </a:outerShdw>
                </a:effectLst>
              </a14:hiddenEffects>
            </a:ext>
          </a:extLst>
        </p:spPr>
        <p:txBody>
          <a:bodyPr>
            <a:spAutoFit/>
          </a:bodyPr>
          <a:lstStyle/>
          <a:p>
            <a:pPr algn="ctr">
              <a:spcBef>
                <a:spcPct val="50000"/>
              </a:spcBef>
            </a:pPr>
            <a:r>
              <a:rPr lang="en-US" altLang="en-US" sz="4000" b="1" dirty="0">
                <a:solidFill>
                  <a:schemeClr val="tx2"/>
                </a:solidFill>
                <a:latin typeface="BilboDisplay" pitchFamily="2" charset="0"/>
              </a:rPr>
              <a:t>Joseph II of Austria</a:t>
            </a:r>
            <a:endParaRPr lang="en-US" altLang="en-US" sz="3200" b="1" i="1" dirty="0">
              <a:latin typeface="BilboDisplay" pitchFamily="2" charset="0"/>
            </a:endParaRPr>
          </a:p>
        </p:txBody>
      </p:sp>
      <p:pic>
        <p:nvPicPr>
          <p:cNvPr id="217092" name="Picture 4" descr="josef_ii_statue"/>
          <p:cNvPicPr>
            <a:picLocks noChangeAspect="1" noChangeArrowheads="1"/>
          </p:cNvPicPr>
          <p:nvPr/>
        </p:nvPicPr>
        <p:blipFill>
          <a:blip r:embed="rId3" cstate="print">
            <a:lum contrast="6000"/>
            <a:extLst>
              <a:ext uri="{28A0092B-C50C-407E-A947-70E740481C1C}">
                <a14:useLocalDpi xmlns:a14="http://schemas.microsoft.com/office/drawing/2010/main" val="0"/>
              </a:ext>
            </a:extLst>
          </a:blip>
          <a:srcRect/>
          <a:stretch>
            <a:fillRect/>
          </a:stretch>
        </p:blipFill>
        <p:spPr bwMode="auto">
          <a:xfrm>
            <a:off x="6019800" y="1143000"/>
            <a:ext cx="4057650" cy="5410200"/>
          </a:xfrm>
          <a:prstGeom prst="rect">
            <a:avLst/>
          </a:prstGeom>
          <a:noFill/>
          <a:ln w="9525">
            <a:solidFill>
              <a:srgbClr val="FFFF66"/>
            </a:solidFill>
            <a:miter lim="800000"/>
            <a:headEnd/>
            <a:tailEnd/>
          </a:ln>
          <a:extLst>
            <a:ext uri="{909E8E84-426E-40DD-AFC4-6F175D3DCCD1}">
              <a14:hiddenFill xmlns:a14="http://schemas.microsoft.com/office/drawing/2010/main">
                <a:solidFill>
                  <a:srgbClr val="FFFFFF"/>
                </a:solidFill>
              </a14:hiddenFill>
            </a:ext>
          </a:extLst>
        </p:spPr>
      </p:pic>
      <p:pic>
        <p:nvPicPr>
          <p:cNvPr id="217094" name="Picture 6" descr="Joseph II coin"/>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2286000" y="1981200"/>
            <a:ext cx="3067050" cy="3200400"/>
          </a:xfrm>
          <a:prstGeom prst="rect">
            <a:avLst/>
          </a:prstGeom>
          <a:noFill/>
          <a:ln w="9525">
            <a:solidFill>
              <a:srgbClr val="FFFF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352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1676400" y="152400"/>
            <a:ext cx="8763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45791" dir="2021404" algn="ctr" rotWithShape="0">
                    <a:srgbClr val="808080"/>
                  </a:outerShdw>
                </a:effectLst>
              </a14:hiddenEffects>
            </a:ext>
          </a:extLst>
        </p:spPr>
        <p:txBody>
          <a:bodyPr>
            <a:spAutoFit/>
          </a:bodyPr>
          <a:lstStyle/>
          <a:p>
            <a:pPr algn="ctr">
              <a:spcBef>
                <a:spcPct val="50000"/>
              </a:spcBef>
            </a:pPr>
            <a:r>
              <a:rPr lang="en-US" altLang="en-US" sz="4400" b="1" dirty="0">
                <a:solidFill>
                  <a:schemeClr val="tx2"/>
                </a:solidFill>
                <a:latin typeface="BilboDisplay" pitchFamily="2" charset="0"/>
              </a:rPr>
              <a:t>The Legacy of the Enlightenment?</a:t>
            </a:r>
            <a:endParaRPr lang="en-US" altLang="en-US" sz="4400" b="1" dirty="0">
              <a:latin typeface="BilboDisplay" pitchFamily="2" charset="0"/>
            </a:endParaRPr>
          </a:p>
        </p:txBody>
      </p:sp>
      <p:sp>
        <p:nvSpPr>
          <p:cNvPr id="97284" name="Text Box 4"/>
          <p:cNvSpPr txBox="1">
            <a:spLocks noChangeArrowheads="1"/>
          </p:cNvSpPr>
          <p:nvPr/>
        </p:nvSpPr>
        <p:spPr bwMode="auto">
          <a:xfrm>
            <a:off x="491067" y="1295400"/>
            <a:ext cx="11108265"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45791" dir="2021404" algn="ctr" rotWithShape="0">
                    <a:schemeClr val="tx2"/>
                  </a:outerShdw>
                </a:effectLst>
              </a14:hiddenEffects>
            </a:ext>
          </a:extLst>
        </p:spPr>
        <p:txBody>
          <a:bodyPr wrap="square">
            <a:spAutoFit/>
          </a:bodyPr>
          <a:lstStyle>
            <a:lvl1pPr marL="457200" indent="-457200">
              <a:defRPr sz="2400">
                <a:solidFill>
                  <a:schemeClr val="tx1"/>
                </a:solidFill>
                <a:latin typeface="Arial" panose="020B0604020202020204" pitchFamily="34" charset="0"/>
              </a:defRPr>
            </a:lvl1pPr>
            <a:lvl2pPr marL="914400" indent="-457200">
              <a:defRPr sz="2400">
                <a:solidFill>
                  <a:schemeClr val="tx1"/>
                </a:solidFill>
                <a:latin typeface="Arial" panose="020B0604020202020204" pitchFamily="34" charset="0"/>
              </a:defRPr>
            </a:lvl2pPr>
            <a:lvl3pPr marL="1371600" indent="-457200">
              <a:defRPr sz="2400">
                <a:solidFill>
                  <a:schemeClr val="tx1"/>
                </a:solidFill>
                <a:latin typeface="Arial" panose="020B0604020202020204" pitchFamily="34" charset="0"/>
              </a:defRPr>
            </a:lvl3pPr>
            <a:lvl4pPr marL="1828800" indent="-457200">
              <a:defRPr sz="2400">
                <a:solidFill>
                  <a:schemeClr val="tx1"/>
                </a:solidFill>
                <a:latin typeface="Arial" panose="020B0604020202020204" pitchFamily="34" charset="0"/>
              </a:defRPr>
            </a:lvl4pPr>
            <a:lvl5pPr marL="2286000" indent="-457200">
              <a:defRPr sz="2400">
                <a:solidFill>
                  <a:schemeClr val="tx1"/>
                </a:solidFill>
                <a:latin typeface="Arial" panose="020B0604020202020204" pitchFamily="34" charset="0"/>
              </a:defRPr>
            </a:lvl5pPr>
            <a:lvl6pPr marL="2743200" indent="-457200" fontAlgn="base">
              <a:spcBef>
                <a:spcPct val="0"/>
              </a:spcBef>
              <a:spcAft>
                <a:spcPct val="0"/>
              </a:spcAft>
              <a:defRPr sz="2400">
                <a:solidFill>
                  <a:schemeClr val="tx1"/>
                </a:solidFill>
                <a:latin typeface="Arial" panose="020B0604020202020204" pitchFamily="34" charset="0"/>
              </a:defRPr>
            </a:lvl6pPr>
            <a:lvl7pPr marL="3200400" indent="-457200" fontAlgn="base">
              <a:spcBef>
                <a:spcPct val="0"/>
              </a:spcBef>
              <a:spcAft>
                <a:spcPct val="0"/>
              </a:spcAft>
              <a:defRPr sz="2400">
                <a:solidFill>
                  <a:schemeClr val="tx1"/>
                </a:solidFill>
                <a:latin typeface="Arial" panose="020B0604020202020204" pitchFamily="34" charset="0"/>
              </a:defRPr>
            </a:lvl7pPr>
            <a:lvl8pPr marL="3657600" indent="-457200" fontAlgn="base">
              <a:spcBef>
                <a:spcPct val="0"/>
              </a:spcBef>
              <a:spcAft>
                <a:spcPct val="0"/>
              </a:spcAft>
              <a:defRPr sz="2400">
                <a:solidFill>
                  <a:schemeClr val="tx1"/>
                </a:solidFill>
                <a:latin typeface="Arial" panose="020B0604020202020204" pitchFamily="34" charset="0"/>
              </a:defRPr>
            </a:lvl8pPr>
            <a:lvl9pPr marL="4114800" indent="-457200" fontAlgn="base">
              <a:spcBef>
                <a:spcPct val="0"/>
              </a:spcBef>
              <a:spcAft>
                <a:spcPct val="0"/>
              </a:spcAft>
              <a:defRPr sz="2400">
                <a:solidFill>
                  <a:schemeClr val="tx1"/>
                </a:solidFill>
                <a:latin typeface="Arial" panose="020B0604020202020204" pitchFamily="34" charset="0"/>
              </a:defRPr>
            </a:lvl9pPr>
          </a:lstStyle>
          <a:p>
            <a:pPr>
              <a:spcBef>
                <a:spcPct val="50000"/>
              </a:spcBef>
              <a:buClr>
                <a:schemeClr val="folHlink"/>
              </a:buClr>
              <a:buSzPct val="90000"/>
              <a:buFont typeface="PressWriter Symbols" pitchFamily="2" charset="2"/>
              <a:buAutoNum type="arabicPeriod"/>
            </a:pPr>
            <a:r>
              <a:rPr lang="en-US" altLang="en-US" sz="3400" b="1" dirty="0">
                <a:solidFill>
                  <a:srgbClr val="FF0000"/>
                </a:solidFill>
                <a:effectLst>
                  <a:outerShdw blurRad="38100" dist="38100" dir="2700000" algn="tl">
                    <a:srgbClr val="000000"/>
                  </a:outerShdw>
                </a:effectLst>
                <a:latin typeface="BilboDisplay" pitchFamily="2" charset="0"/>
              </a:rPr>
              <a:t>The democratic revolutions begun in America in 1776 and continued in Amsterdam, Brussels, and especially in Paris in the late 1780s, put every Western government on the defensive.</a:t>
            </a:r>
          </a:p>
        </p:txBody>
      </p:sp>
      <p:sp>
        <p:nvSpPr>
          <p:cNvPr id="97287" name="Text Box 7"/>
          <p:cNvSpPr txBox="1">
            <a:spLocks noChangeArrowheads="1"/>
          </p:cNvSpPr>
          <p:nvPr/>
        </p:nvSpPr>
        <p:spPr bwMode="auto">
          <a:xfrm>
            <a:off x="118533" y="4387851"/>
            <a:ext cx="110236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45791" dir="2021404" algn="ctr" rotWithShape="0">
                    <a:schemeClr val="tx2"/>
                  </a:outerShdw>
                </a:effectLst>
              </a14:hiddenEffects>
            </a:ext>
          </a:extLst>
        </p:spPr>
        <p:txBody>
          <a:bodyPr wrap="square">
            <a:spAutoFit/>
          </a:bodyPr>
          <a:lstStyle>
            <a:lvl1pPr marL="457200" indent="-457200">
              <a:defRPr sz="2400">
                <a:solidFill>
                  <a:schemeClr val="tx1"/>
                </a:solidFill>
                <a:latin typeface="Arial" panose="020B0604020202020204" pitchFamily="34" charset="0"/>
              </a:defRPr>
            </a:lvl1pPr>
            <a:lvl2pPr marL="914400" indent="-457200">
              <a:defRPr sz="2400">
                <a:solidFill>
                  <a:schemeClr val="tx1"/>
                </a:solidFill>
                <a:latin typeface="Arial" panose="020B0604020202020204" pitchFamily="34" charset="0"/>
              </a:defRPr>
            </a:lvl2pPr>
            <a:lvl3pPr marL="1371600" indent="-457200">
              <a:defRPr sz="2400">
                <a:solidFill>
                  <a:schemeClr val="tx1"/>
                </a:solidFill>
                <a:latin typeface="Arial" panose="020B0604020202020204" pitchFamily="34" charset="0"/>
              </a:defRPr>
            </a:lvl3pPr>
            <a:lvl4pPr marL="1828800" indent="-457200">
              <a:defRPr sz="2400">
                <a:solidFill>
                  <a:schemeClr val="tx1"/>
                </a:solidFill>
                <a:latin typeface="Arial" panose="020B0604020202020204" pitchFamily="34" charset="0"/>
              </a:defRPr>
            </a:lvl4pPr>
            <a:lvl5pPr marL="2286000" indent="-457200">
              <a:defRPr sz="2400">
                <a:solidFill>
                  <a:schemeClr val="tx1"/>
                </a:solidFill>
                <a:latin typeface="Arial" panose="020B0604020202020204" pitchFamily="34" charset="0"/>
              </a:defRPr>
            </a:lvl5pPr>
            <a:lvl6pPr marL="2743200" indent="-457200" fontAlgn="base">
              <a:spcBef>
                <a:spcPct val="0"/>
              </a:spcBef>
              <a:spcAft>
                <a:spcPct val="0"/>
              </a:spcAft>
              <a:defRPr sz="2400">
                <a:solidFill>
                  <a:schemeClr val="tx1"/>
                </a:solidFill>
                <a:latin typeface="Arial" panose="020B0604020202020204" pitchFamily="34" charset="0"/>
              </a:defRPr>
            </a:lvl6pPr>
            <a:lvl7pPr marL="3200400" indent="-457200" fontAlgn="base">
              <a:spcBef>
                <a:spcPct val="0"/>
              </a:spcBef>
              <a:spcAft>
                <a:spcPct val="0"/>
              </a:spcAft>
              <a:defRPr sz="2400">
                <a:solidFill>
                  <a:schemeClr val="tx1"/>
                </a:solidFill>
                <a:latin typeface="Arial" panose="020B0604020202020204" pitchFamily="34" charset="0"/>
              </a:defRPr>
            </a:lvl7pPr>
            <a:lvl8pPr marL="3657600" indent="-457200" fontAlgn="base">
              <a:spcBef>
                <a:spcPct val="0"/>
              </a:spcBef>
              <a:spcAft>
                <a:spcPct val="0"/>
              </a:spcAft>
              <a:defRPr sz="2400">
                <a:solidFill>
                  <a:schemeClr val="tx1"/>
                </a:solidFill>
                <a:latin typeface="Arial" panose="020B0604020202020204" pitchFamily="34" charset="0"/>
              </a:defRPr>
            </a:lvl8pPr>
            <a:lvl9pPr marL="4114800" indent="-457200" fontAlgn="base">
              <a:spcBef>
                <a:spcPct val="0"/>
              </a:spcBef>
              <a:spcAft>
                <a:spcPct val="0"/>
              </a:spcAft>
              <a:defRPr sz="2400">
                <a:solidFill>
                  <a:schemeClr val="tx1"/>
                </a:solidFill>
                <a:latin typeface="Arial" panose="020B0604020202020204" pitchFamily="34" charset="0"/>
              </a:defRPr>
            </a:lvl9pPr>
          </a:lstStyle>
          <a:p>
            <a:pPr>
              <a:spcBef>
                <a:spcPct val="50000"/>
              </a:spcBef>
              <a:buClr>
                <a:schemeClr val="folHlink"/>
              </a:buClr>
              <a:buSzPct val="90000"/>
              <a:buFont typeface="PressWriter Symbols" pitchFamily="2" charset="2"/>
              <a:buAutoNum type="arabicPeriod" startAt="2"/>
            </a:pPr>
            <a:r>
              <a:rPr lang="en-US" altLang="en-US" sz="3400" b="1" dirty="0">
                <a:solidFill>
                  <a:srgbClr val="FF0000"/>
                </a:solidFill>
                <a:effectLst>
                  <a:outerShdw blurRad="38100" dist="38100" dir="2700000" algn="tl">
                    <a:srgbClr val="000000"/>
                  </a:outerShdw>
                </a:effectLst>
                <a:latin typeface="BilboDisplay" pitchFamily="2" charset="0"/>
              </a:rPr>
              <a:t>Reform, democracy, and republicanism had been placed irrevocably on the Western agenda.</a:t>
            </a:r>
          </a:p>
        </p:txBody>
      </p:sp>
    </p:spTree>
    <p:extLst>
      <p:ext uri="{BB962C8B-B14F-4D97-AF65-F5344CB8AC3E}">
        <p14:creationId xmlns:p14="http://schemas.microsoft.com/office/powerpoint/2010/main" val="3103283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284"/>
                                        </p:tgtEl>
                                        <p:attrNameLst>
                                          <p:attrName>style.visibility</p:attrName>
                                        </p:attrNameLst>
                                      </p:cBhvr>
                                      <p:to>
                                        <p:strVal val="visible"/>
                                      </p:to>
                                    </p:set>
                                    <p:animEffect transition="in" filter="wipe(up)">
                                      <p:cBhvr>
                                        <p:cTn id="7" dur="3000"/>
                                        <p:tgtEl>
                                          <p:spTgt spid="972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7287"/>
                                        </p:tgtEl>
                                        <p:attrNameLst>
                                          <p:attrName>style.visibility</p:attrName>
                                        </p:attrNameLst>
                                      </p:cBhvr>
                                      <p:to>
                                        <p:strVal val="visible"/>
                                      </p:to>
                                    </p:set>
                                    <p:animEffect transition="in" filter="wipe(up)">
                                      <p:cBhvr>
                                        <p:cTn id="12" dur="3000"/>
                                        <p:tgtEl>
                                          <p:spTgt spid="97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p:bldP spid="9728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1676400" y="152400"/>
            <a:ext cx="8763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45791" dir="2021404" algn="ctr" rotWithShape="0">
                    <a:srgbClr val="808080"/>
                  </a:outerShdw>
                </a:effectLst>
              </a14:hiddenEffects>
            </a:ext>
          </a:extLst>
        </p:spPr>
        <p:txBody>
          <a:bodyPr>
            <a:spAutoFit/>
          </a:bodyPr>
          <a:lstStyle/>
          <a:p>
            <a:pPr algn="ctr">
              <a:spcBef>
                <a:spcPct val="50000"/>
              </a:spcBef>
            </a:pPr>
            <a:r>
              <a:rPr lang="en-US" altLang="en-US" sz="4400" b="1" dirty="0">
                <a:solidFill>
                  <a:schemeClr val="tx2"/>
                </a:solidFill>
                <a:latin typeface="BilboDisplay" pitchFamily="2" charset="0"/>
              </a:rPr>
              <a:t>The Legacy of the Enlightenment?</a:t>
            </a:r>
            <a:endParaRPr lang="en-US" altLang="en-US" sz="4400" b="1" dirty="0">
              <a:latin typeface="BilboDisplay" pitchFamily="2" charset="0"/>
            </a:endParaRPr>
          </a:p>
        </p:txBody>
      </p:sp>
      <p:sp>
        <p:nvSpPr>
          <p:cNvPr id="98308" name="Text Box 4"/>
          <p:cNvSpPr txBox="1">
            <a:spLocks noChangeArrowheads="1"/>
          </p:cNvSpPr>
          <p:nvPr/>
        </p:nvSpPr>
        <p:spPr bwMode="auto">
          <a:xfrm>
            <a:off x="-1" y="1371601"/>
            <a:ext cx="11768667"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45791" dir="2021404" algn="ctr" rotWithShape="0">
                    <a:schemeClr val="tx2"/>
                  </a:outerShdw>
                </a:effectLst>
              </a14:hiddenEffects>
            </a:ext>
          </a:extLst>
        </p:spPr>
        <p:txBody>
          <a:bodyPr wrap="square">
            <a:spAutoFit/>
          </a:bodyPr>
          <a:lstStyle>
            <a:lvl1pPr marL="457200" indent="-457200">
              <a:defRPr sz="2400">
                <a:solidFill>
                  <a:schemeClr val="tx1"/>
                </a:solidFill>
                <a:latin typeface="Arial" panose="020B0604020202020204" pitchFamily="34" charset="0"/>
              </a:defRPr>
            </a:lvl1pPr>
            <a:lvl2pPr marL="914400" indent="-457200">
              <a:defRPr sz="2400">
                <a:solidFill>
                  <a:schemeClr val="tx1"/>
                </a:solidFill>
                <a:latin typeface="Arial" panose="020B0604020202020204" pitchFamily="34" charset="0"/>
              </a:defRPr>
            </a:lvl2pPr>
            <a:lvl3pPr marL="1371600" indent="-457200">
              <a:defRPr sz="2400">
                <a:solidFill>
                  <a:schemeClr val="tx1"/>
                </a:solidFill>
                <a:latin typeface="Arial" panose="020B0604020202020204" pitchFamily="34" charset="0"/>
              </a:defRPr>
            </a:lvl3pPr>
            <a:lvl4pPr marL="1828800" indent="-457200">
              <a:defRPr sz="2400">
                <a:solidFill>
                  <a:schemeClr val="tx1"/>
                </a:solidFill>
                <a:latin typeface="Arial" panose="020B0604020202020204" pitchFamily="34" charset="0"/>
              </a:defRPr>
            </a:lvl4pPr>
            <a:lvl5pPr marL="2286000" indent="-457200">
              <a:defRPr sz="2400">
                <a:solidFill>
                  <a:schemeClr val="tx1"/>
                </a:solidFill>
                <a:latin typeface="Arial" panose="020B0604020202020204" pitchFamily="34" charset="0"/>
              </a:defRPr>
            </a:lvl5pPr>
            <a:lvl6pPr marL="2743200" indent="-457200" fontAlgn="base">
              <a:spcBef>
                <a:spcPct val="0"/>
              </a:spcBef>
              <a:spcAft>
                <a:spcPct val="0"/>
              </a:spcAft>
              <a:defRPr sz="2400">
                <a:solidFill>
                  <a:schemeClr val="tx1"/>
                </a:solidFill>
                <a:latin typeface="Arial" panose="020B0604020202020204" pitchFamily="34" charset="0"/>
              </a:defRPr>
            </a:lvl6pPr>
            <a:lvl7pPr marL="3200400" indent="-457200" fontAlgn="base">
              <a:spcBef>
                <a:spcPct val="0"/>
              </a:spcBef>
              <a:spcAft>
                <a:spcPct val="0"/>
              </a:spcAft>
              <a:defRPr sz="2400">
                <a:solidFill>
                  <a:schemeClr val="tx1"/>
                </a:solidFill>
                <a:latin typeface="Arial" panose="020B0604020202020204" pitchFamily="34" charset="0"/>
              </a:defRPr>
            </a:lvl7pPr>
            <a:lvl8pPr marL="3657600" indent="-457200" fontAlgn="base">
              <a:spcBef>
                <a:spcPct val="0"/>
              </a:spcBef>
              <a:spcAft>
                <a:spcPct val="0"/>
              </a:spcAft>
              <a:defRPr sz="2400">
                <a:solidFill>
                  <a:schemeClr val="tx1"/>
                </a:solidFill>
                <a:latin typeface="Arial" panose="020B0604020202020204" pitchFamily="34" charset="0"/>
              </a:defRPr>
            </a:lvl8pPr>
            <a:lvl9pPr marL="4114800" indent="-457200" fontAlgn="base">
              <a:spcBef>
                <a:spcPct val="0"/>
              </a:spcBef>
              <a:spcAft>
                <a:spcPct val="0"/>
              </a:spcAft>
              <a:defRPr sz="2400">
                <a:solidFill>
                  <a:schemeClr val="tx1"/>
                </a:solidFill>
                <a:latin typeface="Arial" panose="020B0604020202020204" pitchFamily="34" charset="0"/>
              </a:defRPr>
            </a:lvl9pPr>
          </a:lstStyle>
          <a:p>
            <a:pPr>
              <a:spcBef>
                <a:spcPct val="50000"/>
              </a:spcBef>
              <a:buClr>
                <a:schemeClr val="folHlink"/>
              </a:buClr>
              <a:buSzPct val="90000"/>
              <a:buFont typeface="PressWriter Symbols" pitchFamily="2" charset="2"/>
              <a:buAutoNum type="arabicPeriod" startAt="3"/>
            </a:pPr>
            <a:r>
              <a:rPr lang="en-US" altLang="en-US" sz="3400" b="1" dirty="0">
                <a:solidFill>
                  <a:srgbClr val="FF0000"/>
                </a:solidFill>
                <a:effectLst>
                  <a:outerShdw blurRad="38100" dist="38100" dir="2700000" algn="tl">
                    <a:srgbClr val="000000"/>
                  </a:outerShdw>
                </a:effectLst>
                <a:latin typeface="BilboDisplay" pitchFamily="2" charset="0"/>
              </a:rPr>
              <a:t>New forms of civil society arose –-- clubs, salons, fraternals, private academies, lending libraries, and professional/scientific organizations.</a:t>
            </a:r>
          </a:p>
        </p:txBody>
      </p:sp>
      <p:sp>
        <p:nvSpPr>
          <p:cNvPr id="2" name="Rectangle 1"/>
          <p:cNvSpPr/>
          <p:nvPr/>
        </p:nvSpPr>
        <p:spPr>
          <a:xfrm>
            <a:off x="169333" y="3105835"/>
            <a:ext cx="11599333" cy="2585323"/>
          </a:xfrm>
          <a:prstGeom prst="rect">
            <a:avLst/>
          </a:prstGeom>
        </p:spPr>
        <p:txBody>
          <a:bodyPr wrap="square">
            <a:spAutoFit/>
          </a:bodyPr>
          <a:lstStyle/>
          <a:p>
            <a:pPr>
              <a:spcBef>
                <a:spcPct val="50000"/>
              </a:spcBef>
              <a:buClr>
                <a:schemeClr val="folHlink"/>
              </a:buClr>
              <a:buSzPct val="90000"/>
            </a:pPr>
            <a:r>
              <a:rPr lang="en-US" altLang="en-US" sz="3600" b="1" dirty="0" smtClean="0">
                <a:solidFill>
                  <a:srgbClr val="FF0000"/>
                </a:solidFill>
                <a:effectLst>
                  <a:outerShdw blurRad="38100" dist="38100" dir="2700000" algn="tl">
                    <a:srgbClr val="000000"/>
                  </a:outerShdw>
                </a:effectLst>
                <a:latin typeface="BilboDisplay" pitchFamily="2" charset="0"/>
              </a:rPr>
              <a:t>4. Theoretically endowed with full civil and legal rights, the individual had come into existence as a political and social force to be reckoned with.</a:t>
            </a:r>
          </a:p>
          <a:p>
            <a:pPr>
              <a:spcBef>
                <a:spcPct val="50000"/>
              </a:spcBef>
              <a:buClr>
                <a:schemeClr val="folHlink"/>
              </a:buClr>
              <a:buSzPct val="90000"/>
            </a:pPr>
            <a:r>
              <a:rPr lang="en-US" altLang="en-US" sz="3600" b="1" dirty="0" smtClean="0">
                <a:solidFill>
                  <a:srgbClr val="FF0000"/>
                </a:solidFill>
                <a:effectLst>
                  <a:outerShdw blurRad="38100" dist="38100" dir="2700000" algn="tl">
                    <a:srgbClr val="000000"/>
                  </a:outerShdw>
                </a:effectLst>
                <a:latin typeface="BilboDisplay" pitchFamily="2" charset="0"/>
              </a:rPr>
              <a:t>5. Established the concept of separation of church and state and the idea of deism as opposed to formal traditional religion</a:t>
            </a:r>
            <a:endParaRPr lang="en-US" altLang="en-US" sz="3600" b="1" dirty="0">
              <a:solidFill>
                <a:srgbClr val="FF0000"/>
              </a:solidFill>
              <a:effectLst>
                <a:outerShdw blurRad="38100" dist="38100" dir="2700000" algn="tl">
                  <a:srgbClr val="000000"/>
                </a:outerShdw>
              </a:effectLst>
              <a:latin typeface="BilboDisplay" pitchFamily="2" charset="0"/>
            </a:endParaRPr>
          </a:p>
        </p:txBody>
      </p:sp>
    </p:spTree>
    <p:extLst>
      <p:ext uri="{BB962C8B-B14F-4D97-AF65-F5344CB8AC3E}">
        <p14:creationId xmlns:p14="http://schemas.microsoft.com/office/powerpoint/2010/main" val="2228874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8308"/>
                                        </p:tgtEl>
                                        <p:attrNameLst>
                                          <p:attrName>style.visibility</p:attrName>
                                        </p:attrNameLst>
                                      </p:cBhvr>
                                      <p:to>
                                        <p:strVal val="visible"/>
                                      </p:to>
                                    </p:set>
                                    <p:animEffect transition="in" filter="wipe(up)">
                                      <p:cBhvr>
                                        <p:cTn id="7" dur="3000"/>
                                        <p:tgtEl>
                                          <p:spTgt spid="9830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1" y="245533"/>
            <a:ext cx="1171786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45791" dir="2021404" algn="ctr" rotWithShape="0">
                    <a:srgbClr val="808080"/>
                  </a:outerShdw>
                </a:effectLst>
              </a14:hiddenEffects>
            </a:ext>
          </a:extLst>
        </p:spPr>
        <p:txBody>
          <a:bodyPr wrap="square">
            <a:spAutoFit/>
          </a:bodyPr>
          <a:lstStyle/>
          <a:p>
            <a:pPr algn="ctr">
              <a:spcBef>
                <a:spcPts val="600"/>
              </a:spcBef>
            </a:pPr>
            <a:r>
              <a:rPr lang="en-US" altLang="en-US" sz="3200" b="1" dirty="0" smtClean="0">
                <a:solidFill>
                  <a:schemeClr val="tx2"/>
                </a:solidFill>
                <a:latin typeface="BilboDisplay" pitchFamily="2" charset="0"/>
              </a:rPr>
              <a:t>The War of Austrian Succession (p. 514)	1740 – 1748</a:t>
            </a:r>
          </a:p>
        </p:txBody>
      </p:sp>
      <p:sp>
        <p:nvSpPr>
          <p:cNvPr id="2" name="TextBox 1"/>
          <p:cNvSpPr txBox="1"/>
          <p:nvPr/>
        </p:nvSpPr>
        <p:spPr>
          <a:xfrm>
            <a:off x="1" y="630253"/>
            <a:ext cx="12191999" cy="5909310"/>
          </a:xfrm>
          <a:prstGeom prst="rect">
            <a:avLst/>
          </a:prstGeom>
          <a:noFill/>
        </p:spPr>
        <p:txBody>
          <a:bodyPr wrap="square" rtlCol="0">
            <a:spAutoFit/>
          </a:bodyPr>
          <a:lstStyle/>
          <a:p>
            <a:r>
              <a:rPr lang="en-US" sz="2400" b="1" u="sng" dirty="0" smtClean="0"/>
              <a:t>Why: </a:t>
            </a:r>
          </a:p>
          <a:p>
            <a:pPr marL="285750" indent="-285750">
              <a:buFont typeface="Arial" panose="020B0604020202020204" pitchFamily="34" charset="0"/>
              <a:buChar char="•"/>
            </a:pPr>
            <a:r>
              <a:rPr lang="en-US" sz="2400" dirty="0" smtClean="0"/>
              <a:t>Charles VI of Austria (HRE) bargains with the nations of Europe to recognize his daughter Maria Theresa as the rightful heir to the Austrian throne (the Austrian </a:t>
            </a:r>
            <a:r>
              <a:rPr lang="en-US" sz="2400" u="sng" dirty="0" smtClean="0"/>
              <a:t>Pragmatic Sanction</a:t>
            </a:r>
            <a:r>
              <a:rPr lang="en-US" sz="2400" dirty="0" smtClean="0"/>
              <a:t>)</a:t>
            </a:r>
            <a:endParaRPr lang="en-US" sz="2400" dirty="0"/>
          </a:p>
          <a:p>
            <a:pPr marL="285750" indent="-285750">
              <a:buFont typeface="Arial" panose="020B0604020202020204" pitchFamily="34" charset="0"/>
              <a:buChar char="•"/>
            </a:pPr>
            <a:r>
              <a:rPr lang="en-US" sz="2400" dirty="0" smtClean="0"/>
              <a:t>Upon his death several nations ignore the agreement and take advantage of the new ruler </a:t>
            </a:r>
            <a:r>
              <a:rPr lang="en-US" sz="2400" dirty="0" smtClean="0">
                <a:sym typeface="Wingdings" panose="05000000000000000000" pitchFamily="2" charset="2"/>
              </a:rPr>
              <a:t> the War of Austrian Succession</a:t>
            </a:r>
          </a:p>
          <a:p>
            <a:endParaRPr lang="en-US" sz="2400" dirty="0">
              <a:sym typeface="Wingdings" panose="05000000000000000000" pitchFamily="2" charset="2"/>
            </a:endParaRPr>
          </a:p>
          <a:p>
            <a:r>
              <a:rPr lang="en-US" b="1" u="sng" dirty="0" smtClean="0">
                <a:sym typeface="Wingdings" panose="05000000000000000000" pitchFamily="2" charset="2"/>
              </a:rPr>
              <a:t>What:</a:t>
            </a:r>
          </a:p>
          <a:p>
            <a:endParaRPr lang="en-US" dirty="0">
              <a:sym typeface="Wingdings" panose="05000000000000000000" pitchFamily="2" charset="2"/>
            </a:endParaRPr>
          </a:p>
          <a:p>
            <a:pPr marL="285750" indent="-285750">
              <a:buFont typeface="Arial" panose="020B0604020202020204" pitchFamily="34" charset="0"/>
              <a:buChar char="•"/>
            </a:pPr>
            <a:r>
              <a:rPr lang="en-US" dirty="0" smtClean="0">
                <a:sym typeface="Wingdings" panose="05000000000000000000" pitchFamily="2" charset="2"/>
              </a:rPr>
              <a:t>Prussia’s Frederick the Great invades Silesia (</a:t>
            </a:r>
            <a:r>
              <a:rPr lang="en-US" dirty="0" err="1" smtClean="0">
                <a:sym typeface="Wingdings" panose="05000000000000000000" pitchFamily="2" charset="2"/>
              </a:rPr>
              <a:t>Aus</a:t>
            </a:r>
            <a:r>
              <a:rPr lang="en-US" dirty="0" smtClean="0">
                <a:sym typeface="Wingdings" panose="05000000000000000000" pitchFamily="2" charset="2"/>
              </a:rPr>
              <a:t>)</a:t>
            </a:r>
          </a:p>
          <a:p>
            <a:pPr marL="285750" indent="-285750">
              <a:buFont typeface="Arial" panose="020B0604020202020204" pitchFamily="34" charset="0"/>
              <a:buChar char="•"/>
            </a:pPr>
            <a:endParaRPr lang="en-US" dirty="0">
              <a:sym typeface="Wingdings" panose="05000000000000000000" pitchFamily="2" charset="2"/>
            </a:endParaRPr>
          </a:p>
          <a:p>
            <a:pPr marL="285750" indent="-285750">
              <a:buFont typeface="Arial" panose="020B0604020202020204" pitchFamily="34" charset="0"/>
              <a:buChar char="•"/>
            </a:pPr>
            <a:r>
              <a:rPr lang="en-US" dirty="0" smtClean="0">
                <a:sym typeface="Wingdings" panose="05000000000000000000" pitchFamily="2" charset="2"/>
              </a:rPr>
              <a:t>Great Britain aids Austria, France aids Prussia</a:t>
            </a:r>
          </a:p>
          <a:p>
            <a:pPr marL="285750" indent="-285750">
              <a:buFont typeface="Arial" panose="020B0604020202020204" pitchFamily="34" charset="0"/>
              <a:buChar char="•"/>
            </a:pPr>
            <a:endParaRPr lang="en-US" dirty="0">
              <a:sym typeface="Wingdings" panose="05000000000000000000" pitchFamily="2" charset="2"/>
            </a:endParaRPr>
          </a:p>
          <a:p>
            <a:pPr marL="285750" indent="-285750">
              <a:buFont typeface="Arial" panose="020B0604020202020204" pitchFamily="34" charset="0"/>
              <a:buChar char="•"/>
            </a:pPr>
            <a:r>
              <a:rPr lang="en-US" dirty="0" smtClean="0">
                <a:sym typeface="Wingdings" panose="05000000000000000000" pitchFamily="2" charset="2"/>
              </a:rPr>
              <a:t>French took Madras from GB, GB took Louisburg in America from French</a:t>
            </a:r>
          </a:p>
          <a:p>
            <a:pPr marL="285750" indent="-285750">
              <a:buFont typeface="Arial" panose="020B0604020202020204" pitchFamily="34" charset="0"/>
              <a:buChar char="•"/>
            </a:pPr>
            <a:endParaRPr lang="en-US" dirty="0">
              <a:sym typeface="Wingdings" panose="05000000000000000000" pitchFamily="2" charset="2"/>
            </a:endParaRPr>
          </a:p>
          <a:p>
            <a:pPr marL="285750" indent="-285750">
              <a:buFont typeface="Arial" panose="020B0604020202020204" pitchFamily="34" charset="0"/>
              <a:buChar char="•"/>
            </a:pPr>
            <a:r>
              <a:rPr lang="en-US" dirty="0" smtClean="0">
                <a:sym typeface="Wingdings" panose="05000000000000000000" pitchFamily="2" charset="2"/>
              </a:rPr>
              <a:t>French took Austrian Netherlands from Austria</a:t>
            </a:r>
          </a:p>
          <a:p>
            <a:endParaRPr lang="en-US" sz="2400" dirty="0">
              <a:sym typeface="Wingdings" panose="05000000000000000000" pitchFamily="2" charset="2"/>
            </a:endParaRPr>
          </a:p>
          <a:p>
            <a:r>
              <a:rPr lang="en-US" sz="2400" b="1" u="sng" dirty="0" smtClean="0">
                <a:sym typeface="Wingdings" panose="05000000000000000000" pitchFamily="2" charset="2"/>
              </a:rPr>
              <a:t>Result:</a:t>
            </a:r>
          </a:p>
          <a:p>
            <a:r>
              <a:rPr lang="en-US" sz="2400" dirty="0" smtClean="0">
                <a:sym typeface="Wingdings" panose="05000000000000000000" pitchFamily="2" charset="2"/>
              </a:rPr>
              <a:t>Peace of Aix la Chapelle in 1748  return of all territories to original powers EXCEPT Silesia</a:t>
            </a:r>
            <a:r>
              <a:rPr lang="en-US" sz="2400" dirty="0" smtClean="0"/>
              <a:t> </a:t>
            </a: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683471412"/>
              </p:ext>
            </p:extLst>
          </p:nvPr>
        </p:nvGraphicFramePr>
        <p:xfrm>
          <a:off x="5473701" y="2570694"/>
          <a:ext cx="5714999" cy="741680"/>
        </p:xfrm>
        <a:graphic>
          <a:graphicData uri="http://schemas.openxmlformats.org/drawingml/2006/table">
            <a:tbl>
              <a:tblPr firstRow="1" bandRow="1">
                <a:tableStyleId>{5C22544A-7EE6-4342-B048-85BDC9FD1C3A}</a:tableStyleId>
              </a:tblPr>
              <a:tblGrid>
                <a:gridCol w="1866899">
                  <a:extLst>
                    <a:ext uri="{9D8B030D-6E8A-4147-A177-3AD203B41FA5}">
                      <a16:colId xmlns:a16="http://schemas.microsoft.com/office/drawing/2014/main" val="20000"/>
                    </a:ext>
                  </a:extLst>
                </a:gridCol>
                <a:gridCol w="1917700">
                  <a:extLst>
                    <a:ext uri="{9D8B030D-6E8A-4147-A177-3AD203B41FA5}">
                      <a16:colId xmlns:a16="http://schemas.microsoft.com/office/drawing/2014/main" val="20001"/>
                    </a:ext>
                  </a:extLst>
                </a:gridCol>
                <a:gridCol w="1930400">
                  <a:extLst>
                    <a:ext uri="{9D8B030D-6E8A-4147-A177-3AD203B41FA5}">
                      <a16:colId xmlns:a16="http://schemas.microsoft.com/office/drawing/2014/main" val="20002"/>
                    </a:ext>
                  </a:extLst>
                </a:gridCol>
              </a:tblGrid>
              <a:tr h="370840">
                <a:tc>
                  <a:txBody>
                    <a:bodyPr/>
                    <a:lstStyle/>
                    <a:p>
                      <a:r>
                        <a:rPr lang="en-US" dirty="0" smtClean="0">
                          <a:solidFill>
                            <a:sysClr val="windowText" lastClr="000000"/>
                          </a:solidFill>
                        </a:rPr>
                        <a:t>Prussia</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lvl="0" algn="ctr">
                        <a:lnSpc>
                          <a:spcPct val="200000"/>
                        </a:lnSpc>
                      </a:pPr>
                      <a:r>
                        <a:rPr lang="en-US" dirty="0" smtClean="0">
                          <a:solidFill>
                            <a:sysClr val="windowText" lastClr="000000"/>
                          </a:solidFill>
                        </a:rPr>
                        <a:t>Vs</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ysClr val="windowText" lastClr="000000"/>
                          </a:solidFill>
                        </a:rPr>
                        <a:t>Austria</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r>
                        <a:rPr lang="en-US" dirty="0" smtClean="0">
                          <a:solidFill>
                            <a:sysClr val="windowText" lastClr="000000"/>
                          </a:solidFill>
                        </a:rPr>
                        <a:t>France</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ysClr val="windowText" lastClr="000000"/>
                          </a:solidFill>
                        </a:rPr>
                        <a:t>Great Britain</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7078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additive="base">
                                        <p:cTn id="3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 calcmode="lin" valueType="num">
                                      <p:cBhvr additive="base">
                                        <p:cTn id="4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12" end="12"/>
                                            </p:txEl>
                                          </p:spTgt>
                                        </p:tgtEl>
                                        <p:attrNameLst>
                                          <p:attrName>style.visibility</p:attrName>
                                        </p:attrNameLst>
                                      </p:cBhvr>
                                      <p:to>
                                        <p:strVal val="visible"/>
                                      </p:to>
                                    </p:set>
                                    <p:anim calcmode="lin" valueType="num">
                                      <p:cBhvr additive="base">
                                        <p:cTn id="49"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14" end="14"/>
                                            </p:txEl>
                                          </p:spTgt>
                                        </p:tgtEl>
                                        <p:attrNameLst>
                                          <p:attrName>style.visibility</p:attrName>
                                        </p:attrNameLst>
                                      </p:cBhvr>
                                      <p:to>
                                        <p:strVal val="visible"/>
                                      </p:to>
                                    </p:set>
                                    <p:anim calcmode="lin" valueType="num">
                                      <p:cBhvr additive="base">
                                        <p:cTn id="55"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15" end="15"/>
                                            </p:txEl>
                                          </p:spTgt>
                                        </p:tgtEl>
                                        <p:attrNameLst>
                                          <p:attrName>style.visibility</p:attrName>
                                        </p:attrNameLst>
                                      </p:cBhvr>
                                      <p:to>
                                        <p:strVal val="visible"/>
                                      </p:to>
                                    </p:set>
                                    <p:anim calcmode="lin" valueType="num">
                                      <p:cBhvr additive="base">
                                        <p:cTn id="61"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3" name="Picture 3" descr="GoldFleurDeL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57200"/>
            <a:ext cx="4762500" cy="476250"/>
          </a:xfrm>
          <a:prstGeom prst="rect">
            <a:avLst/>
          </a:prstGeom>
          <a:noFill/>
          <a:extLst>
            <a:ext uri="{909E8E84-426E-40DD-AFC4-6F175D3DCCD1}">
              <a14:hiddenFill xmlns:a14="http://schemas.microsoft.com/office/drawing/2010/main">
                <a:solidFill>
                  <a:srgbClr val="FFFFFF"/>
                </a:solidFill>
              </a14:hiddenFill>
            </a:ext>
          </a:extLst>
        </p:spPr>
      </p:pic>
      <p:pic>
        <p:nvPicPr>
          <p:cNvPr id="225284" name="Picture 4" descr="GoldFleurDeL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57200"/>
            <a:ext cx="4762500" cy="476250"/>
          </a:xfrm>
          <a:prstGeom prst="rect">
            <a:avLst/>
          </a:prstGeom>
          <a:noFill/>
          <a:extLst>
            <a:ext uri="{909E8E84-426E-40DD-AFC4-6F175D3DCCD1}">
              <a14:hiddenFill xmlns:a14="http://schemas.microsoft.com/office/drawing/2010/main">
                <a:solidFill>
                  <a:srgbClr val="FFFFFF"/>
                </a:solidFill>
              </a14:hiddenFill>
            </a:ext>
          </a:extLst>
        </p:spPr>
      </p:pic>
      <p:pic>
        <p:nvPicPr>
          <p:cNvPr id="225285" name="Picture 5" descr="GoldFleurDeLil"/>
          <p:cNvPicPr>
            <a:picLocks noChangeAspect="1" noChangeArrowheads="1"/>
          </p:cNvPicPr>
          <p:nvPr/>
        </p:nvPicPr>
        <p:blipFill>
          <a:blip r:embed="rId3">
            <a:extLst>
              <a:ext uri="{28A0092B-C50C-407E-A947-70E740481C1C}">
                <a14:useLocalDpi xmlns:a14="http://schemas.microsoft.com/office/drawing/2010/main" val="0"/>
              </a:ext>
            </a:extLst>
          </a:blip>
          <a:srcRect r="66400" b="-28000"/>
          <a:stretch>
            <a:fillRect/>
          </a:stretch>
        </p:blipFill>
        <p:spPr bwMode="auto">
          <a:xfrm>
            <a:off x="8991600" y="457200"/>
            <a:ext cx="1676400" cy="609600"/>
          </a:xfrm>
          <a:prstGeom prst="rect">
            <a:avLst/>
          </a:prstGeom>
          <a:noFill/>
          <a:extLst>
            <a:ext uri="{909E8E84-426E-40DD-AFC4-6F175D3DCCD1}">
              <a14:hiddenFill xmlns:a14="http://schemas.microsoft.com/office/drawing/2010/main">
                <a:solidFill>
                  <a:srgbClr val="FFFFFF"/>
                </a:solidFill>
              </a14:hiddenFill>
            </a:ext>
          </a:extLst>
        </p:spPr>
      </p:pic>
      <p:sp>
        <p:nvSpPr>
          <p:cNvPr id="225286" name="Text Box 6"/>
          <p:cNvSpPr txBox="1">
            <a:spLocks noChangeArrowheads="1"/>
          </p:cNvSpPr>
          <p:nvPr/>
        </p:nvSpPr>
        <p:spPr bwMode="auto">
          <a:xfrm>
            <a:off x="662152" y="1182414"/>
            <a:ext cx="916764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2700" algn="ctr" rotWithShape="0">
                    <a:schemeClr val="accent1"/>
                  </a:outerShdw>
                </a:effectLst>
              </a14:hiddenEffects>
            </a:ext>
          </a:extLst>
        </p:spPr>
        <p:txBody>
          <a:bodyPr wrap="square">
            <a:spAutoFit/>
          </a:bodyPr>
          <a:lstStyle/>
          <a:p>
            <a:pPr algn="ctr">
              <a:spcBef>
                <a:spcPct val="50000"/>
              </a:spcBef>
            </a:pPr>
            <a:r>
              <a:rPr lang="en-US" altLang="en-US" sz="9600" b="1" i="1" dirty="0">
                <a:solidFill>
                  <a:srgbClr val="DAB000"/>
                </a:solidFill>
                <a:effectLst>
                  <a:outerShdw blurRad="38100" dist="38100" dir="2700000" algn="tl">
                    <a:srgbClr val="000000"/>
                  </a:outerShdw>
                </a:effectLst>
                <a:latin typeface="BilboDisplay" pitchFamily="2" charset="0"/>
              </a:rPr>
              <a:t>“Enlightened</a:t>
            </a:r>
          </a:p>
          <a:p>
            <a:pPr algn="ctr">
              <a:spcBef>
                <a:spcPct val="50000"/>
              </a:spcBef>
            </a:pPr>
            <a:r>
              <a:rPr lang="en-US" altLang="en-US" sz="9600" b="1" i="1" dirty="0">
                <a:solidFill>
                  <a:srgbClr val="DAB000"/>
                </a:solidFill>
                <a:effectLst>
                  <a:outerShdw blurRad="38100" dist="38100" dir="2700000" algn="tl">
                    <a:srgbClr val="000000"/>
                  </a:outerShdw>
                </a:effectLst>
                <a:latin typeface="BilboDisplay" pitchFamily="2" charset="0"/>
              </a:rPr>
              <a:t>Despotism”</a:t>
            </a:r>
          </a:p>
        </p:txBody>
      </p:sp>
    </p:spTree>
    <p:extLst>
      <p:ext uri="{BB962C8B-B14F-4D97-AF65-F5344CB8AC3E}">
        <p14:creationId xmlns:p14="http://schemas.microsoft.com/office/powerpoint/2010/main" val="1979945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9775"/>
          </a:xfrm>
        </p:spPr>
        <p:txBody>
          <a:bodyPr/>
          <a:lstStyle/>
          <a:p>
            <a:r>
              <a:rPr lang="en-US" dirty="0" smtClean="0"/>
              <a:t>The Seven Years War 1756 - 1763</a:t>
            </a:r>
            <a:endParaRPr lang="en-US" dirty="0"/>
          </a:p>
        </p:txBody>
      </p:sp>
      <p:sp>
        <p:nvSpPr>
          <p:cNvPr id="3" name="Content Placeholder 2"/>
          <p:cNvSpPr>
            <a:spLocks noGrp="1"/>
          </p:cNvSpPr>
          <p:nvPr>
            <p:ph idx="1"/>
          </p:nvPr>
        </p:nvSpPr>
        <p:spPr>
          <a:xfrm>
            <a:off x="0" y="1240367"/>
            <a:ext cx="12192000" cy="5439833"/>
          </a:xfrm>
        </p:spPr>
        <p:txBody>
          <a:bodyPr>
            <a:normAutofit fontScale="92500" lnSpcReduction="20000"/>
          </a:bodyPr>
          <a:lstStyle/>
          <a:p>
            <a:r>
              <a:rPr lang="en-US" dirty="0" smtClean="0"/>
              <a:t>“</a:t>
            </a:r>
            <a:r>
              <a:rPr lang="en-US" u="sng" dirty="0" smtClean="0"/>
              <a:t>Diplomatic Revolution</a:t>
            </a:r>
            <a:r>
              <a:rPr lang="en-US" dirty="0" smtClean="0"/>
              <a:t>” – Old rivalries are demolished in favor of new alliances based on the changing world stage</a:t>
            </a:r>
          </a:p>
          <a:p>
            <a:endParaRPr lang="en-US" dirty="0" smtClean="0"/>
          </a:p>
          <a:p>
            <a:pPr marL="0" indent="0">
              <a:buNone/>
            </a:pPr>
            <a:endParaRPr lang="en-US" dirty="0" smtClean="0"/>
          </a:p>
          <a:p>
            <a:r>
              <a:rPr lang="en-US" dirty="0" smtClean="0"/>
              <a:t>Austrian Hapsburgs – want Silesia back and to limit Prussian power, team up with French Bourbons (traditional enemies) and later Russia</a:t>
            </a:r>
          </a:p>
          <a:p>
            <a:r>
              <a:rPr lang="en-US" dirty="0" smtClean="0"/>
              <a:t>Great Britain who wants to stop French domination teams up with Prussia</a:t>
            </a:r>
          </a:p>
          <a:p>
            <a:pPr marL="0" indent="0">
              <a:buNone/>
            </a:pPr>
            <a:r>
              <a:rPr lang="en-US" dirty="0" smtClean="0"/>
              <a:t>The theater of operations:</a:t>
            </a:r>
          </a:p>
          <a:p>
            <a:pPr marL="0" indent="0">
              <a:buNone/>
            </a:pPr>
            <a:r>
              <a:rPr lang="en-US" dirty="0" smtClean="0"/>
              <a:t>	Europe</a:t>
            </a:r>
          </a:p>
          <a:p>
            <a:pPr marL="0" indent="0">
              <a:buNone/>
            </a:pPr>
            <a:r>
              <a:rPr lang="en-US" dirty="0" smtClean="0"/>
              <a:t>	Americas (French and Indian War / aka “Great War for Empire”)</a:t>
            </a:r>
          </a:p>
          <a:p>
            <a:pPr marL="0" indent="0">
              <a:buNone/>
            </a:pPr>
            <a:r>
              <a:rPr lang="en-US" dirty="0" smtClean="0"/>
              <a:t>	India (Great War for Empire – GB vs. FR)</a:t>
            </a:r>
          </a:p>
          <a:p>
            <a:pPr marL="0" indent="0">
              <a:buNone/>
            </a:pPr>
            <a:r>
              <a:rPr lang="en-US" dirty="0" smtClean="0"/>
              <a:t>Result </a:t>
            </a:r>
            <a:r>
              <a:rPr lang="en-US" dirty="0" smtClean="0">
                <a:sym typeface="Wingdings" panose="05000000000000000000" pitchFamily="2" charset="2"/>
              </a:rPr>
              <a:t> GB becomes the greatest colonial power</a:t>
            </a:r>
          </a:p>
          <a:p>
            <a:pPr marL="0" indent="0">
              <a:buNone/>
            </a:pPr>
            <a:r>
              <a:rPr lang="en-US" dirty="0" smtClean="0">
                <a:sym typeface="Wingdings" panose="05000000000000000000" pitchFamily="2" charset="2"/>
              </a:rPr>
              <a:t>French alliance with Austria later cemented with a royal wedding – Louis XVI to Marie Antoinette</a:t>
            </a: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3385243261"/>
              </p:ext>
            </p:extLst>
          </p:nvPr>
        </p:nvGraphicFramePr>
        <p:xfrm>
          <a:off x="5850466" y="1696720"/>
          <a:ext cx="5689601" cy="741680"/>
        </p:xfrm>
        <a:graphic>
          <a:graphicData uri="http://schemas.openxmlformats.org/drawingml/2006/table">
            <a:tbl>
              <a:tblPr firstRow="1" bandRow="1">
                <a:tableStyleId>{5C22544A-7EE6-4342-B048-85BDC9FD1C3A}</a:tableStyleId>
              </a:tblPr>
              <a:tblGrid>
                <a:gridCol w="2352888">
                  <a:extLst>
                    <a:ext uri="{9D8B030D-6E8A-4147-A177-3AD203B41FA5}">
                      <a16:colId xmlns:a16="http://schemas.microsoft.com/office/drawing/2014/main" val="20000"/>
                    </a:ext>
                  </a:extLst>
                </a:gridCol>
                <a:gridCol w="924560">
                  <a:extLst>
                    <a:ext uri="{9D8B030D-6E8A-4147-A177-3AD203B41FA5}">
                      <a16:colId xmlns:a16="http://schemas.microsoft.com/office/drawing/2014/main" val="20001"/>
                    </a:ext>
                  </a:extLst>
                </a:gridCol>
                <a:gridCol w="2412153">
                  <a:extLst>
                    <a:ext uri="{9D8B030D-6E8A-4147-A177-3AD203B41FA5}">
                      <a16:colId xmlns:a16="http://schemas.microsoft.com/office/drawing/2014/main" val="20002"/>
                    </a:ext>
                  </a:extLst>
                </a:gridCol>
              </a:tblGrid>
              <a:tr h="370840">
                <a:tc>
                  <a:txBody>
                    <a:bodyPr/>
                    <a:lstStyle/>
                    <a:p>
                      <a:r>
                        <a:rPr lang="en-US" dirty="0" smtClean="0">
                          <a:solidFill>
                            <a:sysClr val="windowText" lastClr="000000"/>
                          </a:solidFill>
                        </a:rPr>
                        <a:t>Prussia</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lvl="0" algn="ctr">
                        <a:lnSpc>
                          <a:spcPct val="200000"/>
                        </a:lnSpc>
                      </a:pPr>
                      <a:r>
                        <a:rPr lang="en-US" dirty="0" smtClean="0">
                          <a:solidFill>
                            <a:sysClr val="windowText" lastClr="000000"/>
                          </a:solidFill>
                        </a:rPr>
                        <a:t>Vs</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ysClr val="windowText" lastClr="000000"/>
                          </a:solidFill>
                        </a:rPr>
                        <a:t>Austria</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r>
                        <a:rPr lang="en-US" dirty="0" smtClean="0">
                          <a:solidFill>
                            <a:sysClr val="windowText" lastClr="000000"/>
                          </a:solidFill>
                        </a:rPr>
                        <a:t>Great Britain</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ysClr val="windowText" lastClr="000000"/>
                          </a:solidFill>
                        </a:rPr>
                        <a:t>France</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1886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Supporters and Opponents</a:t>
            </a:r>
            <a:endParaRPr lang="en-US" dirty="0"/>
          </a:p>
        </p:txBody>
      </p:sp>
      <p:sp>
        <p:nvSpPr>
          <p:cNvPr id="3" name="Content Placeholder 2"/>
          <p:cNvSpPr>
            <a:spLocks noGrp="1"/>
          </p:cNvSpPr>
          <p:nvPr>
            <p:ph idx="1"/>
          </p:nvPr>
        </p:nvSpPr>
        <p:spPr/>
        <p:txBody>
          <a:bodyPr/>
          <a:lstStyle/>
          <a:p>
            <a:r>
              <a:rPr lang="en-US" dirty="0" smtClean="0"/>
              <a:t>Votaire believed enlightened despotism would be a solution for change by undermining the power and privileges of nobility and fostering equality</a:t>
            </a:r>
          </a:p>
          <a:p>
            <a:endParaRPr lang="en-US" dirty="0"/>
          </a:p>
          <a:p>
            <a:r>
              <a:rPr lang="en-US" dirty="0" smtClean="0"/>
              <a:t>Montesquieu and others believed that Despotism was corruption and could not ensure Enlightenment ideals in society</a:t>
            </a:r>
            <a:endParaRPr lang="en-US" dirty="0"/>
          </a:p>
        </p:txBody>
      </p:sp>
    </p:spTree>
    <p:extLst>
      <p:ext uri="{BB962C8B-B14F-4D97-AF65-F5344CB8AC3E}">
        <p14:creationId xmlns:p14="http://schemas.microsoft.com/office/powerpoint/2010/main" val="95300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3575"/>
          </a:xfrm>
        </p:spPr>
        <p:txBody>
          <a:bodyPr>
            <a:normAutofit fontScale="90000"/>
          </a:bodyPr>
          <a:lstStyle/>
          <a:p>
            <a:r>
              <a:rPr lang="en-US" dirty="0" smtClean="0"/>
              <a:t>What were the motivating ideas behind it?</a:t>
            </a:r>
            <a:endParaRPr lang="en-US" dirty="0"/>
          </a:p>
        </p:txBody>
      </p:sp>
      <p:sp>
        <p:nvSpPr>
          <p:cNvPr id="3" name="Content Placeholder 2"/>
          <p:cNvSpPr>
            <a:spLocks noGrp="1"/>
          </p:cNvSpPr>
          <p:nvPr>
            <p:ph idx="1"/>
          </p:nvPr>
        </p:nvSpPr>
        <p:spPr>
          <a:xfrm>
            <a:off x="838200" y="1143000"/>
            <a:ext cx="10515600" cy="5486399"/>
          </a:xfrm>
        </p:spPr>
        <p:txBody>
          <a:bodyPr>
            <a:normAutofit lnSpcReduction="10000"/>
          </a:bodyPr>
          <a:lstStyle/>
          <a:p>
            <a:r>
              <a:rPr lang="en-US" dirty="0" smtClean="0"/>
              <a:t>Enlightened Despots believed they could reform society politically, socially and economically  from the top down</a:t>
            </a:r>
          </a:p>
          <a:p>
            <a:endParaRPr lang="en-US" dirty="0" smtClean="0"/>
          </a:p>
          <a:p>
            <a:r>
              <a:rPr lang="en-US" dirty="0" smtClean="0"/>
              <a:t>“Class liberties” – as enjoyed by nobles, were BAD  according </a:t>
            </a:r>
            <a:r>
              <a:rPr lang="en-US" dirty="0"/>
              <a:t> </a:t>
            </a:r>
            <a:r>
              <a:rPr lang="en-US" dirty="0" smtClean="0"/>
              <a:t>to the philosophes and should be replaced by “individual liberties” that applied to all people</a:t>
            </a:r>
          </a:p>
          <a:p>
            <a:endParaRPr lang="en-US" dirty="0" smtClean="0"/>
          </a:p>
          <a:p>
            <a:r>
              <a:rPr lang="en-US" dirty="0" smtClean="0"/>
              <a:t>New legal codes could make classes equal under the law</a:t>
            </a:r>
          </a:p>
          <a:p>
            <a:endParaRPr lang="en-US" dirty="0"/>
          </a:p>
          <a:p>
            <a:r>
              <a:rPr lang="en-US" dirty="0" smtClean="0"/>
              <a:t>BUT</a:t>
            </a:r>
          </a:p>
          <a:p>
            <a:pPr lvl="1"/>
            <a:r>
              <a:rPr lang="en-US" dirty="0" smtClean="0"/>
              <a:t>Rulers want to maintain their power and argue that they cannot be bound by constitutions (as in England) or they will not be able to effectively counter the power of the nobles who will oppress the people!</a:t>
            </a:r>
            <a:endParaRPr lang="en-US" dirty="0"/>
          </a:p>
        </p:txBody>
      </p:sp>
    </p:spTree>
    <p:extLst>
      <p:ext uri="{BB962C8B-B14F-4D97-AF65-F5344CB8AC3E}">
        <p14:creationId xmlns:p14="http://schemas.microsoft.com/office/powerpoint/2010/main" val="100058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1676400" y="152400"/>
            <a:ext cx="876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45791" dir="2021404" algn="ctr" rotWithShape="0">
                    <a:srgbClr val="808080"/>
                  </a:outerShdw>
                </a:effectLst>
              </a14:hiddenEffects>
            </a:ext>
          </a:extLst>
        </p:spPr>
        <p:txBody>
          <a:bodyPr>
            <a:spAutoFit/>
          </a:bodyPr>
          <a:lstStyle/>
          <a:p>
            <a:pPr algn="ctr">
              <a:spcBef>
                <a:spcPct val="50000"/>
              </a:spcBef>
            </a:pPr>
            <a:r>
              <a:rPr lang="en-US" altLang="en-US" sz="3600" b="1" dirty="0">
                <a:solidFill>
                  <a:schemeClr val="tx2"/>
                </a:solidFill>
                <a:latin typeface="BilboDisplay" pitchFamily="2" charset="0"/>
              </a:rPr>
              <a:t>Frederick the Great of Prussia </a:t>
            </a:r>
            <a:r>
              <a:rPr lang="en-US" altLang="en-US" sz="2800" b="1" dirty="0">
                <a:solidFill>
                  <a:schemeClr val="tx2"/>
                </a:solidFill>
                <a:latin typeface="BilboDisplay" pitchFamily="2" charset="0"/>
              </a:rPr>
              <a:t>(r. 1740-1786</a:t>
            </a:r>
            <a:r>
              <a:rPr lang="en-US" altLang="en-US" sz="2800" b="1" dirty="0" smtClean="0">
                <a:solidFill>
                  <a:schemeClr val="tx2"/>
                </a:solidFill>
                <a:latin typeface="BilboDisplay" pitchFamily="2" charset="0"/>
              </a:rPr>
              <a:t>) – Reformer or Despot?</a:t>
            </a:r>
            <a:endParaRPr lang="en-US" altLang="en-US" sz="2800" b="1" i="1" dirty="0">
              <a:latin typeface="BilboDisplay" pitchFamily="2" charset="0"/>
            </a:endParaRPr>
          </a:p>
        </p:txBody>
      </p:sp>
      <p:sp>
        <p:nvSpPr>
          <p:cNvPr id="94211" name="Text Box 3"/>
          <p:cNvSpPr txBox="1">
            <a:spLocks noChangeArrowheads="1"/>
          </p:cNvSpPr>
          <p:nvPr/>
        </p:nvSpPr>
        <p:spPr bwMode="auto">
          <a:xfrm>
            <a:off x="466957" y="1687020"/>
            <a:ext cx="10613572"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45791" dir="2021404" algn="ctr" rotWithShape="0">
                    <a:schemeClr val="bg2"/>
                  </a:outerShdw>
                </a:effectLst>
              </a14:hiddenEffects>
            </a:ext>
          </a:extLst>
        </p:spPr>
        <p:txBody>
          <a:bodyPr wrap="square">
            <a:spAutoFit/>
          </a:bodyPr>
          <a:lstStyle/>
          <a:p>
            <a:pPr>
              <a:spcBef>
                <a:spcPct val="50000"/>
              </a:spcBef>
              <a:buClr>
                <a:schemeClr val="folHlink"/>
              </a:buClr>
              <a:buSzPct val="90000"/>
            </a:pPr>
            <a:r>
              <a:rPr lang="en-US" altLang="en-US" sz="3200" b="1" dirty="0" smtClean="0">
                <a:solidFill>
                  <a:srgbClr val="FF0000"/>
                </a:solidFill>
                <a:effectLst>
                  <a:outerShdw blurRad="38100" dist="38100" dir="2700000" algn="tl">
                    <a:srgbClr val="000000"/>
                  </a:outerShdw>
                </a:effectLst>
                <a:latin typeface="BilboDisplay" pitchFamily="2" charset="0"/>
              </a:rPr>
              <a:t> </a:t>
            </a:r>
            <a:r>
              <a:rPr lang="en-US" altLang="en-US" sz="2400" b="1" dirty="0">
                <a:solidFill>
                  <a:srgbClr val="FF0000"/>
                </a:solidFill>
                <a:effectLst>
                  <a:outerShdw blurRad="38100" dist="38100" dir="2700000" algn="tl">
                    <a:srgbClr val="000000"/>
                  </a:outerShdw>
                </a:effectLst>
                <a:latin typeface="BilboDisplay" pitchFamily="2" charset="0"/>
              </a:rPr>
              <a:t>Succeeded his </a:t>
            </a:r>
            <a:r>
              <a:rPr lang="en-US" altLang="en-US" sz="2400" b="1" dirty="0" smtClean="0">
                <a:solidFill>
                  <a:srgbClr val="FF0000"/>
                </a:solidFill>
                <a:effectLst>
                  <a:outerShdw blurRad="38100" dist="38100" dir="2700000" algn="tl">
                    <a:srgbClr val="000000"/>
                  </a:outerShdw>
                </a:effectLst>
                <a:latin typeface="BilboDisplay" pitchFamily="2" charset="0"/>
              </a:rPr>
              <a:t>father, Frederick </a:t>
            </a:r>
            <a:r>
              <a:rPr lang="en-US" altLang="en-US" sz="2400" b="1" dirty="0">
                <a:solidFill>
                  <a:srgbClr val="FF0000"/>
                </a:solidFill>
                <a:effectLst>
                  <a:outerShdw blurRad="38100" dist="38100" dir="2700000" algn="tl">
                    <a:srgbClr val="000000"/>
                  </a:outerShdw>
                </a:effectLst>
                <a:latin typeface="BilboDisplay" pitchFamily="2" charset="0"/>
              </a:rPr>
              <a:t>William </a:t>
            </a:r>
            <a:br>
              <a:rPr lang="en-US" altLang="en-US" sz="2400" b="1" dirty="0">
                <a:solidFill>
                  <a:srgbClr val="FF0000"/>
                </a:solidFill>
                <a:effectLst>
                  <a:outerShdw blurRad="38100" dist="38100" dir="2700000" algn="tl">
                    <a:srgbClr val="000000"/>
                  </a:outerShdw>
                </a:effectLst>
                <a:latin typeface="BilboDisplay" pitchFamily="2" charset="0"/>
              </a:rPr>
            </a:br>
            <a:r>
              <a:rPr lang="en-US" altLang="en-US" sz="2400" b="1" dirty="0">
                <a:solidFill>
                  <a:srgbClr val="FF0000"/>
                </a:solidFill>
                <a:effectLst>
                  <a:outerShdw blurRad="38100" dist="38100" dir="2700000" algn="tl">
                    <a:srgbClr val="000000"/>
                  </a:outerShdw>
                </a:effectLst>
                <a:latin typeface="BilboDisplay" pitchFamily="2" charset="0"/>
              </a:rPr>
              <a:t>    (the “Soldier King</a:t>
            </a:r>
            <a:r>
              <a:rPr lang="en-US" altLang="en-US" sz="2400" b="1" dirty="0" smtClean="0">
                <a:solidFill>
                  <a:srgbClr val="FF0000"/>
                </a:solidFill>
                <a:effectLst>
                  <a:outerShdw blurRad="38100" dist="38100" dir="2700000" algn="tl">
                    <a:srgbClr val="000000"/>
                  </a:outerShdw>
                </a:effectLst>
                <a:latin typeface="BilboDisplay" pitchFamily="2" charset="0"/>
              </a:rPr>
              <a:t>”).</a:t>
            </a:r>
          </a:p>
          <a:p>
            <a:pPr>
              <a:spcBef>
                <a:spcPct val="50000"/>
              </a:spcBef>
              <a:buClr>
                <a:schemeClr val="folHlink"/>
              </a:buClr>
              <a:buSzPct val="90000"/>
              <a:buFont typeface="Arial" panose="020B0604020202020204" pitchFamily="34" charset="0"/>
              <a:buChar char="►"/>
            </a:pPr>
            <a:r>
              <a:rPr lang="en-US" altLang="en-US" sz="2400" b="1" dirty="0" smtClean="0">
                <a:solidFill>
                  <a:srgbClr val="FF0000"/>
                </a:solidFill>
                <a:effectLst>
                  <a:outerShdw blurRad="38100" dist="38100" dir="2700000" algn="tl">
                    <a:srgbClr val="000000"/>
                  </a:outerShdw>
                </a:effectLst>
                <a:latin typeface="BilboDisplay" pitchFamily="2" charset="0"/>
              </a:rPr>
              <a:t> </a:t>
            </a:r>
            <a:r>
              <a:rPr lang="en-US" altLang="en-US" sz="2400" b="1" dirty="0">
                <a:solidFill>
                  <a:srgbClr val="FF0000"/>
                </a:solidFill>
                <a:effectLst>
                  <a:outerShdw blurRad="38100" dist="38100" dir="2700000" algn="tl">
                    <a:srgbClr val="000000"/>
                  </a:outerShdw>
                </a:effectLst>
                <a:latin typeface="BilboDisplay" pitchFamily="2" charset="0"/>
              </a:rPr>
              <a:t>He saw </a:t>
            </a:r>
            <a:r>
              <a:rPr lang="en-US" altLang="en-US" sz="2400" b="1" dirty="0" smtClean="0">
                <a:solidFill>
                  <a:srgbClr val="FF0000"/>
                </a:solidFill>
                <a:effectLst>
                  <a:outerShdw blurRad="38100" dist="38100" dir="2700000" algn="tl">
                    <a:srgbClr val="000000"/>
                  </a:outerShdw>
                </a:effectLst>
                <a:latin typeface="BilboDisplay" pitchFamily="2" charset="0"/>
              </a:rPr>
              <a:t>himself  as “First  Servant </a:t>
            </a:r>
            <a:r>
              <a:rPr lang="en-US" altLang="en-US" sz="2400" b="1" dirty="0">
                <a:solidFill>
                  <a:srgbClr val="FF0000"/>
                </a:solidFill>
                <a:effectLst>
                  <a:outerShdw blurRad="38100" dist="38100" dir="2700000" algn="tl">
                    <a:srgbClr val="000000"/>
                  </a:outerShdw>
                </a:effectLst>
                <a:latin typeface="BilboDisplay" pitchFamily="2" charset="0"/>
              </a:rPr>
              <a:t>of the State</a:t>
            </a:r>
            <a:r>
              <a:rPr lang="en-US" altLang="en-US" sz="2400" b="1" dirty="0" smtClean="0">
                <a:solidFill>
                  <a:srgbClr val="FF0000"/>
                </a:solidFill>
                <a:effectLst>
                  <a:outerShdw blurRad="38100" dist="38100" dir="2700000" algn="tl">
                    <a:srgbClr val="000000"/>
                  </a:outerShdw>
                </a:effectLst>
                <a:latin typeface="BilboDisplay" pitchFamily="2" charset="0"/>
              </a:rPr>
              <a:t>.”</a:t>
            </a:r>
          </a:p>
          <a:p>
            <a:pPr>
              <a:spcBef>
                <a:spcPct val="50000"/>
              </a:spcBef>
              <a:buClr>
                <a:schemeClr val="folHlink"/>
              </a:buClr>
              <a:buSzPct val="90000"/>
              <a:buFont typeface="Arial" panose="020B0604020202020204" pitchFamily="34" charset="0"/>
              <a:buChar char="►"/>
            </a:pPr>
            <a:r>
              <a:rPr lang="en-US" altLang="en-US" sz="2400" b="1" dirty="0" smtClean="0">
                <a:solidFill>
                  <a:srgbClr val="FF0000"/>
                </a:solidFill>
                <a:effectLst>
                  <a:outerShdw blurRad="38100" dist="38100" dir="2700000" algn="tl">
                    <a:srgbClr val="000000"/>
                  </a:outerShdw>
                </a:effectLst>
                <a:latin typeface="BilboDisplay" pitchFamily="2" charset="0"/>
              </a:rPr>
              <a:t>Abolished torture and capital punishment except for murder</a:t>
            </a:r>
          </a:p>
          <a:p>
            <a:pPr>
              <a:spcBef>
                <a:spcPct val="50000"/>
              </a:spcBef>
              <a:buClr>
                <a:schemeClr val="folHlink"/>
              </a:buClr>
              <a:buSzPct val="90000"/>
              <a:buFont typeface="Arial" panose="020B0604020202020204" pitchFamily="34" charset="0"/>
              <a:buChar char="►"/>
            </a:pPr>
            <a:r>
              <a:rPr lang="en-US" altLang="en-US" sz="2400" b="1" dirty="0" smtClean="0">
                <a:solidFill>
                  <a:srgbClr val="FF0000"/>
                </a:solidFill>
                <a:effectLst>
                  <a:outerShdw blurRad="38100" dist="38100" dir="2700000" algn="tl">
                    <a:srgbClr val="000000"/>
                  </a:outerShdw>
                </a:effectLst>
                <a:latin typeface="BilboDisplay" pitchFamily="2" charset="0"/>
              </a:rPr>
              <a:t>Introduced some elementary education</a:t>
            </a:r>
          </a:p>
          <a:p>
            <a:pPr>
              <a:spcBef>
                <a:spcPct val="50000"/>
              </a:spcBef>
              <a:buClr>
                <a:schemeClr val="folHlink"/>
              </a:buClr>
              <a:buSzPct val="90000"/>
              <a:buFont typeface="Arial" panose="020B0604020202020204" pitchFamily="34" charset="0"/>
              <a:buChar char="►"/>
            </a:pPr>
            <a:r>
              <a:rPr lang="en-US" altLang="en-US" sz="2400" b="1" dirty="0" smtClean="0">
                <a:solidFill>
                  <a:srgbClr val="FF0000"/>
                </a:solidFill>
                <a:effectLst>
                  <a:outerShdw blurRad="38100" dist="38100" dir="2700000" algn="tl">
                    <a:srgbClr val="000000"/>
                  </a:outerShdw>
                </a:effectLst>
                <a:latin typeface="BilboDisplay" pitchFamily="2" charset="0"/>
              </a:rPr>
              <a:t>Central law code</a:t>
            </a:r>
          </a:p>
          <a:p>
            <a:pPr>
              <a:spcBef>
                <a:spcPct val="50000"/>
              </a:spcBef>
              <a:buClr>
                <a:schemeClr val="folHlink"/>
              </a:buClr>
              <a:buSzPct val="90000"/>
              <a:buFont typeface="Arial" panose="020B0604020202020204" pitchFamily="34" charset="0"/>
              <a:buChar char="►"/>
            </a:pPr>
            <a:r>
              <a:rPr lang="en-US" altLang="en-US" sz="2400" b="1" dirty="0" smtClean="0">
                <a:solidFill>
                  <a:srgbClr val="FF0000"/>
                </a:solidFill>
                <a:effectLst>
                  <a:outerShdw blurRad="38100" dist="38100" dir="2700000" algn="tl">
                    <a:srgbClr val="000000"/>
                  </a:outerShdw>
                </a:effectLst>
                <a:latin typeface="BilboDisplay" pitchFamily="2" charset="0"/>
              </a:rPr>
              <a:t>Religious tolerance</a:t>
            </a:r>
          </a:p>
          <a:p>
            <a:pPr>
              <a:spcBef>
                <a:spcPct val="50000"/>
              </a:spcBef>
              <a:buClr>
                <a:schemeClr val="folHlink"/>
              </a:buClr>
              <a:buSzPct val="90000"/>
              <a:buFont typeface="Arial" panose="020B0604020202020204" pitchFamily="34" charset="0"/>
              <a:buChar char="►"/>
            </a:pPr>
            <a:r>
              <a:rPr lang="en-US" altLang="en-US" sz="2400" b="1" dirty="0" smtClean="0">
                <a:solidFill>
                  <a:srgbClr val="FF0000"/>
                </a:solidFill>
                <a:effectLst>
                  <a:outerShdw blurRad="38100" dist="38100" dir="2700000" algn="tl">
                    <a:srgbClr val="000000"/>
                  </a:outerShdw>
                </a:effectLst>
                <a:latin typeface="BilboDisplay" pitchFamily="2" charset="0"/>
              </a:rPr>
              <a:t>Introduced cheap foods to revolutionize agriculture (turnip and potato)</a:t>
            </a:r>
          </a:p>
          <a:p>
            <a:pPr>
              <a:spcBef>
                <a:spcPct val="50000"/>
              </a:spcBef>
              <a:buClr>
                <a:schemeClr val="folHlink"/>
              </a:buClr>
              <a:buSzPct val="90000"/>
              <a:buFont typeface="Arial" panose="020B0604020202020204" pitchFamily="34" charset="0"/>
              <a:buChar char="►"/>
            </a:pPr>
            <a:endParaRPr lang="en-US" altLang="en-US" sz="3200" b="1" dirty="0">
              <a:solidFill>
                <a:srgbClr val="FF0000"/>
              </a:solidFill>
              <a:effectLst>
                <a:outerShdw blurRad="38100" dist="38100" dir="2700000" algn="tl">
                  <a:srgbClr val="000000"/>
                </a:outerShdw>
              </a:effectLst>
              <a:latin typeface="BilboDisplay" pitchFamily="2" charset="0"/>
            </a:endParaRPr>
          </a:p>
        </p:txBody>
      </p:sp>
      <p:pic>
        <p:nvPicPr>
          <p:cNvPr id="94215" name="Picture 7" descr="Frederick the Great"/>
          <p:cNvPicPr>
            <a:picLocks noChangeAspect="1" noChangeArrowheads="1"/>
          </p:cNvPicPr>
          <p:nvPr/>
        </p:nvPicPr>
        <p:blipFill>
          <a:blip r:embed="rId3">
            <a:extLst>
              <a:ext uri="{28A0092B-C50C-407E-A947-70E740481C1C}">
                <a14:useLocalDpi xmlns:a14="http://schemas.microsoft.com/office/drawing/2010/main" val="0"/>
              </a:ext>
            </a:extLst>
          </a:blip>
          <a:srcRect l="12000" r="2000"/>
          <a:stretch>
            <a:fillRect/>
          </a:stretch>
        </p:blipFill>
        <p:spPr bwMode="auto">
          <a:xfrm>
            <a:off x="9606836" y="793750"/>
            <a:ext cx="2585164" cy="3788117"/>
          </a:xfrm>
          <a:prstGeom prst="rect">
            <a:avLst/>
          </a:prstGeom>
          <a:noFill/>
          <a:ln w="9525">
            <a:solidFill>
              <a:srgbClr val="FFFF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033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Enlightened?</a:t>
            </a:r>
            <a:endParaRPr lang="en-US" dirty="0"/>
          </a:p>
        </p:txBody>
      </p:sp>
      <p:sp>
        <p:nvSpPr>
          <p:cNvPr id="3" name="Content Placeholder 2"/>
          <p:cNvSpPr>
            <a:spLocks noGrp="1"/>
          </p:cNvSpPr>
          <p:nvPr>
            <p:ph idx="1"/>
          </p:nvPr>
        </p:nvSpPr>
        <p:spPr/>
        <p:txBody>
          <a:bodyPr/>
          <a:lstStyle/>
          <a:p>
            <a:r>
              <a:rPr lang="en-US" dirty="0" smtClean="0"/>
              <a:t>Banned commoners from rising to power through civil service</a:t>
            </a:r>
          </a:p>
          <a:p>
            <a:r>
              <a:rPr lang="en-US" dirty="0" smtClean="0"/>
              <a:t>Reserved highest positions in his bureaucracy for nobles</a:t>
            </a:r>
          </a:p>
          <a:p>
            <a:r>
              <a:rPr lang="en-US" dirty="0" smtClean="0"/>
              <a:t>Seized the province of Silesia from Austria and later fought against them in the War of Austrian Succession and the Seven Years War to increase Prussia’s power in Europe</a:t>
            </a:r>
          </a:p>
          <a:p>
            <a:endParaRPr lang="en-US" dirty="0"/>
          </a:p>
        </p:txBody>
      </p:sp>
    </p:spTree>
    <p:extLst>
      <p:ext uri="{BB962C8B-B14F-4D97-AF65-F5344CB8AC3E}">
        <p14:creationId xmlns:p14="http://schemas.microsoft.com/office/powerpoint/2010/main" val="316569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1676400" y="152400"/>
            <a:ext cx="8763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45791" dir="2021404" algn="ctr" rotWithShape="0">
                    <a:srgbClr val="808080"/>
                  </a:outerShdw>
                </a:effectLst>
              </a14:hiddenEffects>
            </a:ext>
          </a:extLst>
        </p:spPr>
        <p:txBody>
          <a:bodyPr>
            <a:spAutoFit/>
          </a:bodyPr>
          <a:lstStyle/>
          <a:p>
            <a:pPr algn="ctr">
              <a:spcBef>
                <a:spcPct val="50000"/>
              </a:spcBef>
            </a:pPr>
            <a:r>
              <a:rPr lang="en-US" altLang="en-US" sz="4400" b="1" dirty="0">
                <a:solidFill>
                  <a:schemeClr val="tx2"/>
                </a:solidFill>
                <a:latin typeface="BilboDisplay" pitchFamily="2" charset="0"/>
              </a:rPr>
              <a:t>Catherine the Great </a:t>
            </a:r>
            <a:r>
              <a:rPr lang="en-US" altLang="en-US" sz="3600" b="1" dirty="0">
                <a:solidFill>
                  <a:schemeClr val="tx2"/>
                </a:solidFill>
                <a:latin typeface="BilboDisplay" pitchFamily="2" charset="0"/>
              </a:rPr>
              <a:t>(r. 1762-1796)</a:t>
            </a:r>
            <a:endParaRPr lang="en-US" altLang="en-US" sz="3600" b="1" i="1" dirty="0">
              <a:latin typeface="BilboDisplay" pitchFamily="2" charset="0"/>
            </a:endParaRPr>
          </a:p>
        </p:txBody>
      </p:sp>
      <p:sp>
        <p:nvSpPr>
          <p:cNvPr id="86022" name="Text Box 6"/>
          <p:cNvSpPr txBox="1">
            <a:spLocks noChangeArrowheads="1"/>
          </p:cNvSpPr>
          <p:nvPr/>
        </p:nvSpPr>
        <p:spPr bwMode="auto">
          <a:xfrm>
            <a:off x="2313214" y="1078140"/>
            <a:ext cx="5584371"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45791" dir="2021404" algn="ctr" rotWithShape="0">
                    <a:schemeClr val="bg2"/>
                  </a:outerShdw>
                </a:effectLst>
              </a14:hiddenEffects>
            </a:ext>
          </a:extLst>
        </p:spPr>
        <p:txBody>
          <a:bodyPr wrap="square">
            <a:spAutoFit/>
          </a:bodyPr>
          <a:lstStyle/>
          <a:p>
            <a:pPr>
              <a:spcBef>
                <a:spcPct val="50000"/>
              </a:spcBef>
              <a:buClr>
                <a:schemeClr val="folHlink"/>
              </a:buClr>
              <a:buSzPct val="90000"/>
              <a:buFont typeface="Arial" panose="020B0604020202020204" pitchFamily="34" charset="0"/>
              <a:buChar char="►"/>
            </a:pPr>
            <a:r>
              <a:rPr lang="en-US" altLang="en-US" sz="3600" b="1" dirty="0">
                <a:solidFill>
                  <a:srgbClr val="FF0000"/>
                </a:solidFill>
                <a:effectLst>
                  <a:outerShdw blurRad="38100" dist="38100" dir="2700000" algn="tl">
                    <a:srgbClr val="000000"/>
                  </a:outerShdw>
                </a:effectLst>
                <a:latin typeface="BilboDisplay" pitchFamily="2" charset="0"/>
              </a:rPr>
              <a:t> </a:t>
            </a:r>
            <a:r>
              <a:rPr lang="en-US" altLang="en-US" sz="3200" b="1" dirty="0">
                <a:solidFill>
                  <a:srgbClr val="FF0000"/>
                </a:solidFill>
                <a:effectLst>
                  <a:outerShdw blurRad="38100" dist="38100" dir="2700000" algn="tl">
                    <a:srgbClr val="000000"/>
                  </a:outerShdw>
                </a:effectLst>
                <a:latin typeface="BilboDisplay" pitchFamily="2" charset="0"/>
              </a:rPr>
              <a:t>German </a:t>
            </a:r>
            <a:r>
              <a:rPr lang="en-US" altLang="en-US" sz="3200" b="1" dirty="0" smtClean="0">
                <a:solidFill>
                  <a:srgbClr val="FF0000"/>
                </a:solidFill>
                <a:effectLst>
                  <a:outerShdw blurRad="38100" dist="38100" dir="2700000" algn="tl">
                    <a:srgbClr val="000000"/>
                  </a:outerShdw>
                </a:effectLst>
                <a:latin typeface="BilboDisplay" pitchFamily="2" charset="0"/>
              </a:rPr>
              <a:t>Princess </a:t>
            </a:r>
            <a:r>
              <a:rPr lang="en-US" altLang="en-US" sz="3200" b="1" dirty="0">
                <a:solidFill>
                  <a:srgbClr val="FF0000"/>
                </a:solidFill>
                <a:effectLst>
                  <a:outerShdw blurRad="38100" dist="38100" dir="2700000" algn="tl">
                    <a:srgbClr val="000000"/>
                  </a:outerShdw>
                </a:effectLst>
                <a:latin typeface="BilboDisplay" pitchFamily="2" charset="0"/>
              </a:rPr>
              <a:t>Sophie </a:t>
            </a:r>
            <a:r>
              <a:rPr lang="en-US" altLang="en-US" sz="3200" b="1" dirty="0" smtClean="0">
                <a:solidFill>
                  <a:srgbClr val="FF0000"/>
                </a:solidFill>
                <a:effectLst>
                  <a:outerShdw blurRad="38100" dist="38100" dir="2700000" algn="tl">
                    <a:srgbClr val="000000"/>
                  </a:outerShdw>
                </a:effectLst>
                <a:latin typeface="BilboDisplay" pitchFamily="2" charset="0"/>
              </a:rPr>
              <a:t>Frederica</a:t>
            </a:r>
            <a:r>
              <a:rPr lang="en-US" altLang="en-US" sz="3200" b="1" dirty="0">
                <a:solidFill>
                  <a:srgbClr val="FF0000"/>
                </a:solidFill>
                <a:effectLst>
                  <a:outerShdw blurRad="38100" dist="38100" dir="2700000" algn="tl">
                    <a:srgbClr val="000000"/>
                  </a:outerShdw>
                </a:effectLst>
                <a:latin typeface="BilboDisplay" pitchFamily="2" charset="0"/>
              </a:rPr>
              <a:t/>
            </a:r>
            <a:br>
              <a:rPr lang="en-US" altLang="en-US" sz="3200" b="1" dirty="0">
                <a:solidFill>
                  <a:srgbClr val="FF0000"/>
                </a:solidFill>
                <a:effectLst>
                  <a:outerShdw blurRad="38100" dist="38100" dir="2700000" algn="tl">
                    <a:srgbClr val="000000"/>
                  </a:outerShdw>
                </a:effectLst>
                <a:latin typeface="BilboDisplay" pitchFamily="2" charset="0"/>
              </a:rPr>
            </a:br>
            <a:r>
              <a:rPr lang="en-US" altLang="en-US" sz="3200" b="1" dirty="0">
                <a:solidFill>
                  <a:srgbClr val="FF0000"/>
                </a:solidFill>
                <a:effectLst>
                  <a:outerShdw blurRad="38100" dist="38100" dir="2700000" algn="tl">
                    <a:srgbClr val="000000"/>
                  </a:outerShdw>
                </a:effectLst>
                <a:latin typeface="BilboDisplay" pitchFamily="2" charset="0"/>
              </a:rPr>
              <a:t>    Auguste of </a:t>
            </a:r>
            <a:r>
              <a:rPr lang="en-US" altLang="en-US" sz="3200" b="1" dirty="0" smtClean="0">
                <a:solidFill>
                  <a:srgbClr val="FF0000"/>
                </a:solidFill>
                <a:effectLst>
                  <a:outerShdw blurRad="38100" dist="38100" dir="2700000" algn="tl">
                    <a:srgbClr val="000000"/>
                  </a:outerShdw>
                </a:effectLst>
                <a:latin typeface="BilboDisplay" pitchFamily="2" charset="0"/>
              </a:rPr>
              <a:t>Anhalt-Zerbst.</a:t>
            </a:r>
          </a:p>
          <a:p>
            <a:pPr>
              <a:spcBef>
                <a:spcPct val="50000"/>
              </a:spcBef>
              <a:buClr>
                <a:schemeClr val="folHlink"/>
              </a:buClr>
              <a:buSzPct val="90000"/>
              <a:buFont typeface="Arial" panose="020B0604020202020204" pitchFamily="34" charset="0"/>
              <a:buChar char="►"/>
            </a:pPr>
            <a:endParaRPr lang="en-US" altLang="en-US" sz="3200" b="1" dirty="0">
              <a:solidFill>
                <a:srgbClr val="FF0000"/>
              </a:solidFill>
              <a:effectLst>
                <a:outerShdw blurRad="38100" dist="38100" dir="2700000" algn="tl">
                  <a:srgbClr val="000000"/>
                </a:outerShdw>
              </a:effectLst>
              <a:latin typeface="BilboDisplay" pitchFamily="2" charset="0"/>
            </a:endParaRPr>
          </a:p>
        </p:txBody>
      </p:sp>
      <p:pic>
        <p:nvPicPr>
          <p:cNvPr id="86023" name="Picture 7" descr="Catherine the Great at Amazon">
            <a:hlinkClick r:id="rId3"/>
          </p:cNvPr>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122916" y="1470322"/>
            <a:ext cx="1684338" cy="2286000"/>
          </a:xfrm>
          <a:prstGeom prst="rect">
            <a:avLst/>
          </a:prstGeom>
          <a:noFill/>
          <a:ln w="28575">
            <a:solidFill>
              <a:srgbClr val="FFFF66"/>
            </a:solidFill>
            <a:miter lim="800000"/>
            <a:headEnd/>
            <a:tailEnd/>
          </a:ln>
          <a:extLst>
            <a:ext uri="{909E8E84-426E-40DD-AFC4-6F175D3DCCD1}">
              <a14:hiddenFill xmlns:a14="http://schemas.microsoft.com/office/drawing/2010/main">
                <a:solidFill>
                  <a:srgbClr val="FFFFFF"/>
                </a:solidFill>
              </a14:hiddenFill>
            </a:ext>
          </a:extLst>
        </p:spPr>
      </p:pic>
      <p:pic>
        <p:nvPicPr>
          <p:cNvPr id="86024" name="Picture 8" descr="catherinegreat-1"/>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a:stretch>
            <a:fillRect/>
          </a:stretch>
        </p:blipFill>
        <p:spPr bwMode="auto">
          <a:xfrm>
            <a:off x="8403545" y="914400"/>
            <a:ext cx="3592512" cy="5410200"/>
          </a:xfrm>
          <a:prstGeom prst="rect">
            <a:avLst/>
          </a:prstGeom>
          <a:noFill/>
          <a:ln w="9525">
            <a:solidFill>
              <a:srgbClr val="FFFF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223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7" name="Text Box 7"/>
          <p:cNvSpPr txBox="1">
            <a:spLocks noChangeArrowheads="1"/>
          </p:cNvSpPr>
          <p:nvPr/>
        </p:nvSpPr>
        <p:spPr bwMode="auto">
          <a:xfrm>
            <a:off x="488167" y="948690"/>
            <a:ext cx="11412462"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45791" dir="2021404" algn="ctr" rotWithShape="0">
                    <a:schemeClr val="bg2"/>
                  </a:outerShdw>
                </a:effectLst>
              </a14:hiddenEffects>
            </a:ext>
          </a:extLst>
        </p:spPr>
        <p:txBody>
          <a:bodyPr wrap="square">
            <a:spAutoFit/>
          </a:bodyPr>
          <a:lstStyle/>
          <a:p>
            <a:pPr>
              <a:spcBef>
                <a:spcPct val="50000"/>
              </a:spcBef>
              <a:buClr>
                <a:schemeClr val="folHlink"/>
              </a:buClr>
              <a:buSzPct val="90000"/>
              <a:buFont typeface="Arial" panose="020B0604020202020204" pitchFamily="34" charset="0"/>
              <a:buNone/>
            </a:pPr>
            <a:r>
              <a:rPr lang="en-US" altLang="en-US" sz="3600" b="1" dirty="0" smtClean="0">
                <a:solidFill>
                  <a:srgbClr val="FF0000"/>
                </a:solidFill>
                <a:effectLst>
                  <a:outerShdw blurRad="38100" dist="38100" dir="2700000" algn="tl">
                    <a:srgbClr val="000000"/>
                  </a:outerShdw>
                </a:effectLst>
                <a:latin typeface="BilboDisplay" pitchFamily="2" charset="0"/>
              </a:rPr>
              <a:t>1768-1774</a:t>
            </a:r>
            <a:r>
              <a:rPr lang="en-US" altLang="en-US" sz="3600" b="1" dirty="0">
                <a:solidFill>
                  <a:srgbClr val="FF0000"/>
                </a:solidFill>
                <a:effectLst>
                  <a:outerShdw blurRad="38100" dist="38100" dir="2700000" algn="tl">
                    <a:srgbClr val="000000"/>
                  </a:outerShdw>
                </a:effectLst>
                <a:latin typeface="BilboDisplay" pitchFamily="2" charset="0"/>
              </a:rPr>
              <a:t>:  Russo-Turkish War</a:t>
            </a:r>
            <a:r>
              <a:rPr lang="en-US" altLang="en-US" sz="3600" b="1" dirty="0" smtClean="0">
                <a:solidFill>
                  <a:srgbClr val="FF0000"/>
                </a:solidFill>
                <a:effectLst>
                  <a:outerShdw blurRad="38100" dist="38100" dir="2700000" algn="tl">
                    <a:srgbClr val="000000"/>
                  </a:outerShdw>
                </a:effectLst>
                <a:latin typeface="BilboDisplay" pitchFamily="2" charset="0"/>
              </a:rPr>
              <a:t>. Warm water port and access to </a:t>
            </a:r>
            <a:r>
              <a:rPr lang="en-US" altLang="en-US" sz="3600" b="1" dirty="0">
                <a:solidFill>
                  <a:srgbClr val="FF0000"/>
                </a:solidFill>
                <a:effectLst>
                  <a:outerShdw blurRad="38100" dist="38100" dir="2700000" algn="tl">
                    <a:srgbClr val="000000"/>
                  </a:outerShdw>
                </a:effectLst>
                <a:latin typeface="BilboDisplay" pitchFamily="2" charset="0"/>
              </a:rPr>
              <a:t>M</a:t>
            </a:r>
            <a:r>
              <a:rPr lang="en-US" altLang="en-US" sz="3600" b="1" dirty="0" smtClean="0">
                <a:solidFill>
                  <a:srgbClr val="FF0000"/>
                </a:solidFill>
                <a:effectLst>
                  <a:outerShdw blurRad="38100" dist="38100" dir="2700000" algn="tl">
                    <a:srgbClr val="000000"/>
                  </a:outerShdw>
                </a:effectLst>
                <a:latin typeface="BilboDisplay" pitchFamily="2" charset="0"/>
              </a:rPr>
              <a:t>editerranean</a:t>
            </a:r>
            <a:endParaRPr lang="en-US" altLang="en-US" sz="3600" b="1" dirty="0">
              <a:solidFill>
                <a:srgbClr val="FF0000"/>
              </a:solidFill>
              <a:effectLst>
                <a:outerShdw blurRad="38100" dist="38100" dir="2700000" algn="tl">
                  <a:srgbClr val="000000"/>
                </a:outerShdw>
              </a:effectLst>
              <a:latin typeface="BilboDisplay" pitchFamily="2" charset="0"/>
            </a:endParaRPr>
          </a:p>
          <a:p>
            <a:pPr>
              <a:spcBef>
                <a:spcPct val="50000"/>
              </a:spcBef>
              <a:buClr>
                <a:schemeClr val="folHlink"/>
              </a:buClr>
              <a:buSzPct val="90000"/>
              <a:buFont typeface="Arial" panose="020B0604020202020204" pitchFamily="34" charset="0"/>
              <a:buNone/>
            </a:pPr>
            <a:r>
              <a:rPr lang="en-US" altLang="en-US" sz="3600" b="1" dirty="0">
                <a:solidFill>
                  <a:srgbClr val="FF0000"/>
                </a:solidFill>
                <a:effectLst>
                  <a:outerShdw blurRad="38100" dist="38100" dir="2700000" algn="tl">
                    <a:srgbClr val="000000"/>
                  </a:outerShdw>
                </a:effectLst>
                <a:latin typeface="BilboDisplay" pitchFamily="2" charset="0"/>
              </a:rPr>
              <a:t> 1771-1775:  Pugachev Rebellion is </a:t>
            </a:r>
            <a:r>
              <a:rPr lang="en-US" altLang="en-US" sz="3600" b="1" dirty="0" smtClean="0">
                <a:solidFill>
                  <a:srgbClr val="FF0000"/>
                </a:solidFill>
                <a:effectLst>
                  <a:outerShdw blurRad="38100" dist="38100" dir="2700000" algn="tl">
                    <a:srgbClr val="000000"/>
                  </a:outerShdw>
                </a:effectLst>
                <a:latin typeface="BilboDisplay" pitchFamily="2" charset="0"/>
              </a:rPr>
              <a:t>suppressed, peasants </a:t>
            </a:r>
            <a:r>
              <a:rPr lang="en-US" altLang="en-US" sz="3600" b="1" dirty="0" smtClean="0">
                <a:solidFill>
                  <a:srgbClr val="FF0000"/>
                </a:solidFill>
                <a:effectLst>
                  <a:outerShdw blurRad="38100" dist="38100" dir="2700000" algn="tl">
                    <a:srgbClr val="000000"/>
                  </a:outerShdw>
                </a:effectLst>
                <a:latin typeface="BilboDisplay" pitchFamily="2" charset="0"/>
                <a:sym typeface="Wingdings" panose="05000000000000000000" pitchFamily="2" charset="2"/>
              </a:rPr>
              <a:t> serfs, serfs can be sold into new areas</a:t>
            </a:r>
            <a:endParaRPr lang="en-US" altLang="en-US" sz="3600" b="1" dirty="0">
              <a:solidFill>
                <a:srgbClr val="FF0000"/>
              </a:solidFill>
              <a:effectLst>
                <a:outerShdw blurRad="38100" dist="38100" dir="2700000" algn="tl">
                  <a:srgbClr val="000000"/>
                </a:outerShdw>
              </a:effectLst>
              <a:latin typeface="BilboDisplay" pitchFamily="2" charset="0"/>
            </a:endParaRPr>
          </a:p>
          <a:p>
            <a:pPr>
              <a:spcBef>
                <a:spcPct val="50000"/>
              </a:spcBef>
              <a:buClr>
                <a:schemeClr val="folHlink"/>
              </a:buClr>
              <a:buSzPct val="90000"/>
              <a:buFont typeface="Arial" panose="020B0604020202020204" pitchFamily="34" charset="0"/>
              <a:buNone/>
            </a:pPr>
            <a:r>
              <a:rPr lang="en-US" altLang="en-US" sz="3600" b="1" dirty="0">
                <a:solidFill>
                  <a:srgbClr val="FF0000"/>
                </a:solidFill>
                <a:effectLst>
                  <a:outerShdw blurRad="38100" dist="38100" dir="2700000" algn="tl">
                    <a:srgbClr val="000000"/>
                  </a:outerShdw>
                </a:effectLst>
                <a:latin typeface="BilboDisplay" pitchFamily="2" charset="0"/>
              </a:rPr>
              <a:t>       1772:  First partition of Poland.</a:t>
            </a:r>
          </a:p>
          <a:p>
            <a:pPr>
              <a:spcBef>
                <a:spcPct val="50000"/>
              </a:spcBef>
              <a:buClr>
                <a:schemeClr val="folHlink"/>
              </a:buClr>
              <a:buSzPct val="90000"/>
              <a:buFont typeface="Arial" panose="020B0604020202020204" pitchFamily="34" charset="0"/>
              <a:buNone/>
            </a:pPr>
            <a:r>
              <a:rPr lang="en-US" altLang="en-US" sz="3600" b="1" dirty="0">
                <a:solidFill>
                  <a:srgbClr val="FF0000"/>
                </a:solidFill>
                <a:effectLst>
                  <a:outerShdw blurRad="38100" dist="38100" dir="2700000" algn="tl">
                    <a:srgbClr val="000000"/>
                  </a:outerShdw>
                </a:effectLst>
                <a:latin typeface="BilboDisplay" pitchFamily="2" charset="0"/>
              </a:rPr>
              <a:t>       1785:  </a:t>
            </a:r>
            <a:r>
              <a:rPr lang="en-US" altLang="en-US" sz="3600" b="1" dirty="0">
                <a:solidFill>
                  <a:srgbClr val="FF0000"/>
                </a:solidFill>
                <a:effectLst>
                  <a:outerShdw blurRad="38100" dist="38100" dir="2700000" algn="tl">
                    <a:srgbClr val="000000"/>
                  </a:outerShdw>
                </a:effectLst>
                <a:latin typeface="BilboDisplay" pitchFamily="2" charset="0"/>
                <a:hlinkClick r:id="rId3"/>
              </a:rPr>
              <a:t>Charter of Nobility</a:t>
            </a:r>
            <a:r>
              <a:rPr lang="en-US" altLang="en-US" sz="3600" b="1" dirty="0">
                <a:solidFill>
                  <a:srgbClr val="FF0000"/>
                </a:solidFill>
                <a:effectLst>
                  <a:outerShdw blurRad="38100" dist="38100" dir="2700000" algn="tl">
                    <a:srgbClr val="000000"/>
                  </a:outerShdw>
                </a:effectLst>
                <a:latin typeface="BilboDisplay" pitchFamily="2" charset="0"/>
              </a:rPr>
              <a:t>.</a:t>
            </a:r>
          </a:p>
          <a:p>
            <a:pPr>
              <a:spcBef>
                <a:spcPct val="50000"/>
              </a:spcBef>
              <a:buClr>
                <a:schemeClr val="folHlink"/>
              </a:buClr>
              <a:buSzPct val="90000"/>
              <a:buFont typeface="Arial" panose="020B0604020202020204" pitchFamily="34" charset="0"/>
              <a:buNone/>
            </a:pPr>
            <a:r>
              <a:rPr lang="en-US" altLang="en-US" sz="3600" b="1" dirty="0">
                <a:solidFill>
                  <a:srgbClr val="FF0000"/>
                </a:solidFill>
                <a:effectLst>
                  <a:outerShdw blurRad="38100" dist="38100" dir="2700000" algn="tl">
                    <a:srgbClr val="000000"/>
                  </a:outerShdw>
                </a:effectLst>
                <a:latin typeface="BilboDisplay" pitchFamily="2" charset="0"/>
              </a:rPr>
              <a:t>       1793:  Second partition of Poland.</a:t>
            </a:r>
          </a:p>
          <a:p>
            <a:pPr>
              <a:spcBef>
                <a:spcPct val="50000"/>
              </a:spcBef>
              <a:buClr>
                <a:schemeClr val="folHlink"/>
              </a:buClr>
              <a:buSzPct val="90000"/>
              <a:buFont typeface="Arial" panose="020B0604020202020204" pitchFamily="34" charset="0"/>
              <a:buNone/>
            </a:pPr>
            <a:r>
              <a:rPr lang="en-US" altLang="en-US" sz="3600" b="1" dirty="0">
                <a:solidFill>
                  <a:srgbClr val="FF0000"/>
                </a:solidFill>
                <a:effectLst>
                  <a:outerShdw blurRad="38100" dist="38100" dir="2700000" algn="tl">
                    <a:srgbClr val="000000"/>
                  </a:outerShdw>
                </a:effectLst>
                <a:latin typeface="BilboDisplay" pitchFamily="2" charset="0"/>
              </a:rPr>
              <a:t>       1795:  Third partition of Poland.       </a:t>
            </a:r>
            <a:endParaRPr lang="en-US" altLang="en-US" sz="3600" b="1" dirty="0">
              <a:solidFill>
                <a:srgbClr val="FF0000"/>
              </a:solidFill>
              <a:effectLst>
                <a:outerShdw blurRad="38100" dist="38100" dir="2700000" algn="tl">
                  <a:srgbClr val="000000"/>
                </a:outerShdw>
              </a:effectLst>
            </a:endParaRPr>
          </a:p>
        </p:txBody>
      </p:sp>
      <p:sp>
        <p:nvSpPr>
          <p:cNvPr id="87049" name="Text Box 9"/>
          <p:cNvSpPr txBox="1">
            <a:spLocks noChangeArrowheads="1"/>
          </p:cNvSpPr>
          <p:nvPr/>
        </p:nvSpPr>
        <p:spPr bwMode="auto">
          <a:xfrm>
            <a:off x="1676400" y="152401"/>
            <a:ext cx="876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45791" dir="2021404" algn="ctr" rotWithShape="0">
                    <a:srgbClr val="808080"/>
                  </a:outerShdw>
                </a:effectLst>
              </a14:hiddenEffects>
            </a:ext>
          </a:extLst>
        </p:spPr>
        <p:txBody>
          <a:bodyPr>
            <a:spAutoFit/>
          </a:bodyPr>
          <a:lstStyle/>
          <a:p>
            <a:pPr algn="ctr">
              <a:spcBef>
                <a:spcPct val="50000"/>
              </a:spcBef>
            </a:pPr>
            <a:r>
              <a:rPr lang="en-US" altLang="en-US" sz="4000" b="1" dirty="0">
                <a:solidFill>
                  <a:schemeClr val="tx2"/>
                </a:solidFill>
                <a:latin typeface="BilboDisplay" pitchFamily="2" charset="0"/>
              </a:rPr>
              <a:t>Reformer?  OR  Despot?</a:t>
            </a:r>
            <a:endParaRPr lang="en-US" altLang="en-US" sz="3200" b="1" dirty="0">
              <a:latin typeface="BilboDisplay" pitchFamily="2" charset="0"/>
            </a:endParaRPr>
          </a:p>
        </p:txBody>
      </p:sp>
    </p:spTree>
    <p:extLst>
      <p:ext uri="{BB962C8B-B14F-4D97-AF65-F5344CB8AC3E}">
        <p14:creationId xmlns:p14="http://schemas.microsoft.com/office/powerpoint/2010/main" val="4229870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70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70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70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70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704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70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Text Box 3"/>
          <p:cNvSpPr txBox="1">
            <a:spLocks noChangeArrowheads="1"/>
          </p:cNvSpPr>
          <p:nvPr/>
        </p:nvSpPr>
        <p:spPr bwMode="auto">
          <a:xfrm>
            <a:off x="1676400" y="152401"/>
            <a:ext cx="876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45791" dir="2021404" algn="ctr" rotWithShape="0">
                    <a:srgbClr val="808080"/>
                  </a:outerShdw>
                </a:effectLst>
              </a14:hiddenEffects>
            </a:ext>
          </a:extLst>
        </p:spPr>
        <p:txBody>
          <a:bodyPr>
            <a:spAutoFit/>
          </a:bodyPr>
          <a:lstStyle/>
          <a:p>
            <a:pPr algn="ctr">
              <a:spcBef>
                <a:spcPct val="50000"/>
              </a:spcBef>
            </a:pPr>
            <a:r>
              <a:rPr lang="en-US" altLang="en-US" sz="4000" b="1" dirty="0">
                <a:solidFill>
                  <a:schemeClr val="tx2"/>
                </a:solidFill>
                <a:latin typeface="BilboDisplay" pitchFamily="2" charset="0"/>
              </a:rPr>
              <a:t>Reformer?  OR  Despot?</a:t>
            </a:r>
            <a:endParaRPr lang="en-US" altLang="en-US" sz="3200" b="1" dirty="0">
              <a:latin typeface="BilboDisplay" pitchFamily="2" charset="0"/>
            </a:endParaRPr>
          </a:p>
        </p:txBody>
      </p:sp>
      <p:pic>
        <p:nvPicPr>
          <p:cNvPr id="215044" name="Picture 4" descr="catherinegrea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7733" y="812640"/>
            <a:ext cx="4364567" cy="5664360"/>
          </a:xfrm>
          <a:prstGeom prst="rect">
            <a:avLst/>
          </a:prstGeom>
          <a:noFill/>
          <a:ln w="9525">
            <a:solidFill>
              <a:srgbClr val="FFFF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999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TotalTime>
  <Words>815</Words>
  <Application>Microsoft Office PowerPoint</Application>
  <PresentationFormat>Widescreen</PresentationFormat>
  <Paragraphs>122</Paragraphs>
  <Slides>20</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BilboDisplay</vt:lpstr>
      <vt:lpstr>Calibri</vt:lpstr>
      <vt:lpstr>Calibri Light</vt:lpstr>
      <vt:lpstr>PressWriter Symbols</vt:lpstr>
      <vt:lpstr>Wingdings</vt:lpstr>
      <vt:lpstr>Office Theme</vt:lpstr>
      <vt:lpstr>PowerPoint Presentation</vt:lpstr>
      <vt:lpstr>PowerPoint Presentation</vt:lpstr>
      <vt:lpstr>Supporters and Opponents</vt:lpstr>
      <vt:lpstr>What were the motivating ideas behind it?</vt:lpstr>
      <vt:lpstr>PowerPoint Presentation</vt:lpstr>
      <vt:lpstr>Enlightened?</vt:lpstr>
      <vt:lpstr>PowerPoint Presentation</vt:lpstr>
      <vt:lpstr>PowerPoint Presentation</vt:lpstr>
      <vt:lpstr>PowerPoint Presentation</vt:lpstr>
      <vt:lpstr>PowerPoint Presentation</vt:lpstr>
      <vt:lpstr>PowerPoint Presentation</vt:lpstr>
      <vt:lpstr>Maria Theresa of Austria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Seven Years War 1756 - 1763</vt:lpstr>
    </vt:vector>
  </TitlesOfParts>
  <Company>NPCSD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HS STUDENT</dc:creator>
  <cp:lastModifiedBy>Costello, Lynda</cp:lastModifiedBy>
  <cp:revision>30</cp:revision>
  <dcterms:created xsi:type="dcterms:W3CDTF">2015-11-19T19:22:36Z</dcterms:created>
  <dcterms:modified xsi:type="dcterms:W3CDTF">2019-12-10T15:51:25Z</dcterms:modified>
</cp:coreProperties>
</file>