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179144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4088510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190487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3511445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938079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1365118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3619825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3047586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3553023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310560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905C46-3CFB-4035-BE39-B5D1FF593833}" type="datetimeFigureOut">
              <a:rPr lang="en-US" smtClean="0"/>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7C8BC2-3E39-4364-AA19-E7C794BF4D19}" type="slidenum">
              <a:rPr lang="en-US" smtClean="0"/>
              <a:t>‹#›</a:t>
            </a:fld>
            <a:endParaRPr lang="en-US" dirty="0"/>
          </a:p>
        </p:txBody>
      </p:sp>
    </p:spTree>
    <p:extLst>
      <p:ext uri="{BB962C8B-B14F-4D97-AF65-F5344CB8AC3E}">
        <p14:creationId xmlns:p14="http://schemas.microsoft.com/office/powerpoint/2010/main" val="274172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905C46-3CFB-4035-BE39-B5D1FF593833}" type="datetimeFigureOut">
              <a:rPr lang="en-US" smtClean="0"/>
              <a:t>12/6/2017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C8BC2-3E39-4364-AA19-E7C794BF4D19}" type="slidenum">
              <a:rPr lang="en-US" smtClean="0"/>
              <a:t>‹#›</a:t>
            </a:fld>
            <a:endParaRPr lang="en-US" dirty="0"/>
          </a:p>
        </p:txBody>
      </p:sp>
    </p:spTree>
    <p:extLst>
      <p:ext uri="{BB962C8B-B14F-4D97-AF65-F5344CB8AC3E}">
        <p14:creationId xmlns:p14="http://schemas.microsoft.com/office/powerpoint/2010/main" val="3421830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Image:LibertyEqualityorDeath.jpg"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artleby.com/65/12.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Grievances, Goals and Reactions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27916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smtClean="0"/>
              <a:t>1. The Storming of the Bastille</a:t>
            </a:r>
          </a:p>
        </p:txBody>
      </p:sp>
      <p:sp>
        <p:nvSpPr>
          <p:cNvPr id="18435" name="Rectangle 3"/>
          <p:cNvSpPr>
            <a:spLocks noGrp="1" noChangeArrowheads="1"/>
          </p:cNvSpPr>
          <p:nvPr>
            <p:ph type="body" idx="1"/>
          </p:nvPr>
        </p:nvSpPr>
        <p:spPr>
          <a:xfrm>
            <a:off x="1524000" y="1600200"/>
            <a:ext cx="8686800" cy="4953000"/>
          </a:xfrm>
        </p:spPr>
        <p:txBody>
          <a:bodyPr/>
          <a:lstStyle/>
          <a:p>
            <a:pPr eaLnBrk="1" hangingPunct="1"/>
            <a:r>
              <a:rPr lang="en-US" altLang="en-US" dirty="0" smtClean="0"/>
              <a:t>July 14th – mobs of Paris attack the Bastille 9prison, armory, symbol of tyranny)</a:t>
            </a:r>
          </a:p>
          <a:p>
            <a:pPr eaLnBrk="1" hangingPunct="1"/>
            <a:r>
              <a:rPr lang="en-US" altLang="en-US" dirty="0" smtClean="0"/>
              <a:t>Raid weapons</a:t>
            </a:r>
          </a:p>
          <a:p>
            <a:pPr eaLnBrk="1" hangingPunct="1"/>
            <a:r>
              <a:rPr lang="en-US" altLang="en-US" dirty="0" smtClean="0"/>
              <a:t>Kill local officials</a:t>
            </a:r>
          </a:p>
        </p:txBody>
      </p:sp>
      <p:pic>
        <p:nvPicPr>
          <p:cNvPr id="23556" name="Picture 5" descr="prise-de-la-bastille-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819401"/>
            <a:ext cx="5105400" cy="362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580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linds(horizontal)">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blinds(horizontal)">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blinds(horizontal)">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81200" y="0"/>
            <a:ext cx="8229600" cy="914400"/>
          </a:xfrm>
        </p:spPr>
        <p:txBody>
          <a:bodyPr/>
          <a:lstStyle/>
          <a:p>
            <a:pPr eaLnBrk="1" hangingPunct="1"/>
            <a:r>
              <a:rPr lang="en-US" altLang="en-US" dirty="0" smtClean="0"/>
              <a:t>2. The Great Fear</a:t>
            </a:r>
          </a:p>
        </p:txBody>
      </p:sp>
      <p:sp>
        <p:nvSpPr>
          <p:cNvPr id="19459" name="Rectangle 3"/>
          <p:cNvSpPr>
            <a:spLocks noGrp="1" noChangeArrowheads="1"/>
          </p:cNvSpPr>
          <p:nvPr>
            <p:ph type="body" idx="1"/>
          </p:nvPr>
        </p:nvSpPr>
        <p:spPr>
          <a:xfrm>
            <a:off x="498764" y="1600201"/>
            <a:ext cx="4759036" cy="4525963"/>
          </a:xfrm>
        </p:spPr>
        <p:txBody>
          <a:bodyPr/>
          <a:lstStyle/>
          <a:p>
            <a:pPr eaLnBrk="1" hangingPunct="1">
              <a:lnSpc>
                <a:spcPct val="90000"/>
              </a:lnSpc>
            </a:pPr>
            <a:r>
              <a:rPr lang="en-US" altLang="en-US" sz="2400" dirty="0"/>
              <a:t>July 20th – Aug. 6th</a:t>
            </a:r>
          </a:p>
          <a:p>
            <a:pPr eaLnBrk="1" hangingPunct="1">
              <a:lnSpc>
                <a:spcPct val="90000"/>
              </a:lnSpc>
            </a:pPr>
            <a:r>
              <a:rPr lang="en-US" altLang="en-US" sz="2400" dirty="0"/>
              <a:t>Rumors spread that noble will kill peasants and seize lands</a:t>
            </a:r>
          </a:p>
          <a:p>
            <a:pPr eaLnBrk="1" hangingPunct="1">
              <a:lnSpc>
                <a:spcPct val="90000"/>
              </a:lnSpc>
            </a:pPr>
            <a:r>
              <a:rPr lang="en-US" altLang="en-US" sz="2400" dirty="0"/>
              <a:t>Citizen militias</a:t>
            </a:r>
          </a:p>
          <a:p>
            <a:pPr eaLnBrk="1" hangingPunct="1">
              <a:lnSpc>
                <a:spcPct val="90000"/>
              </a:lnSpc>
            </a:pPr>
            <a:r>
              <a:rPr lang="en-US" altLang="en-US" sz="2400" dirty="0"/>
              <a:t>Refuse feudal dues</a:t>
            </a:r>
          </a:p>
          <a:p>
            <a:pPr eaLnBrk="1" hangingPunct="1">
              <a:lnSpc>
                <a:spcPct val="90000"/>
              </a:lnSpc>
            </a:pPr>
            <a:r>
              <a:rPr lang="en-US" altLang="en-US" sz="2400" dirty="0"/>
              <a:t>Break into manors</a:t>
            </a:r>
          </a:p>
          <a:p>
            <a:pPr eaLnBrk="1" hangingPunct="1">
              <a:lnSpc>
                <a:spcPct val="90000"/>
              </a:lnSpc>
            </a:pPr>
            <a:r>
              <a:rPr lang="en-US" altLang="en-US" sz="2400" dirty="0"/>
              <a:t>Drive nobles/ landlords from land</a:t>
            </a:r>
          </a:p>
          <a:p>
            <a:pPr eaLnBrk="1" hangingPunct="1">
              <a:lnSpc>
                <a:spcPct val="90000"/>
              </a:lnSpc>
            </a:pPr>
            <a:r>
              <a:rPr lang="en-US" altLang="en-US" sz="2400" dirty="0"/>
              <a:t>Destroy feudal records</a:t>
            </a:r>
          </a:p>
        </p:txBody>
      </p:sp>
      <p:pic>
        <p:nvPicPr>
          <p:cNvPr id="24580" name="Picture 5" descr="burning chateaux in the countrys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295401"/>
            <a:ext cx="4648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1929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linds(horizontal)">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linds(horizontal)">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linds(horizontal)">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linds(horizontal)">
                                      <p:cBhvr>
                                        <p:cTn id="22" dur="500"/>
                                        <p:tgtEl>
                                          <p:spTgt spid="194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linds(horizontal)">
                                      <p:cBhvr>
                                        <p:cTn id="27" dur="500"/>
                                        <p:tgtEl>
                                          <p:spTgt spid="194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blinds(horizontal)">
                                      <p:cBhvr>
                                        <p:cTn id="32" dur="500"/>
                                        <p:tgtEl>
                                          <p:spTgt spid="194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blinds(horizontal)">
                                      <p:cBhvr>
                                        <p:cTn id="37" dur="5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107975" y="0"/>
            <a:ext cx="10515600" cy="961386"/>
          </a:xfrm>
        </p:spPr>
        <p:txBody>
          <a:bodyPr/>
          <a:lstStyle/>
          <a:p>
            <a:pPr eaLnBrk="1" hangingPunct="1"/>
            <a:r>
              <a:rPr lang="en-US" altLang="en-US" dirty="0" smtClean="0"/>
              <a:t>Old Regime vs. the New Ideal</a:t>
            </a:r>
          </a:p>
        </p:txBody>
      </p:sp>
      <p:pic>
        <p:nvPicPr>
          <p:cNvPr id="26627" name="Picture 4" descr="estate"/>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807522" y="669473"/>
            <a:ext cx="5776954" cy="63785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6565" name="Picture 5" descr="endofprivile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4476" y="669473"/>
            <a:ext cx="4607625" cy="669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9289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6565"/>
                                        </p:tgtEl>
                                        <p:attrNameLst>
                                          <p:attrName>style.visibility</p:attrName>
                                        </p:attrNameLst>
                                      </p:cBhvr>
                                      <p:to>
                                        <p:strVal val="visible"/>
                                      </p:to>
                                    </p:set>
                                    <p:animEffect transition="in" filter="box(in)">
                                      <p:cBhvr>
                                        <p:cTn id="7" dur="500"/>
                                        <p:tgtEl>
                                          <p:spTgt spid="66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81200" y="152400"/>
            <a:ext cx="8229600" cy="838200"/>
          </a:xfrm>
        </p:spPr>
        <p:txBody>
          <a:bodyPr/>
          <a:lstStyle/>
          <a:p>
            <a:pPr eaLnBrk="1" hangingPunct="1"/>
            <a:r>
              <a:rPr lang="en-US" altLang="en-US" dirty="0" smtClean="0"/>
              <a:t>National Assembly 1789-1791</a:t>
            </a:r>
          </a:p>
        </p:txBody>
      </p:sp>
      <p:sp>
        <p:nvSpPr>
          <p:cNvPr id="20483" name="Rectangle 3"/>
          <p:cNvSpPr>
            <a:spLocks noGrp="1" noChangeArrowheads="1"/>
          </p:cNvSpPr>
          <p:nvPr>
            <p:ph type="body" idx="1"/>
          </p:nvPr>
        </p:nvSpPr>
        <p:spPr>
          <a:xfrm>
            <a:off x="344384" y="1219200"/>
            <a:ext cx="5751616" cy="2743200"/>
          </a:xfrm>
        </p:spPr>
        <p:txBody>
          <a:bodyPr>
            <a:normAutofit/>
          </a:bodyPr>
          <a:lstStyle/>
          <a:p>
            <a:pPr eaLnBrk="1" hangingPunct="1">
              <a:lnSpc>
                <a:spcPct val="90000"/>
              </a:lnSpc>
            </a:pPr>
            <a:r>
              <a:rPr lang="en-US" altLang="en-US" sz="3600" dirty="0" smtClean="0"/>
              <a:t>Meets at Versailles</a:t>
            </a:r>
          </a:p>
          <a:p>
            <a:pPr eaLnBrk="1" hangingPunct="1">
              <a:lnSpc>
                <a:spcPct val="90000"/>
              </a:lnSpc>
              <a:buFontTx/>
              <a:buNone/>
            </a:pPr>
            <a:r>
              <a:rPr lang="en-US" altLang="en-US" sz="3600" dirty="0" smtClean="0"/>
              <a:t>Votes to end:</a:t>
            </a:r>
          </a:p>
          <a:p>
            <a:pPr eaLnBrk="1" hangingPunct="1">
              <a:lnSpc>
                <a:spcPct val="90000"/>
              </a:lnSpc>
            </a:pPr>
            <a:r>
              <a:rPr lang="en-US" altLang="en-US" sz="3600" dirty="0" smtClean="0"/>
              <a:t>seigniorial dues</a:t>
            </a:r>
          </a:p>
          <a:p>
            <a:pPr eaLnBrk="1" hangingPunct="1">
              <a:lnSpc>
                <a:spcPct val="90000"/>
              </a:lnSpc>
            </a:pPr>
            <a:r>
              <a:rPr lang="en-US" altLang="en-US" sz="3600" dirty="0" smtClean="0"/>
              <a:t>noble and clerical privilege</a:t>
            </a:r>
          </a:p>
          <a:p>
            <a:pPr eaLnBrk="1" hangingPunct="1">
              <a:lnSpc>
                <a:spcPct val="90000"/>
              </a:lnSpc>
            </a:pPr>
            <a:endParaRPr lang="en-US" altLang="en-US" sz="3600" dirty="0" smtClean="0"/>
          </a:p>
        </p:txBody>
      </p:sp>
      <p:pic>
        <p:nvPicPr>
          <p:cNvPr id="20485" name="Picture 5" descr="endofprivile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219200"/>
            <a:ext cx="351155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9" descr="180px-LibertyEqualityorDeath">
            <a:hlinkClick r:id="rId3" tooltip="The Motto of the French Republic: Liberty, Equality, Fraternity or Death displayed on a Placard announcing the Sale of National Property."/>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6049" y="3771900"/>
            <a:ext cx="277018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9019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horizontal)">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linds(horizontal)">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linds(horizontal)">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blinds(horizontal)">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0489"/>
                                        </p:tgtEl>
                                        <p:attrNameLst>
                                          <p:attrName>style.visibility</p:attrName>
                                        </p:attrNameLst>
                                      </p:cBhvr>
                                      <p:to>
                                        <p:strVal val="visible"/>
                                      </p:to>
                                    </p:set>
                                    <p:animEffect transition="in" filter="box(in)">
                                      <p:cBhvr>
                                        <p:cTn id="27" dur="500"/>
                                        <p:tgtEl>
                                          <p:spTgt spid="204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0485"/>
                                        </p:tgtEl>
                                        <p:attrNameLst>
                                          <p:attrName>style.visibility</p:attrName>
                                        </p:attrNameLst>
                                      </p:cBhvr>
                                      <p:to>
                                        <p:strVal val="visible"/>
                                      </p:to>
                                    </p:set>
                                    <p:animEffect transition="in" filter="box(in)">
                                      <p:cBhvr>
                                        <p:cTn id="32"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524000" y="274638"/>
            <a:ext cx="9144000" cy="1143000"/>
          </a:xfrm>
        </p:spPr>
        <p:txBody>
          <a:bodyPr>
            <a:normAutofit fontScale="90000"/>
          </a:bodyPr>
          <a:lstStyle/>
          <a:p>
            <a:pPr eaLnBrk="1" hangingPunct="1"/>
            <a:r>
              <a:rPr lang="en-US" altLang="en-US" sz="4000" b="1" u="sng" dirty="0"/>
              <a:t>Declaration of the Rights of Man and of the Citizen</a:t>
            </a:r>
            <a:r>
              <a:rPr lang="en-US" altLang="en-US" sz="4000" dirty="0"/>
              <a:t> – August 26th 1789</a:t>
            </a:r>
          </a:p>
        </p:txBody>
      </p:sp>
      <p:sp>
        <p:nvSpPr>
          <p:cNvPr id="27651" name="Rectangle 3"/>
          <p:cNvSpPr>
            <a:spLocks noGrp="1" noChangeArrowheads="1"/>
          </p:cNvSpPr>
          <p:nvPr>
            <p:ph type="body" idx="1"/>
          </p:nvPr>
        </p:nvSpPr>
        <p:spPr>
          <a:xfrm>
            <a:off x="427512" y="1825625"/>
            <a:ext cx="10926288" cy="4351338"/>
          </a:xfrm>
        </p:spPr>
        <p:txBody>
          <a:bodyPr/>
          <a:lstStyle/>
          <a:p>
            <a:pPr eaLnBrk="1" hangingPunct="1">
              <a:lnSpc>
                <a:spcPct val="80000"/>
              </a:lnSpc>
            </a:pPr>
            <a:r>
              <a:rPr lang="en-US" altLang="en-US" dirty="0"/>
              <a:t>Access to govt. office based on talent</a:t>
            </a:r>
          </a:p>
          <a:p>
            <a:pPr eaLnBrk="1" hangingPunct="1">
              <a:lnSpc>
                <a:spcPct val="80000"/>
              </a:lnSpc>
            </a:pPr>
            <a:r>
              <a:rPr lang="en-US" altLang="en-US" dirty="0"/>
              <a:t>Equality for men under law</a:t>
            </a:r>
          </a:p>
          <a:p>
            <a:pPr eaLnBrk="1" hangingPunct="1">
              <a:lnSpc>
                <a:spcPct val="80000"/>
              </a:lnSpc>
            </a:pPr>
            <a:r>
              <a:rPr lang="en-US" altLang="en-US" dirty="0"/>
              <a:t>Restriction of king’s powers</a:t>
            </a:r>
          </a:p>
          <a:p>
            <a:pPr eaLnBrk="1" hangingPunct="1">
              <a:lnSpc>
                <a:spcPct val="80000"/>
              </a:lnSpc>
            </a:pPr>
            <a:r>
              <a:rPr lang="en-US" altLang="en-US" dirty="0"/>
              <a:t>Freedom of speech</a:t>
            </a:r>
          </a:p>
          <a:p>
            <a:pPr eaLnBrk="1" hangingPunct="1">
              <a:lnSpc>
                <a:spcPct val="80000"/>
              </a:lnSpc>
            </a:pPr>
            <a:r>
              <a:rPr lang="en-US" altLang="en-US" dirty="0"/>
              <a:t>Citizen participation in govt.</a:t>
            </a:r>
          </a:p>
          <a:p>
            <a:pPr eaLnBrk="1" hangingPunct="1">
              <a:lnSpc>
                <a:spcPct val="80000"/>
              </a:lnSpc>
            </a:pPr>
            <a:r>
              <a:rPr lang="en-US" altLang="en-US" dirty="0"/>
              <a:t>Leaves out the ladies</a:t>
            </a:r>
          </a:p>
          <a:p>
            <a:pPr eaLnBrk="1" hangingPunct="1">
              <a:lnSpc>
                <a:spcPct val="80000"/>
              </a:lnSpc>
            </a:pPr>
            <a:r>
              <a:rPr lang="en-US" altLang="en-US" dirty="0"/>
              <a:t>Olympe de Gouge write DoRoW &amp;FC – ignored by NA</a:t>
            </a:r>
          </a:p>
          <a:p>
            <a:pPr eaLnBrk="1" hangingPunct="1">
              <a:lnSpc>
                <a:spcPct val="80000"/>
              </a:lnSpc>
            </a:pPr>
            <a:endParaRPr lang="en-US" altLang="en-US" dirty="0"/>
          </a:p>
          <a:p>
            <a:pPr eaLnBrk="1" hangingPunct="1">
              <a:lnSpc>
                <a:spcPct val="80000"/>
              </a:lnSpc>
              <a:buFontTx/>
              <a:buNone/>
            </a:pPr>
            <a:r>
              <a:rPr lang="en-US" altLang="en-US" dirty="0"/>
              <a:t>King ignores all changes by NA</a:t>
            </a:r>
          </a:p>
        </p:txBody>
      </p:sp>
    </p:spTree>
    <p:extLst>
      <p:ext uri="{BB962C8B-B14F-4D97-AF65-F5344CB8AC3E}">
        <p14:creationId xmlns:p14="http://schemas.microsoft.com/office/powerpoint/2010/main" val="3883446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linds(horizontal)">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blinds(horizontal)">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blinds(horizontal)">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blinds(horizontal)">
                                      <p:cBhvr>
                                        <p:cTn id="22" dur="5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blinds(horizontal)">
                                      <p:cBhvr>
                                        <p:cTn id="27" dur="500"/>
                                        <p:tgtEl>
                                          <p:spTgt spid="276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7651">
                                            <p:txEl>
                                              <p:pRg st="5" end="5"/>
                                            </p:txEl>
                                          </p:spTgt>
                                        </p:tgtEl>
                                        <p:attrNameLst>
                                          <p:attrName>style.visibility</p:attrName>
                                        </p:attrNameLst>
                                      </p:cBhvr>
                                      <p:to>
                                        <p:strVal val="visible"/>
                                      </p:to>
                                    </p:set>
                                    <p:animEffect transition="in" filter="blinds(horizontal)">
                                      <p:cBhvr>
                                        <p:cTn id="32" dur="500"/>
                                        <p:tgtEl>
                                          <p:spTgt spid="276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27651">
                                            <p:txEl>
                                              <p:pRg st="6" end="6"/>
                                            </p:txEl>
                                          </p:spTgt>
                                        </p:tgtEl>
                                        <p:attrNameLst>
                                          <p:attrName>style.visibility</p:attrName>
                                        </p:attrNameLst>
                                      </p:cBhvr>
                                      <p:to>
                                        <p:strVal val="visible"/>
                                      </p:to>
                                    </p:set>
                                    <p:animEffect transition="in" filter="blinds(horizontal)">
                                      <p:cBhvr>
                                        <p:cTn id="37" dur="5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0"/>
            <a:ext cx="8229600" cy="990600"/>
          </a:xfrm>
        </p:spPr>
        <p:txBody>
          <a:bodyPr/>
          <a:lstStyle/>
          <a:p>
            <a:pPr eaLnBrk="1" hangingPunct="1"/>
            <a:r>
              <a:rPr lang="en-US" altLang="en-US" dirty="0" smtClean="0"/>
              <a:t>The Bread Riot</a:t>
            </a:r>
          </a:p>
        </p:txBody>
      </p:sp>
      <p:sp>
        <p:nvSpPr>
          <p:cNvPr id="29699" name="Rectangle 3"/>
          <p:cNvSpPr>
            <a:spLocks noGrp="1" noChangeArrowheads="1"/>
          </p:cNvSpPr>
          <p:nvPr>
            <p:ph type="body" idx="1"/>
          </p:nvPr>
        </p:nvSpPr>
        <p:spPr>
          <a:xfrm>
            <a:off x="831273" y="914400"/>
            <a:ext cx="9836727" cy="2743200"/>
          </a:xfrm>
        </p:spPr>
        <p:txBody>
          <a:bodyPr>
            <a:normAutofit lnSpcReduction="10000"/>
          </a:bodyPr>
          <a:lstStyle/>
          <a:p>
            <a:pPr eaLnBrk="1" hangingPunct="1">
              <a:lnSpc>
                <a:spcPct val="80000"/>
              </a:lnSpc>
            </a:pPr>
            <a:r>
              <a:rPr lang="en-US" altLang="en-US" sz="2400" dirty="0"/>
              <a:t>October 1789</a:t>
            </a:r>
          </a:p>
          <a:p>
            <a:pPr eaLnBrk="1" hangingPunct="1">
              <a:lnSpc>
                <a:spcPct val="80000"/>
              </a:lnSpc>
            </a:pPr>
            <a:r>
              <a:rPr lang="en-US" altLang="en-US" sz="2400" dirty="0"/>
              <a:t>Women lead</a:t>
            </a:r>
          </a:p>
          <a:p>
            <a:pPr eaLnBrk="1" hangingPunct="1">
              <a:lnSpc>
                <a:spcPct val="80000"/>
              </a:lnSpc>
            </a:pPr>
            <a:r>
              <a:rPr lang="en-US" altLang="en-US" sz="2400" dirty="0"/>
              <a:t>Becomes armed gathering</a:t>
            </a:r>
          </a:p>
          <a:p>
            <a:pPr eaLnBrk="1" hangingPunct="1">
              <a:lnSpc>
                <a:spcPct val="80000"/>
              </a:lnSpc>
            </a:pPr>
            <a:r>
              <a:rPr lang="en-US" altLang="en-US" sz="2400" dirty="0"/>
              <a:t>12 mile march to Versailles</a:t>
            </a:r>
          </a:p>
          <a:p>
            <a:pPr eaLnBrk="1" hangingPunct="1">
              <a:lnSpc>
                <a:spcPct val="80000"/>
              </a:lnSpc>
            </a:pPr>
            <a:r>
              <a:rPr lang="en-US" altLang="en-US" sz="2400" dirty="0"/>
              <a:t>King promises bread from Paris – forced to go with the demonstrators to Paris</a:t>
            </a:r>
          </a:p>
          <a:p>
            <a:pPr eaLnBrk="1" hangingPunct="1">
              <a:lnSpc>
                <a:spcPct val="80000"/>
              </a:lnSpc>
            </a:pPr>
            <a:r>
              <a:rPr lang="en-US" altLang="en-US" sz="2400" dirty="0"/>
              <a:t>In Paris king is “guarded” by revolutionaries</a:t>
            </a:r>
          </a:p>
        </p:txBody>
      </p:sp>
      <p:pic>
        <p:nvPicPr>
          <p:cNvPr id="28676" name="Picture 5" descr="Women's_March_on_Versail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506788"/>
            <a:ext cx="5562600" cy="335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1109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blinds(horizontal)">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blinds(horizontal)">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blinds(horizontal)">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blinds(horizontal)">
                                      <p:cBhvr>
                                        <p:cTn id="27" dur="500"/>
                                        <p:tgtEl>
                                          <p:spTgt spid="296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9699">
                                            <p:txEl>
                                              <p:pRg st="5" end="5"/>
                                            </p:txEl>
                                          </p:spTgt>
                                        </p:tgtEl>
                                        <p:attrNameLst>
                                          <p:attrName>style.visibility</p:attrName>
                                        </p:attrNameLst>
                                      </p:cBhvr>
                                      <p:to>
                                        <p:strVal val="visible"/>
                                      </p:to>
                                    </p:set>
                                    <p:animEffect transition="in" filter="blinds(horizontal)">
                                      <p:cBhvr>
                                        <p:cTn id="32"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4000" dirty="0"/>
              <a:t>Civil Constitution of the Clergy-  July 1790</a:t>
            </a:r>
          </a:p>
        </p:txBody>
      </p:sp>
      <p:sp>
        <p:nvSpPr>
          <p:cNvPr id="30723" name="Rectangle 3"/>
          <p:cNvSpPr>
            <a:spLocks noGrp="1" noChangeArrowheads="1"/>
          </p:cNvSpPr>
          <p:nvPr>
            <p:ph type="body" idx="1"/>
          </p:nvPr>
        </p:nvSpPr>
        <p:spPr>
          <a:xfrm>
            <a:off x="1981200" y="1600201"/>
            <a:ext cx="4572000" cy="4525963"/>
          </a:xfrm>
        </p:spPr>
        <p:txBody>
          <a:bodyPr/>
          <a:lstStyle/>
          <a:p>
            <a:pPr eaLnBrk="1" hangingPunct="1"/>
            <a:r>
              <a:rPr lang="en-US" altLang="en-US" dirty="0" smtClean="0"/>
              <a:t>Bishops elected &amp; paid by govt.</a:t>
            </a:r>
          </a:p>
          <a:p>
            <a:pPr eaLnBrk="1" hangingPunct="1"/>
            <a:r>
              <a:rPr lang="en-US" altLang="en-US" dirty="0" smtClean="0"/>
              <a:t>46% of clergy refuse oath to Constitution (Pope’s orders)</a:t>
            </a:r>
          </a:p>
          <a:p>
            <a:pPr eaLnBrk="1" hangingPunct="1"/>
            <a:r>
              <a:rPr lang="en-US" altLang="en-US" dirty="0" smtClean="0"/>
              <a:t>Good Catholics vs. Good Revolutionaries</a:t>
            </a:r>
          </a:p>
        </p:txBody>
      </p:sp>
      <p:pic>
        <p:nvPicPr>
          <p:cNvPr id="29700" name="Picture 5" descr="chanterac"/>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7010401" y="1752600"/>
            <a:ext cx="2981325"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4034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linds(horizontal)">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blinds(horizontal)">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z="4000" dirty="0"/>
              <a:t>1791- France declared a Constitutional Monarchy</a:t>
            </a:r>
          </a:p>
        </p:txBody>
      </p:sp>
      <p:sp>
        <p:nvSpPr>
          <p:cNvPr id="31747" name="Rectangle 3"/>
          <p:cNvSpPr>
            <a:spLocks noGrp="1" noChangeArrowheads="1"/>
          </p:cNvSpPr>
          <p:nvPr>
            <p:ph type="body" idx="1"/>
          </p:nvPr>
        </p:nvSpPr>
        <p:spPr>
          <a:xfrm>
            <a:off x="1828800" y="1524000"/>
            <a:ext cx="4648200" cy="4800600"/>
          </a:xfrm>
        </p:spPr>
        <p:txBody>
          <a:bodyPr/>
          <a:lstStyle/>
          <a:p>
            <a:pPr eaLnBrk="1" hangingPunct="1">
              <a:lnSpc>
                <a:spcPct val="80000"/>
              </a:lnSpc>
            </a:pPr>
            <a:r>
              <a:rPr lang="en-US" altLang="en-US" sz="2400" dirty="0"/>
              <a:t>1</a:t>
            </a:r>
            <a:r>
              <a:rPr lang="en-US" altLang="en-US" sz="2400" baseline="30000" dirty="0"/>
              <a:t>st</a:t>
            </a:r>
            <a:r>
              <a:rPr lang="en-US" altLang="en-US" sz="2400" dirty="0"/>
              <a:t> election of </a:t>
            </a:r>
            <a:r>
              <a:rPr lang="en-US" altLang="en-US" sz="2400" u="sng" dirty="0"/>
              <a:t>Legislative Assembly</a:t>
            </a:r>
            <a:r>
              <a:rPr lang="en-US" altLang="en-US" sz="2400" dirty="0"/>
              <a:t> October 1791</a:t>
            </a:r>
          </a:p>
          <a:p>
            <a:pPr eaLnBrk="1" hangingPunct="1">
              <a:lnSpc>
                <a:spcPct val="80000"/>
              </a:lnSpc>
            </a:pPr>
            <a:endParaRPr lang="en-US" altLang="en-US" sz="2400" dirty="0"/>
          </a:p>
          <a:p>
            <a:pPr eaLnBrk="1" hangingPunct="1">
              <a:lnSpc>
                <a:spcPct val="80000"/>
              </a:lnSpc>
            </a:pPr>
            <a:r>
              <a:rPr lang="en-US" altLang="en-US" sz="1800" b="1" u="sng" dirty="0"/>
              <a:t>Voting Men</a:t>
            </a:r>
            <a:r>
              <a:rPr lang="en-US" altLang="en-US" sz="2000" dirty="0"/>
              <a:t> vote for</a:t>
            </a:r>
          </a:p>
          <a:p>
            <a:pPr lvl="1" eaLnBrk="1" hangingPunct="1">
              <a:lnSpc>
                <a:spcPct val="80000"/>
              </a:lnSpc>
            </a:pPr>
            <a:r>
              <a:rPr lang="en-US" altLang="en-US" b="1" u="sng" dirty="0"/>
              <a:t>Electors </a:t>
            </a:r>
            <a:r>
              <a:rPr lang="en-US" altLang="en-US" sz="1800" dirty="0"/>
              <a:t>who vote for</a:t>
            </a:r>
          </a:p>
          <a:p>
            <a:pPr lvl="2" eaLnBrk="1" hangingPunct="1">
              <a:lnSpc>
                <a:spcPct val="80000"/>
              </a:lnSpc>
            </a:pPr>
            <a:r>
              <a:rPr lang="en-US" altLang="en-US" sz="2800" b="1" u="sng" dirty="0"/>
              <a:t>Deputies </a:t>
            </a:r>
            <a:r>
              <a:rPr lang="en-US" altLang="en-US" dirty="0" smtClean="0"/>
              <a:t>who make up the new legislature</a:t>
            </a:r>
            <a:endParaRPr lang="en-US" altLang="en-US" sz="2800" dirty="0"/>
          </a:p>
          <a:p>
            <a:pPr eaLnBrk="1" hangingPunct="1">
              <a:lnSpc>
                <a:spcPct val="80000"/>
              </a:lnSpc>
            </a:pPr>
            <a:r>
              <a:rPr lang="en-US" altLang="en-US" sz="2400" dirty="0"/>
              <a:t>Active citizens (vote) vs. Passive citizens</a:t>
            </a:r>
          </a:p>
          <a:p>
            <a:pPr eaLnBrk="1" hangingPunct="1">
              <a:lnSpc>
                <a:spcPct val="80000"/>
              </a:lnSpc>
            </a:pPr>
            <a:r>
              <a:rPr lang="en-US" altLang="en-US" sz="2000" dirty="0"/>
              <a:t>Not all men can vote (based on taxes)</a:t>
            </a:r>
          </a:p>
          <a:p>
            <a:pPr eaLnBrk="1" hangingPunct="1">
              <a:lnSpc>
                <a:spcPct val="80000"/>
              </a:lnSpc>
            </a:pPr>
            <a:r>
              <a:rPr lang="en-US" altLang="en-US" sz="2000" dirty="0"/>
              <a:t>Most of those who gained office were bourgeoisie</a:t>
            </a:r>
          </a:p>
        </p:txBody>
      </p:sp>
      <p:pic>
        <p:nvPicPr>
          <p:cNvPr id="30724" name="Picture 5" descr="drawing - bourgeois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600201"/>
            <a:ext cx="3416300"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014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12" dur="500"/>
                                        <p:tgtEl>
                                          <p:spTgt spid="317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17" dur="500"/>
                                        <p:tgtEl>
                                          <p:spTgt spid="3174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22" dur="500"/>
                                        <p:tgtEl>
                                          <p:spTgt spid="3174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animEffect transition="in" filter="blinds(horizontal)">
                                      <p:cBhvr>
                                        <p:cTn id="27" dur="500"/>
                                        <p:tgtEl>
                                          <p:spTgt spid="31747">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31747">
                                            <p:txEl>
                                              <p:pRg st="6" end="6"/>
                                            </p:txEl>
                                          </p:spTgt>
                                        </p:tgtEl>
                                        <p:attrNameLst>
                                          <p:attrName>style.visibility</p:attrName>
                                        </p:attrNameLst>
                                      </p:cBhvr>
                                      <p:to>
                                        <p:strVal val="visible"/>
                                      </p:to>
                                    </p:set>
                                    <p:animEffect transition="in" filter="blinds(horizontal)">
                                      <p:cBhvr>
                                        <p:cTn id="32" dur="500"/>
                                        <p:tgtEl>
                                          <p:spTgt spid="3174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31747">
                                            <p:txEl>
                                              <p:pRg st="7" end="7"/>
                                            </p:txEl>
                                          </p:spTgt>
                                        </p:tgtEl>
                                        <p:attrNameLst>
                                          <p:attrName>style.visibility</p:attrName>
                                        </p:attrNameLst>
                                      </p:cBhvr>
                                      <p:to>
                                        <p:strVal val="visible"/>
                                      </p:to>
                                    </p:set>
                                    <p:animEffect transition="in" filter="blinds(horizontal)">
                                      <p:cBhvr>
                                        <p:cTn id="37" dur="500"/>
                                        <p:tgtEl>
                                          <p:spTgt spid="31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274638"/>
            <a:ext cx="8229600" cy="258762"/>
          </a:xfrm>
        </p:spPr>
        <p:txBody>
          <a:bodyPr>
            <a:normAutofit fontScale="90000"/>
          </a:bodyPr>
          <a:lstStyle/>
          <a:p>
            <a:pPr eaLnBrk="1" hangingPunct="1"/>
            <a:endParaRPr lang="en-US" altLang="en-US" sz="4000" dirty="0"/>
          </a:p>
        </p:txBody>
      </p:sp>
      <p:sp>
        <p:nvSpPr>
          <p:cNvPr id="33795" name="Rectangle 3"/>
          <p:cNvSpPr>
            <a:spLocks noGrp="1" noChangeArrowheads="1"/>
          </p:cNvSpPr>
          <p:nvPr>
            <p:ph type="body" idx="1"/>
          </p:nvPr>
        </p:nvSpPr>
        <p:spPr>
          <a:xfrm>
            <a:off x="1981200" y="685801"/>
            <a:ext cx="8229600" cy="5440363"/>
          </a:xfrm>
        </p:spPr>
        <p:txBody>
          <a:bodyPr/>
          <a:lstStyle/>
          <a:p>
            <a:pPr eaLnBrk="1" hangingPunct="1"/>
            <a:r>
              <a:rPr lang="en-US" altLang="en-US" dirty="0" smtClean="0"/>
              <a:t>King Louis tries to flee France</a:t>
            </a:r>
          </a:p>
          <a:p>
            <a:pPr eaLnBrk="1" hangingPunct="1"/>
            <a:r>
              <a:rPr lang="en-US" altLang="en-US" dirty="0" smtClean="0"/>
              <a:t>Arrested June 1791</a:t>
            </a:r>
          </a:p>
        </p:txBody>
      </p:sp>
      <p:pic>
        <p:nvPicPr>
          <p:cNvPr id="31748" name="Picture 5" descr="18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905001"/>
            <a:ext cx="5867400" cy="460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1649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12"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u="sng" dirty="0" smtClean="0"/>
              <a:t>Cahiers </a:t>
            </a:r>
          </a:p>
        </p:txBody>
      </p:sp>
      <p:sp>
        <p:nvSpPr>
          <p:cNvPr id="15363" name="Rectangle 3"/>
          <p:cNvSpPr>
            <a:spLocks noGrp="1" noChangeArrowheads="1"/>
          </p:cNvSpPr>
          <p:nvPr>
            <p:ph type="body" idx="1"/>
          </p:nvPr>
        </p:nvSpPr>
        <p:spPr/>
        <p:txBody>
          <a:bodyPr/>
          <a:lstStyle/>
          <a:p>
            <a:pPr eaLnBrk="1" hangingPunct="1"/>
            <a:r>
              <a:rPr lang="en-US" altLang="en-US" dirty="0" smtClean="0"/>
              <a:t>Grievances written by the 3rd Estate representatives that they wanted reformed</a:t>
            </a:r>
          </a:p>
        </p:txBody>
      </p:sp>
    </p:spTree>
    <p:extLst>
      <p:ext uri="{BB962C8B-B14F-4D97-AF65-F5344CB8AC3E}">
        <p14:creationId xmlns:p14="http://schemas.microsoft.com/office/powerpoint/2010/main" val="85501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smtClean="0"/>
              <a:t>Examples:</a:t>
            </a:r>
          </a:p>
        </p:txBody>
      </p:sp>
      <p:sp>
        <p:nvSpPr>
          <p:cNvPr id="16387" name="Rectangle 3"/>
          <p:cNvSpPr>
            <a:spLocks noGrp="1" noChangeArrowheads="1"/>
          </p:cNvSpPr>
          <p:nvPr>
            <p:ph type="body" idx="1"/>
          </p:nvPr>
        </p:nvSpPr>
        <p:spPr/>
        <p:txBody>
          <a:bodyPr/>
          <a:lstStyle/>
          <a:p>
            <a:pPr eaLnBrk="1" hangingPunct="1">
              <a:buFontTx/>
              <a:buNone/>
            </a:pPr>
            <a:r>
              <a:rPr lang="en-US" altLang="en-US" dirty="0" smtClean="0"/>
              <a:t>Art. 11. Personal liberty, proprietary rights and the security of citizens shall be established in a clear, precise and irrevocable manner. All </a:t>
            </a:r>
            <a:r>
              <a:rPr lang="en-US" altLang="en-US" b="1" i="1" u="sng" dirty="0" smtClean="0"/>
              <a:t>lettres de cachet</a:t>
            </a:r>
            <a:r>
              <a:rPr lang="en-US" altLang="en-US" dirty="0" smtClean="0"/>
              <a:t> shall be abolished forever, subject to certain modifications which the States General may see fit to impose. </a:t>
            </a:r>
          </a:p>
        </p:txBody>
      </p:sp>
    </p:spTree>
    <p:extLst>
      <p:ext uri="{BB962C8B-B14F-4D97-AF65-F5344CB8AC3E}">
        <p14:creationId xmlns:p14="http://schemas.microsoft.com/office/powerpoint/2010/main" val="1671594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b="1" dirty="0" smtClean="0"/>
              <a:t>lettre de cachet</a:t>
            </a:r>
          </a:p>
        </p:txBody>
      </p:sp>
      <p:sp>
        <p:nvSpPr>
          <p:cNvPr id="63491" name="Rectangle 3"/>
          <p:cNvSpPr>
            <a:spLocks noGrp="1" noChangeArrowheads="1"/>
          </p:cNvSpPr>
          <p:nvPr>
            <p:ph type="body" idx="1"/>
          </p:nvPr>
        </p:nvSpPr>
        <p:spPr/>
        <p:txBody>
          <a:bodyPr/>
          <a:lstStyle/>
          <a:p>
            <a:pPr eaLnBrk="1" hangingPunct="1">
              <a:lnSpc>
                <a:spcPct val="90000"/>
              </a:lnSpc>
            </a:pPr>
            <a:r>
              <a:rPr lang="en-US" altLang="en-US" sz="2400" dirty="0"/>
              <a:t>(l´tr d käsh´) (</a:t>
            </a:r>
            <a:r>
              <a:rPr lang="en-US" altLang="en-US" sz="2400" dirty="0">
                <a:hlinkClick r:id="rId2"/>
              </a:rPr>
              <a:t>KEY</a:t>
            </a:r>
            <a:r>
              <a:rPr lang="en-US" altLang="en-US" sz="2400" dirty="0"/>
              <a:t>) , formerly in French law, private, sealed document, issued as a communication from the king. Such a letter could order imprisonment or exile for an individual without recourse to courts of law. Of very early origin, the lettre de cachet came into common use in the 17th cent. as an instrument of the new monarchy. Although its actual use was restrained, the issuance to local officials of lettres de cachet with the space for the name left blank inspired great fear. The occasional invocation of them against leaders of opinion, including Voltaire, became a symbol of arbitrary royal power and tyranny.</a:t>
            </a:r>
          </a:p>
          <a:p>
            <a:pPr eaLnBrk="1" hangingPunct="1">
              <a:lnSpc>
                <a:spcPct val="90000"/>
              </a:lnSpc>
            </a:pPr>
            <a:r>
              <a:rPr lang="en-US" altLang="en-US" sz="2400" dirty="0"/>
              <a:t>The Columbia Encyclopedia, Sixth Edition.  2001-05.</a:t>
            </a:r>
          </a:p>
        </p:txBody>
      </p:sp>
    </p:spTree>
    <p:extLst>
      <p:ext uri="{BB962C8B-B14F-4D97-AF65-F5344CB8AC3E}">
        <p14:creationId xmlns:p14="http://schemas.microsoft.com/office/powerpoint/2010/main" val="3362985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blinds(horizontal)">
                                      <p:cBhvr>
                                        <p:cTn id="7" dur="500"/>
                                        <p:tgtEl>
                                          <p:spTgt spid="6349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3491">
                                            <p:txEl>
                                              <p:pRg st="1" end="1"/>
                                            </p:txEl>
                                          </p:spTgt>
                                        </p:tgtEl>
                                        <p:attrNameLst>
                                          <p:attrName>style.visibility</p:attrName>
                                        </p:attrNameLst>
                                      </p:cBhvr>
                                      <p:to>
                                        <p:strVal val="visible"/>
                                      </p:to>
                                    </p:set>
                                    <p:animEffect transition="in" filter="blinds(horizontal)">
                                      <p:cBhvr>
                                        <p:cTn id="10" dur="500"/>
                                        <p:tgtEl>
                                          <p:spTgt spid="634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1524000" y="381000"/>
            <a:ext cx="9144000" cy="6477000"/>
          </a:xfrm>
        </p:spPr>
        <p:txBody>
          <a:bodyPr/>
          <a:lstStyle/>
          <a:p>
            <a:pPr eaLnBrk="1" hangingPunct="1">
              <a:lnSpc>
                <a:spcPct val="80000"/>
              </a:lnSpc>
            </a:pPr>
            <a:r>
              <a:rPr lang="en-US" altLang="en-US" sz="2400" dirty="0"/>
              <a:t>Art. 12. And to remove forever the possibility of injury to the personal and proprietary rights of Frenchmen, the jury system shall be introduced in all criminal cases, and in civil cases for the determination of fact, in all the courts of the realm. </a:t>
            </a:r>
          </a:p>
          <a:p>
            <a:pPr eaLnBrk="1" hangingPunct="1">
              <a:lnSpc>
                <a:spcPct val="80000"/>
              </a:lnSpc>
            </a:pPr>
            <a:r>
              <a:rPr lang="en-US" altLang="en-US" sz="2400" dirty="0"/>
              <a:t>Art. 15. A wider liberty of the press shall be accorded, with this provision alone: that all manuscripts sent to the printer shall be signed by the author, who shall be obliged to disclose his identity and bear the responsibility of his work; </a:t>
            </a:r>
          </a:p>
          <a:p>
            <a:pPr eaLnBrk="1" hangingPunct="1">
              <a:lnSpc>
                <a:spcPct val="80000"/>
              </a:lnSpc>
            </a:pPr>
            <a:r>
              <a:rPr lang="en-US" altLang="en-US" sz="2400" dirty="0"/>
              <a:t>Art. 21. No tax shall be legal unless accepted by the representatives of the people and sanctioned by the king. </a:t>
            </a:r>
          </a:p>
          <a:p>
            <a:pPr eaLnBrk="1" hangingPunct="1">
              <a:lnSpc>
                <a:spcPct val="80000"/>
              </a:lnSpc>
            </a:pPr>
            <a:r>
              <a:rPr lang="en-US" altLang="en-US" sz="2400" dirty="0"/>
              <a:t>Art. 22. Since all Frenchmen receive the same advantage from the government, and are equally interested in its maintenance, they ought to be placed upon the same footing in the matter of taxation</a:t>
            </a:r>
            <a:r>
              <a:rPr lang="en-US" altLang="en-US" sz="2400" b="1" dirty="0"/>
              <a:t>.</a:t>
            </a:r>
            <a:r>
              <a:rPr lang="en-US" altLang="en-US" sz="2400" b="1" u="sng" dirty="0"/>
              <a:t> </a:t>
            </a:r>
          </a:p>
          <a:p>
            <a:pPr eaLnBrk="1" hangingPunct="1">
              <a:lnSpc>
                <a:spcPct val="80000"/>
              </a:lnSpc>
            </a:pPr>
            <a:r>
              <a:rPr lang="en-US" altLang="en-US" sz="2400" dirty="0"/>
              <a:t>Art. 23. All taxes now in operation are contrary to these principles and for the most part vexatious, oppressive and humiliating to the people. They ought to be abolished as soon as possible, and replaced by others common to the three orders and to all classes of citizens, without exception.</a:t>
            </a:r>
          </a:p>
        </p:txBody>
      </p:sp>
    </p:spTree>
    <p:extLst>
      <p:ext uri="{BB962C8B-B14F-4D97-AF65-F5344CB8AC3E}">
        <p14:creationId xmlns:p14="http://schemas.microsoft.com/office/powerpoint/2010/main" val="2725599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Effect transition="in" filter="blinds(horizontal)">
                                      <p:cBhvr>
                                        <p:cTn id="7" dur="500"/>
                                        <p:tgtEl>
                                          <p:spTgt spid="645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4514">
                                            <p:txEl>
                                              <p:pRg st="1" end="1"/>
                                            </p:txEl>
                                          </p:spTgt>
                                        </p:tgtEl>
                                        <p:attrNameLst>
                                          <p:attrName>style.visibility</p:attrName>
                                        </p:attrNameLst>
                                      </p:cBhvr>
                                      <p:to>
                                        <p:strVal val="visible"/>
                                      </p:to>
                                    </p:set>
                                    <p:animEffect transition="in" filter="blinds(horizontal)">
                                      <p:cBhvr>
                                        <p:cTn id="12" dur="500"/>
                                        <p:tgtEl>
                                          <p:spTgt spid="645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4514">
                                            <p:txEl>
                                              <p:pRg st="2" end="2"/>
                                            </p:txEl>
                                          </p:spTgt>
                                        </p:tgtEl>
                                        <p:attrNameLst>
                                          <p:attrName>style.visibility</p:attrName>
                                        </p:attrNameLst>
                                      </p:cBhvr>
                                      <p:to>
                                        <p:strVal val="visible"/>
                                      </p:to>
                                    </p:set>
                                    <p:animEffect transition="in" filter="blinds(horizontal)">
                                      <p:cBhvr>
                                        <p:cTn id="17" dur="500"/>
                                        <p:tgtEl>
                                          <p:spTgt spid="645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4514">
                                            <p:txEl>
                                              <p:pRg st="3" end="3"/>
                                            </p:txEl>
                                          </p:spTgt>
                                        </p:tgtEl>
                                        <p:attrNameLst>
                                          <p:attrName>style.visibility</p:attrName>
                                        </p:attrNameLst>
                                      </p:cBhvr>
                                      <p:to>
                                        <p:strVal val="visible"/>
                                      </p:to>
                                    </p:set>
                                    <p:animEffect transition="in" filter="blinds(horizontal)">
                                      <p:cBhvr>
                                        <p:cTn id="22" dur="500"/>
                                        <p:tgtEl>
                                          <p:spTgt spid="6451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4514">
                                            <p:txEl>
                                              <p:pRg st="4" end="4"/>
                                            </p:txEl>
                                          </p:spTgt>
                                        </p:tgtEl>
                                        <p:attrNameLst>
                                          <p:attrName>style.visibility</p:attrName>
                                        </p:attrNameLst>
                                      </p:cBhvr>
                                      <p:to>
                                        <p:strVal val="visible"/>
                                      </p:to>
                                    </p:set>
                                    <p:animEffect transition="in" filter="blinds(horizontal)">
                                      <p:cBhvr>
                                        <p:cTn id="27" dur="500"/>
                                        <p:tgtEl>
                                          <p:spTgt spid="645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1524000" y="381000"/>
            <a:ext cx="9144000" cy="6477000"/>
          </a:xfrm>
        </p:spPr>
        <p:txBody>
          <a:bodyPr/>
          <a:lstStyle/>
          <a:p>
            <a:pPr eaLnBrk="1" hangingPunct="1">
              <a:lnSpc>
                <a:spcPct val="80000"/>
              </a:lnSpc>
            </a:pPr>
            <a:r>
              <a:rPr lang="en-US" altLang="en-US" sz="2400" dirty="0"/>
              <a:t>Art. 12. And to remove forever the possibility of injury to the personal and proprietary rights of Frenchmen, the </a:t>
            </a:r>
            <a:r>
              <a:rPr lang="en-US" altLang="en-US" sz="2400" b="1" u="sng" dirty="0"/>
              <a:t>jury system</a:t>
            </a:r>
            <a:r>
              <a:rPr lang="en-US" altLang="en-US" sz="2400" dirty="0"/>
              <a:t> shall be introduced in all criminal cases, and in civil cases for the determination of fact, in all the courts of the realm. </a:t>
            </a:r>
          </a:p>
          <a:p>
            <a:pPr eaLnBrk="1" hangingPunct="1">
              <a:lnSpc>
                <a:spcPct val="80000"/>
              </a:lnSpc>
            </a:pPr>
            <a:r>
              <a:rPr lang="en-US" altLang="en-US" sz="2400" dirty="0"/>
              <a:t>Art. 15. A wider </a:t>
            </a:r>
            <a:r>
              <a:rPr lang="en-US" altLang="en-US" sz="2400" b="1" u="sng" dirty="0"/>
              <a:t>liberty of the press</a:t>
            </a:r>
            <a:r>
              <a:rPr lang="en-US" altLang="en-US" sz="2400" dirty="0"/>
              <a:t> shall be accorded, with this provision alone: that all manuscripts sent to the printer shall be signed by the </a:t>
            </a:r>
            <a:r>
              <a:rPr lang="en-US" altLang="en-US" sz="2400" b="1" u="sng" dirty="0"/>
              <a:t>author, who shall be obliged to disclose his identity and bear the responsibility of his work</a:t>
            </a:r>
            <a:r>
              <a:rPr lang="en-US" altLang="en-US" sz="2400" dirty="0"/>
              <a:t>; </a:t>
            </a:r>
          </a:p>
          <a:p>
            <a:pPr eaLnBrk="1" hangingPunct="1">
              <a:lnSpc>
                <a:spcPct val="80000"/>
              </a:lnSpc>
            </a:pPr>
            <a:r>
              <a:rPr lang="en-US" altLang="en-US" sz="2400" dirty="0"/>
              <a:t>Art. 21. No </a:t>
            </a:r>
            <a:r>
              <a:rPr lang="en-US" altLang="en-US" sz="2400" b="1" u="sng" dirty="0"/>
              <a:t>tax shall be legal unless accepted by the representatives</a:t>
            </a:r>
            <a:r>
              <a:rPr lang="en-US" altLang="en-US" sz="2400" dirty="0"/>
              <a:t> of the people and sanctioned by the king. </a:t>
            </a:r>
          </a:p>
          <a:p>
            <a:pPr eaLnBrk="1" hangingPunct="1">
              <a:lnSpc>
                <a:spcPct val="80000"/>
              </a:lnSpc>
            </a:pPr>
            <a:r>
              <a:rPr lang="en-US" altLang="en-US" sz="2400" dirty="0"/>
              <a:t>Art. 22. Since </a:t>
            </a:r>
            <a:r>
              <a:rPr lang="en-US" altLang="en-US" sz="2400" b="1" u="sng" dirty="0"/>
              <a:t>all Frenchmen</a:t>
            </a:r>
            <a:r>
              <a:rPr lang="en-US" altLang="en-US" sz="2400" dirty="0"/>
              <a:t> receive the same advantage from the government, and are equally interested in its maintenance, they </a:t>
            </a:r>
            <a:r>
              <a:rPr lang="en-US" altLang="en-US" sz="2400" b="1" u="sng" dirty="0"/>
              <a:t>ought to be placed upon the same footing in the matter of taxation. </a:t>
            </a:r>
          </a:p>
          <a:p>
            <a:pPr eaLnBrk="1" hangingPunct="1">
              <a:lnSpc>
                <a:spcPct val="80000"/>
              </a:lnSpc>
            </a:pPr>
            <a:r>
              <a:rPr lang="en-US" altLang="en-US" sz="2400" dirty="0"/>
              <a:t>Art. 23. </a:t>
            </a:r>
            <a:r>
              <a:rPr lang="en-US" altLang="en-US" sz="2400" b="1" u="sng" dirty="0"/>
              <a:t>All taxes now in operation</a:t>
            </a:r>
            <a:r>
              <a:rPr lang="en-US" altLang="en-US" sz="2400" dirty="0"/>
              <a:t> are contrary to these principles and for the most part vexatious, oppressive and humiliating to the people. They </a:t>
            </a:r>
            <a:r>
              <a:rPr lang="en-US" altLang="en-US" sz="2400" b="1" u="sng" dirty="0"/>
              <a:t>ought to be abolished as soon as possible, and replaced by others common to the three orders and to all classes of citizens</a:t>
            </a:r>
            <a:r>
              <a:rPr lang="en-US" altLang="en-US" sz="2400" dirty="0"/>
              <a:t>, without exception.</a:t>
            </a:r>
          </a:p>
        </p:txBody>
      </p:sp>
    </p:spTree>
    <p:extLst>
      <p:ext uri="{BB962C8B-B14F-4D97-AF65-F5344CB8AC3E}">
        <p14:creationId xmlns:p14="http://schemas.microsoft.com/office/powerpoint/2010/main" val="1936596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Effect transition="in" filter="blinds(horizontal)">
                                      <p:cBhvr>
                                        <p:cTn id="7" dur="500"/>
                                        <p:tgtEl>
                                          <p:spTgt spid="655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5538">
                                            <p:txEl>
                                              <p:pRg st="1" end="1"/>
                                            </p:txEl>
                                          </p:spTgt>
                                        </p:tgtEl>
                                        <p:attrNameLst>
                                          <p:attrName>style.visibility</p:attrName>
                                        </p:attrNameLst>
                                      </p:cBhvr>
                                      <p:to>
                                        <p:strVal val="visible"/>
                                      </p:to>
                                    </p:set>
                                    <p:animEffect transition="in" filter="blinds(horizontal)">
                                      <p:cBhvr>
                                        <p:cTn id="12" dur="500"/>
                                        <p:tgtEl>
                                          <p:spTgt spid="655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5538">
                                            <p:txEl>
                                              <p:pRg st="2" end="2"/>
                                            </p:txEl>
                                          </p:spTgt>
                                        </p:tgtEl>
                                        <p:attrNameLst>
                                          <p:attrName>style.visibility</p:attrName>
                                        </p:attrNameLst>
                                      </p:cBhvr>
                                      <p:to>
                                        <p:strVal val="visible"/>
                                      </p:to>
                                    </p:set>
                                    <p:animEffect transition="in" filter="blinds(horizontal)">
                                      <p:cBhvr>
                                        <p:cTn id="17" dur="500"/>
                                        <p:tgtEl>
                                          <p:spTgt spid="6553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5538">
                                            <p:txEl>
                                              <p:pRg st="3" end="3"/>
                                            </p:txEl>
                                          </p:spTgt>
                                        </p:tgtEl>
                                        <p:attrNameLst>
                                          <p:attrName>style.visibility</p:attrName>
                                        </p:attrNameLst>
                                      </p:cBhvr>
                                      <p:to>
                                        <p:strVal val="visible"/>
                                      </p:to>
                                    </p:set>
                                    <p:animEffect transition="in" filter="blinds(horizontal)">
                                      <p:cBhvr>
                                        <p:cTn id="22" dur="500"/>
                                        <p:tgtEl>
                                          <p:spTgt spid="6553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5538">
                                            <p:txEl>
                                              <p:pRg st="4" end="4"/>
                                            </p:txEl>
                                          </p:spTgt>
                                        </p:tgtEl>
                                        <p:attrNameLst>
                                          <p:attrName>style.visibility</p:attrName>
                                        </p:attrNameLst>
                                      </p:cBhvr>
                                      <p:to>
                                        <p:strVal val="visible"/>
                                      </p:to>
                                    </p:set>
                                    <p:animEffect transition="in" filter="blinds(horizontal)">
                                      <p:cBhvr>
                                        <p:cTn id="27" dur="500"/>
                                        <p:tgtEl>
                                          <p:spTgt spid="655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smtClean="0"/>
              <a:t>Step 1 of Revolution</a:t>
            </a:r>
          </a:p>
        </p:txBody>
      </p:sp>
      <p:sp>
        <p:nvSpPr>
          <p:cNvPr id="15363" name="Rectangle 3"/>
          <p:cNvSpPr>
            <a:spLocks noGrp="1" noChangeArrowheads="1"/>
          </p:cNvSpPr>
          <p:nvPr>
            <p:ph type="body" idx="1"/>
          </p:nvPr>
        </p:nvSpPr>
        <p:spPr>
          <a:xfrm>
            <a:off x="606631" y="1690688"/>
            <a:ext cx="4495800" cy="4267200"/>
          </a:xfrm>
        </p:spPr>
        <p:txBody>
          <a:bodyPr/>
          <a:lstStyle/>
          <a:p>
            <a:pPr eaLnBrk="1" hangingPunct="1">
              <a:lnSpc>
                <a:spcPct val="90000"/>
              </a:lnSpc>
            </a:pPr>
            <a:r>
              <a:rPr lang="en-US" altLang="en-US" dirty="0"/>
              <a:t>June 17th 1789 – 3rd Estate declares there should be a </a:t>
            </a:r>
            <a:r>
              <a:rPr lang="en-US" altLang="en-US" u="sng" dirty="0"/>
              <a:t>“National Assembly”</a:t>
            </a:r>
          </a:p>
          <a:p>
            <a:pPr eaLnBrk="1" hangingPunct="1">
              <a:lnSpc>
                <a:spcPct val="90000"/>
              </a:lnSpc>
            </a:pPr>
            <a:r>
              <a:rPr lang="en-US" altLang="en-US" dirty="0"/>
              <a:t>June 20th – locked out by king</a:t>
            </a:r>
          </a:p>
          <a:p>
            <a:pPr eaLnBrk="1" hangingPunct="1">
              <a:lnSpc>
                <a:spcPct val="90000"/>
              </a:lnSpc>
            </a:pPr>
            <a:r>
              <a:rPr lang="en-US" altLang="en-US" dirty="0"/>
              <a:t>Move to a nearby Tennis Court</a:t>
            </a:r>
          </a:p>
          <a:p>
            <a:pPr eaLnBrk="1" hangingPunct="1">
              <a:lnSpc>
                <a:spcPct val="90000"/>
              </a:lnSpc>
            </a:pPr>
            <a:r>
              <a:rPr lang="en-US" altLang="en-US" u="sng" dirty="0"/>
              <a:t>Tennis Court Oath</a:t>
            </a:r>
            <a:r>
              <a:rPr lang="en-US" altLang="en-US" dirty="0"/>
              <a:t> to create a Constitution</a:t>
            </a:r>
          </a:p>
        </p:txBody>
      </p:sp>
      <p:pic>
        <p:nvPicPr>
          <p:cNvPr id="20484" name="Picture 5" descr="tenniscourtoa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5613" y="1092530"/>
            <a:ext cx="6385387" cy="416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0451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smtClean="0"/>
              <a:t>Kings Response</a:t>
            </a:r>
          </a:p>
        </p:txBody>
      </p:sp>
      <p:sp>
        <p:nvSpPr>
          <p:cNvPr id="16387" name="Rectangle 3"/>
          <p:cNvSpPr>
            <a:spLocks noGrp="1" noChangeArrowheads="1"/>
          </p:cNvSpPr>
          <p:nvPr>
            <p:ph type="body" idx="1"/>
          </p:nvPr>
        </p:nvSpPr>
        <p:spPr/>
        <p:txBody>
          <a:bodyPr/>
          <a:lstStyle/>
          <a:p>
            <a:pPr eaLnBrk="1" hangingPunct="1"/>
            <a:r>
              <a:rPr lang="en-US" altLang="en-US" dirty="0" smtClean="0"/>
              <a:t>Fears a 3rd estate constitution</a:t>
            </a:r>
          </a:p>
          <a:p>
            <a:pPr eaLnBrk="1" hangingPunct="1"/>
            <a:r>
              <a:rPr lang="en-US" altLang="en-US" dirty="0" smtClean="0"/>
              <a:t>Sends delegates from 1st and 2nd estates to National Assembly</a:t>
            </a:r>
          </a:p>
          <a:p>
            <a:pPr eaLnBrk="1" hangingPunct="1"/>
            <a:r>
              <a:rPr lang="en-US" altLang="en-US" dirty="0" smtClean="0"/>
              <a:t>Orders 18,000 soldiers into Paris to keep order</a:t>
            </a:r>
          </a:p>
        </p:txBody>
      </p:sp>
    </p:spTree>
    <p:extLst>
      <p:ext uri="{BB962C8B-B14F-4D97-AF65-F5344CB8AC3E}">
        <p14:creationId xmlns:p14="http://schemas.microsoft.com/office/powerpoint/2010/main" val="2468149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smtClean="0"/>
              <a:t>People’s Response</a:t>
            </a:r>
          </a:p>
        </p:txBody>
      </p:sp>
      <p:sp>
        <p:nvSpPr>
          <p:cNvPr id="17411" name="Rectangle 3"/>
          <p:cNvSpPr>
            <a:spLocks noGrp="1" noChangeArrowheads="1"/>
          </p:cNvSpPr>
          <p:nvPr>
            <p:ph type="body" idx="1"/>
          </p:nvPr>
        </p:nvSpPr>
        <p:spPr/>
        <p:txBody>
          <a:bodyPr/>
          <a:lstStyle/>
          <a:p>
            <a:pPr eaLnBrk="1" hangingPunct="1">
              <a:buFontTx/>
              <a:buNone/>
            </a:pPr>
            <a:r>
              <a:rPr lang="en-US" altLang="en-US" dirty="0" smtClean="0"/>
              <a:t>“First Wave” of Revolution</a:t>
            </a:r>
          </a:p>
          <a:p>
            <a:pPr lvl="1" eaLnBrk="1" hangingPunct="1"/>
            <a:r>
              <a:rPr lang="en-US" altLang="en-US" dirty="0" smtClean="0"/>
              <a:t>Bastille</a:t>
            </a:r>
          </a:p>
          <a:p>
            <a:pPr lvl="1" eaLnBrk="1" hangingPunct="1"/>
            <a:r>
              <a:rPr lang="en-US" altLang="en-US" dirty="0" smtClean="0"/>
              <a:t>Great Fear</a:t>
            </a:r>
          </a:p>
        </p:txBody>
      </p:sp>
    </p:spTree>
    <p:extLst>
      <p:ext uri="{BB962C8B-B14F-4D97-AF65-F5344CB8AC3E}">
        <p14:creationId xmlns:p14="http://schemas.microsoft.com/office/powerpoint/2010/main" val="3341854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869</Words>
  <Application>Microsoft Office PowerPoint</Application>
  <PresentationFormat>Widescreen</PresentationFormat>
  <Paragraphs>81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Grievances, Goals and Reactions</vt:lpstr>
      <vt:lpstr>Cahiers </vt:lpstr>
      <vt:lpstr>Examples:</vt:lpstr>
      <vt:lpstr>lettre de cachet</vt:lpstr>
      <vt:lpstr>PowerPoint Presentation</vt:lpstr>
      <vt:lpstr>PowerPoint Presentation</vt:lpstr>
      <vt:lpstr>Step 1 of Revolution</vt:lpstr>
      <vt:lpstr>Kings Response</vt:lpstr>
      <vt:lpstr>People’s Response</vt:lpstr>
      <vt:lpstr>1. The Storming of the Bastille</vt:lpstr>
      <vt:lpstr>2. The Great Fear</vt:lpstr>
      <vt:lpstr>Old Regime vs. the New Ideal</vt:lpstr>
      <vt:lpstr>National Assembly 1789-1791</vt:lpstr>
      <vt:lpstr>Declaration of the Rights of Man and of the Citizen – August 26th 1789</vt:lpstr>
      <vt:lpstr>The Bread Riot</vt:lpstr>
      <vt:lpstr>Civil Constitution of the Clergy-  July 1790</vt:lpstr>
      <vt:lpstr>1791- France declared a Constitutional Monarchy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Grievances, Goals and Reactions</dc:title>
  <dc:creator>Costello, Lynda</dc:creator>
  <cp:lastModifiedBy>Costello, Lynda</cp:lastModifiedBy>
  <cp:revision>9</cp:revision>
  <dcterms:created xsi:type="dcterms:W3CDTF">2017-11-29T12:53:02Z</dcterms:created>
  <dcterms:modified xsi:type="dcterms:W3CDTF">2017-12-06T14:21:56Z</dcterms:modified>
</cp:coreProperties>
</file>