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72" r:id="rId7"/>
    <p:sldId id="273" r:id="rId8"/>
    <p:sldId id="274" r:id="rId9"/>
    <p:sldId id="279" r:id="rId10"/>
    <p:sldId id="266" r:id="rId11"/>
    <p:sldId id="267" r:id="rId12"/>
    <p:sldId id="268" r:id="rId13"/>
    <p:sldId id="269" r:id="rId14"/>
    <p:sldId id="270" r:id="rId15"/>
    <p:sldId id="284" r:id="rId16"/>
    <p:sldId id="283" r:id="rId17"/>
    <p:sldId id="281" r:id="rId18"/>
    <p:sldId id="282" r:id="rId19"/>
    <p:sldId id="278" r:id="rId20"/>
    <p:sldId id="271" r:id="rId21"/>
    <p:sldId id="258" r:id="rId22"/>
    <p:sldId id="276" r:id="rId23"/>
    <p:sldId id="280"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410178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81673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95084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78401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1135711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395581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353410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4097165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1648691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339789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C0BAF-925F-4B15-B77F-8E9D7C2D4057}" type="datetimeFigureOut">
              <a:rPr lang="en-US" smtClean="0"/>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FE7BAA-7E36-4E6F-A0AA-9661BE2F5545}" type="slidenum">
              <a:rPr lang="en-US" smtClean="0"/>
              <a:t>‹#›</a:t>
            </a:fld>
            <a:endParaRPr lang="en-US" dirty="0"/>
          </a:p>
        </p:txBody>
      </p:sp>
    </p:spTree>
    <p:extLst>
      <p:ext uri="{BB962C8B-B14F-4D97-AF65-F5344CB8AC3E}">
        <p14:creationId xmlns:p14="http://schemas.microsoft.com/office/powerpoint/2010/main" val="4240300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7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C0BAF-925F-4B15-B77F-8E9D7C2D4057}" type="datetimeFigureOut">
              <a:rPr lang="en-US" smtClean="0"/>
              <a:t>10/24/2019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E7BAA-7E36-4E6F-A0AA-9661BE2F5545}" type="slidenum">
              <a:rPr lang="en-US" smtClean="0"/>
              <a:t>‹#›</a:t>
            </a:fld>
            <a:endParaRPr lang="en-US" dirty="0"/>
          </a:p>
        </p:txBody>
      </p:sp>
    </p:spTree>
    <p:extLst>
      <p:ext uri="{BB962C8B-B14F-4D97-AF65-F5344CB8AC3E}">
        <p14:creationId xmlns:p14="http://schemas.microsoft.com/office/powerpoint/2010/main" val="2479592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biddle.com/documents/bcg_comp_chapter2.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lbODqslc4T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viewpure.com/z03FQGlGgo0?start=0&amp;end=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cf.psychiatry.ufl.edu/files/2011/05/HAMILTON-DEPRESS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67220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2. Correlations</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r>
              <a:rPr lang="en-US" u="sng" dirty="0" smtClean="0"/>
              <a:t>Correlation Coefficient </a:t>
            </a:r>
            <a:r>
              <a:rPr lang="en-US" dirty="0" smtClean="0"/>
              <a:t>– a statistical measure used to describe the strength of a relationship</a:t>
            </a:r>
          </a:p>
          <a:p>
            <a:r>
              <a:rPr lang="en-US" dirty="0" smtClean="0"/>
              <a:t>Scatterplots</a:t>
            </a:r>
          </a:p>
          <a:p>
            <a:endParaRPr lang="en-US" dirty="0"/>
          </a:p>
          <a:p>
            <a:r>
              <a:rPr lang="en-US" dirty="0" smtClean="0"/>
              <a:t>Can show</a:t>
            </a:r>
          </a:p>
          <a:p>
            <a:pPr lvl="1"/>
            <a:r>
              <a:rPr lang="en-US" dirty="0" smtClean="0"/>
              <a:t>Positive correlations</a:t>
            </a:r>
          </a:p>
          <a:p>
            <a:pPr lvl="1"/>
            <a:r>
              <a:rPr lang="en-US" dirty="0" smtClean="0"/>
              <a:t>Negative correlations</a:t>
            </a:r>
          </a:p>
          <a:p>
            <a:pPr lvl="1"/>
            <a:r>
              <a:rPr lang="en-US" dirty="0" smtClean="0"/>
              <a:t>No relationship</a:t>
            </a:r>
          </a:p>
          <a:p>
            <a:pPr lvl="1"/>
            <a:r>
              <a:rPr lang="en-US" dirty="0" smtClean="0"/>
              <a:t>How to calculate the correlation coefficient:</a:t>
            </a:r>
          </a:p>
          <a:p>
            <a:pPr lvl="1"/>
            <a:r>
              <a:rPr lang="en-US" dirty="0" smtClean="0">
                <a:hlinkClick r:id="rId2"/>
              </a:rPr>
              <a:t>http://www.biddle.com/documents/bcg_comp_chapter2.pdf</a:t>
            </a:r>
            <a:endParaRPr lang="en-US" dirty="0" smtClean="0"/>
          </a:p>
          <a:p>
            <a:pPr marL="457200" lvl="1" indent="0">
              <a:buNone/>
            </a:pPr>
            <a:endParaRPr lang="en-US" dirty="0" smtClean="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155794"/>
            <a:ext cx="4152348"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38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382000" cy="1676400"/>
          </a:xfrm>
        </p:spPr>
        <p:txBody>
          <a:bodyPr>
            <a:noAutofit/>
          </a:bodyPr>
          <a:lstStyle/>
          <a:p>
            <a:r>
              <a:rPr lang="en-US" sz="3200" dirty="0" smtClean="0"/>
              <a:t>For each of the following write down whether there is a positive correlation, negative correlation or there is no relationship.</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6640101"/>
              </p:ext>
            </p:extLst>
          </p:nvPr>
        </p:nvGraphicFramePr>
        <p:xfrm>
          <a:off x="457200" y="2362200"/>
          <a:ext cx="8229600" cy="26517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dirty="0" smtClean="0"/>
                        <a:t>1. The fewer</a:t>
                      </a:r>
                      <a:r>
                        <a:rPr lang="en-US" baseline="0" dirty="0" smtClean="0"/>
                        <a:t> hours of daylight subjects are exposed to the greater the diagnoses of depression</a:t>
                      </a:r>
                      <a:endParaRPr lang="en-US" dirty="0"/>
                    </a:p>
                  </a:txBody>
                  <a:tcPr/>
                </a:tc>
                <a:tc>
                  <a:txBody>
                    <a:bodyPr/>
                    <a:lstStyle/>
                    <a:p>
                      <a:r>
                        <a:rPr lang="en-US" dirty="0" smtClean="0"/>
                        <a:t>2. The greater</a:t>
                      </a:r>
                      <a:r>
                        <a:rPr lang="en-US" baseline="0" dirty="0" smtClean="0"/>
                        <a:t> the amount of income a person reports the higher their level of education</a:t>
                      </a:r>
                      <a:endParaRPr lang="en-US" dirty="0"/>
                    </a:p>
                  </a:txBody>
                  <a:tcPr/>
                </a:tc>
                <a:tc>
                  <a:txBody>
                    <a:bodyPr/>
                    <a:lstStyle/>
                    <a:p>
                      <a:r>
                        <a:rPr lang="en-US" dirty="0" smtClean="0"/>
                        <a:t>3. The more pizza a person eats</a:t>
                      </a:r>
                      <a:r>
                        <a:rPr lang="en-US" baseline="0" dirty="0" smtClean="0"/>
                        <a:t> in a month the lower their consumption of fruit</a:t>
                      </a:r>
                      <a:endParaRPr lang="en-US" dirty="0"/>
                    </a:p>
                  </a:txBody>
                  <a:tcPr/>
                </a:tc>
                <a:extLst>
                  <a:ext uri="{0D108BD9-81ED-4DB2-BD59-A6C34878D82A}">
                    <a16:rowId xmlns:a16="http://schemas.microsoft.com/office/drawing/2014/main" val="10000"/>
                  </a:ext>
                </a:extLst>
              </a:tr>
              <a:tr h="370840">
                <a:tc>
                  <a:txBody>
                    <a:bodyPr/>
                    <a:lstStyle/>
                    <a:p>
                      <a:r>
                        <a:rPr lang="en-US" dirty="0" smtClean="0"/>
                        <a:t>4. </a:t>
                      </a:r>
                    </a:p>
                    <a:p>
                      <a:endParaRPr lang="en-US" dirty="0" smtClean="0"/>
                    </a:p>
                    <a:p>
                      <a:r>
                        <a:rPr lang="en-US" dirty="0" smtClean="0"/>
                        <a:t>r = +.13</a:t>
                      </a:r>
                    </a:p>
                    <a:p>
                      <a:endParaRPr lang="en-US" dirty="0" smtClean="0"/>
                    </a:p>
                    <a:p>
                      <a:endParaRPr lang="en-US" dirty="0"/>
                    </a:p>
                  </a:txBody>
                  <a:tcPr/>
                </a:tc>
                <a:tc>
                  <a:txBody>
                    <a:bodyPr/>
                    <a:lstStyle/>
                    <a:p>
                      <a:r>
                        <a:rPr lang="en-US" dirty="0" smtClean="0"/>
                        <a:t>5. </a:t>
                      </a:r>
                    </a:p>
                    <a:p>
                      <a:endParaRPr lang="en-US" dirty="0" smtClean="0"/>
                    </a:p>
                    <a:p>
                      <a:r>
                        <a:rPr lang="en-US" dirty="0" smtClean="0"/>
                        <a:t>r = 0.0</a:t>
                      </a:r>
                      <a:endParaRPr lang="en-US" dirty="0"/>
                    </a:p>
                  </a:txBody>
                  <a:tcPr/>
                </a:tc>
                <a:tc>
                  <a:txBody>
                    <a:bodyPr/>
                    <a:lstStyle/>
                    <a:p>
                      <a:r>
                        <a:rPr lang="en-US" dirty="0" smtClean="0"/>
                        <a:t>6. </a:t>
                      </a:r>
                    </a:p>
                    <a:p>
                      <a:endParaRPr lang="en-US" dirty="0" smtClean="0"/>
                    </a:p>
                    <a:p>
                      <a:r>
                        <a:rPr lang="en-US" dirty="0" smtClean="0"/>
                        <a:t>r</a:t>
                      </a:r>
                      <a:r>
                        <a:rPr lang="en-US" baseline="0" dirty="0" smtClean="0"/>
                        <a:t> = 1</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22904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normAutofit fontScale="90000"/>
          </a:bodyPr>
          <a:lstStyle/>
          <a:p>
            <a:r>
              <a:rPr lang="en-US" dirty="0" smtClean="0"/>
              <a:t>Correlation vs. Causation</a:t>
            </a:r>
            <a:br>
              <a:rPr lang="en-US" dirty="0" smtClean="0"/>
            </a:br>
            <a:endParaRPr lang="en-US" dirty="0"/>
          </a:p>
        </p:txBody>
      </p:sp>
      <p:sp>
        <p:nvSpPr>
          <p:cNvPr id="3" name="Content Placeholder 2"/>
          <p:cNvSpPr>
            <a:spLocks noGrp="1"/>
          </p:cNvSpPr>
          <p:nvPr>
            <p:ph idx="1"/>
          </p:nvPr>
        </p:nvSpPr>
        <p:spPr>
          <a:xfrm>
            <a:off x="457200" y="2438400"/>
            <a:ext cx="8229600" cy="3687763"/>
          </a:xfrm>
        </p:spPr>
        <p:txBody>
          <a:bodyPr>
            <a:normAutofit/>
          </a:bodyPr>
          <a:lstStyle/>
          <a:p>
            <a:r>
              <a:rPr lang="en-US" dirty="0"/>
              <a:t>Here are some recently reported correlations, with the interpretations drawn by journalists noted in parentheses. In the absence of experimental research, can you come up with other possible explanations for each of these?</a:t>
            </a:r>
          </a:p>
          <a:p>
            <a:pPr marL="0" indent="0">
              <a:buNone/>
            </a:pPr>
            <a:endParaRPr lang="en-US" dirty="0"/>
          </a:p>
        </p:txBody>
      </p:sp>
    </p:spTree>
    <p:extLst>
      <p:ext uri="{BB962C8B-B14F-4D97-AF65-F5344CB8AC3E}">
        <p14:creationId xmlns:p14="http://schemas.microsoft.com/office/powerpoint/2010/main" val="1122962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47500" lnSpcReduction="20000"/>
          </a:bodyPr>
          <a:lstStyle/>
          <a:p>
            <a:pPr marL="0" indent="0">
              <a:buNone/>
            </a:pPr>
            <a:endParaRPr lang="en-US" dirty="0"/>
          </a:p>
          <a:p>
            <a:pPr lvl="0"/>
            <a:r>
              <a:rPr lang="en-US" sz="4400" dirty="0"/>
              <a:t>Attention disorder linked with drug abuse. (Interpretation: Children with ADHD have poor academic performance and peer difficulties which makes them susceptible to abusing drugs</a:t>
            </a:r>
            <a:r>
              <a:rPr lang="en-US" sz="4400" dirty="0" smtClean="0"/>
              <a:t>.)</a:t>
            </a:r>
          </a:p>
          <a:p>
            <a:pPr marL="0" lvl="0" indent="0">
              <a:buNone/>
            </a:pPr>
            <a:endParaRPr lang="en-US" sz="4400" dirty="0"/>
          </a:p>
          <a:p>
            <a:pPr lvl="0"/>
            <a:r>
              <a:rPr lang="en-US" sz="4400" dirty="0"/>
              <a:t>Toddlers who watch more than two hours of TV per day perform worse in school than those who watch less. (Interpretation: TV viewing makes children bad students</a:t>
            </a:r>
            <a:r>
              <a:rPr lang="en-US" sz="4400" dirty="0" smtClean="0"/>
              <a:t>.)</a:t>
            </a:r>
          </a:p>
          <a:p>
            <a:pPr marL="0" lvl="0" indent="0">
              <a:buNone/>
            </a:pPr>
            <a:endParaRPr lang="en-US" sz="4400" dirty="0"/>
          </a:p>
          <a:p>
            <a:pPr lvl="0"/>
            <a:r>
              <a:rPr lang="en-US" sz="4400" dirty="0"/>
              <a:t>Educated people live longer, on average, than less-educated people. (Interpretation: Education lengthens life and enhances life</a:t>
            </a:r>
            <a:r>
              <a:rPr lang="en-US" sz="4400" dirty="0" smtClean="0"/>
              <a:t>.)</a:t>
            </a:r>
          </a:p>
          <a:p>
            <a:pPr marL="0" lvl="0" indent="0">
              <a:buNone/>
            </a:pPr>
            <a:endParaRPr lang="en-US" sz="4400" dirty="0"/>
          </a:p>
          <a:p>
            <a:pPr lvl="0"/>
            <a:r>
              <a:rPr lang="en-US" sz="4400" dirty="0"/>
              <a:t>People who spend long hours on the Internet are somewhat less engaged with family and are lonelier and more depressed. (Interpretation: By isolating people from face-to-face contact, Internet absorption can be depressing.)</a:t>
            </a:r>
          </a:p>
          <a:p>
            <a:endParaRPr lang="en-US" dirty="0"/>
          </a:p>
          <a:p>
            <a:endParaRPr lang="en-US" dirty="0"/>
          </a:p>
        </p:txBody>
      </p:sp>
    </p:spTree>
    <p:extLst>
      <p:ext uri="{BB962C8B-B14F-4D97-AF65-F5344CB8AC3E}">
        <p14:creationId xmlns:p14="http://schemas.microsoft.com/office/powerpoint/2010/main" val="399201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Illusory Correlation</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r>
              <a:rPr lang="en-US" dirty="0" smtClean="0"/>
              <a:t>The perception of a relationship where none exists</a:t>
            </a:r>
          </a:p>
          <a:p>
            <a:r>
              <a:rPr lang="en-US" dirty="0" smtClean="0"/>
              <a:t>May be due to ignoring or failing to notice data that contradicts our belief in a relationship </a:t>
            </a:r>
          </a:p>
          <a:p>
            <a:pPr lvl="1"/>
            <a:r>
              <a:rPr lang="en-US" dirty="0" smtClean="0"/>
              <a:t>The full moon makes kids crazy</a:t>
            </a:r>
          </a:p>
          <a:p>
            <a:pPr lvl="1"/>
            <a:r>
              <a:rPr lang="en-US" smtClean="0"/>
              <a:t>If </a:t>
            </a:r>
            <a:r>
              <a:rPr lang="en-US" dirty="0" smtClean="0"/>
              <a:t>it’s a basketball shape it’s a boy – if you gain weight all over it’s a girl</a:t>
            </a:r>
          </a:p>
          <a:p>
            <a:pPr marL="0" indent="0">
              <a:buNone/>
            </a:pPr>
            <a:r>
              <a:rPr lang="en-US" dirty="0"/>
              <a:t>Example: </a:t>
            </a:r>
            <a:r>
              <a:rPr lang="en-US" dirty="0">
                <a:hlinkClick r:id="rId2"/>
              </a:rPr>
              <a:t>Polio and Ice cream consumption</a:t>
            </a:r>
            <a:endParaRPr lang="en-US" dirty="0"/>
          </a:p>
          <a:p>
            <a:pPr marL="0" indent="0">
              <a:buNone/>
            </a:pPr>
            <a:r>
              <a:rPr lang="en-US" dirty="0"/>
              <a:t>Just because a correlation exists that doesn’t  mean that one element caused the other. They may both have an independent cause.</a:t>
            </a:r>
          </a:p>
          <a:p>
            <a:endParaRPr lang="en-US" dirty="0"/>
          </a:p>
        </p:txBody>
      </p:sp>
    </p:spTree>
    <p:extLst>
      <p:ext uri="{BB962C8B-B14F-4D97-AF65-F5344CB8AC3E}">
        <p14:creationId xmlns:p14="http://schemas.microsoft.com/office/powerpoint/2010/main" val="393388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51703" y="1600200"/>
            <a:ext cx="8840594" cy="3962400"/>
          </a:xfrm>
          <a:prstGeom prst="rect">
            <a:avLst/>
          </a:prstGeom>
        </p:spPr>
      </p:pic>
    </p:spTree>
    <p:extLst>
      <p:ext uri="{BB962C8B-B14F-4D97-AF65-F5344CB8AC3E}">
        <p14:creationId xmlns:p14="http://schemas.microsoft.com/office/powerpoint/2010/main" val="1082208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859" y="1417638"/>
            <a:ext cx="9077900" cy="4068762"/>
          </a:xfrm>
          <a:prstGeom prst="rect">
            <a:avLst/>
          </a:prstGeom>
        </p:spPr>
      </p:pic>
    </p:spTree>
    <p:extLst>
      <p:ext uri="{BB962C8B-B14F-4D97-AF65-F5344CB8AC3E}">
        <p14:creationId xmlns:p14="http://schemas.microsoft.com/office/powerpoint/2010/main" val="3625108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phenomena.nationalgeographic.com/files/2015/09/chart-copy.jpe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6200" y="1600200"/>
            <a:ext cx="9144000" cy="4038600"/>
          </a:xfrm>
          <a:prstGeom prst="rect">
            <a:avLst/>
          </a:prstGeom>
          <a:noFill/>
          <a:ln>
            <a:noFill/>
          </a:ln>
        </p:spPr>
      </p:pic>
    </p:spTree>
    <p:extLst>
      <p:ext uri="{BB962C8B-B14F-4D97-AF65-F5344CB8AC3E}">
        <p14:creationId xmlns:p14="http://schemas.microsoft.com/office/powerpoint/2010/main" val="1059449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55524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6845" y="457200"/>
            <a:ext cx="7970309" cy="5977731"/>
          </a:xfrm>
        </p:spPr>
      </p:pic>
    </p:spTree>
    <p:extLst>
      <p:ext uri="{BB962C8B-B14F-4D97-AF65-F5344CB8AC3E}">
        <p14:creationId xmlns:p14="http://schemas.microsoft.com/office/powerpoint/2010/main" val="1986672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Method</a:t>
            </a:r>
            <a:endParaRPr lang="en-US" dirty="0"/>
          </a:p>
        </p:txBody>
      </p:sp>
      <p:sp>
        <p:nvSpPr>
          <p:cNvPr id="3" name="Content Placeholder 2"/>
          <p:cNvSpPr>
            <a:spLocks noGrp="1"/>
          </p:cNvSpPr>
          <p:nvPr>
            <p:ph idx="1"/>
          </p:nvPr>
        </p:nvSpPr>
        <p:spPr>
          <a:xfrm>
            <a:off x="152400" y="1600200"/>
            <a:ext cx="8763000" cy="4525963"/>
          </a:xfrm>
        </p:spPr>
        <p:txBody>
          <a:bodyPr>
            <a:normAutofit fontScale="77500" lnSpcReduction="20000"/>
          </a:bodyPr>
          <a:lstStyle/>
          <a:p>
            <a:r>
              <a:rPr lang="en-US" u="sng" dirty="0" smtClean="0"/>
              <a:t>Theory</a:t>
            </a:r>
            <a:r>
              <a:rPr lang="en-US" dirty="0" smtClean="0"/>
              <a:t> – an explanation using a set of principles that organizes and predicts observations – it is backed by evidence</a:t>
            </a:r>
          </a:p>
          <a:p>
            <a:pPr lvl="1"/>
            <a:r>
              <a:rPr lang="en-US" dirty="0" smtClean="0"/>
              <a:t>Example: People who develop schizophrenia have a genetic predisposition AND are exposed to stresses that are difficult to cope with</a:t>
            </a:r>
          </a:p>
          <a:p>
            <a:r>
              <a:rPr lang="en-US" u="sng" dirty="0" smtClean="0"/>
              <a:t>Hypothesis</a:t>
            </a:r>
            <a:r>
              <a:rPr lang="en-US" dirty="0" smtClean="0"/>
              <a:t>: A </a:t>
            </a:r>
            <a:r>
              <a:rPr lang="en-US" u="sng" dirty="0" smtClean="0"/>
              <a:t>testable prediction </a:t>
            </a:r>
            <a:r>
              <a:rPr lang="en-US" dirty="0" smtClean="0"/>
              <a:t>or statement about what a researcher expects to observe under certain conditions</a:t>
            </a:r>
          </a:p>
          <a:p>
            <a:pPr lvl="1"/>
            <a:r>
              <a:rPr lang="en-US" dirty="0" smtClean="0"/>
              <a:t>1. Schizophrenia </a:t>
            </a:r>
            <a:r>
              <a:rPr lang="en-US" dirty="0"/>
              <a:t>should be more common among people who have an identical twin with schizophrenia than among people who have an identical twin without schizophrenia (because of the genetic factor). </a:t>
            </a:r>
            <a:endParaRPr lang="en-US" dirty="0" smtClean="0"/>
          </a:p>
          <a:p>
            <a:pPr lvl="1"/>
            <a:r>
              <a:rPr lang="en-US" dirty="0" smtClean="0"/>
              <a:t>2</a:t>
            </a:r>
            <a:r>
              <a:rPr lang="en-US" dirty="0"/>
              <a:t>) There should be some pairs of identical twins in which one has schizophrenia and one does not (because of the stress factor). </a:t>
            </a:r>
            <a:br>
              <a:rPr lang="en-US" dirty="0"/>
            </a:br>
            <a:endParaRPr lang="en-US" dirty="0" smtClean="0"/>
          </a:p>
          <a:p>
            <a:endParaRPr lang="en-US" dirty="0"/>
          </a:p>
        </p:txBody>
      </p:sp>
    </p:spTree>
    <p:extLst>
      <p:ext uri="{BB962C8B-B14F-4D97-AF65-F5344CB8AC3E}">
        <p14:creationId xmlns:p14="http://schemas.microsoft.com/office/powerpoint/2010/main" val="368422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 37 - Experimentation</a:t>
            </a:r>
            <a:endParaRPr lang="en-US" dirty="0"/>
          </a:p>
        </p:txBody>
      </p:sp>
      <p:sp>
        <p:nvSpPr>
          <p:cNvPr id="3" name="Content Placeholder 2"/>
          <p:cNvSpPr>
            <a:spLocks noGrp="1"/>
          </p:cNvSpPr>
          <p:nvPr>
            <p:ph idx="1"/>
          </p:nvPr>
        </p:nvSpPr>
        <p:spPr/>
        <p:txBody>
          <a:bodyPr/>
          <a:lstStyle/>
          <a:p>
            <a:r>
              <a:rPr lang="en-US" dirty="0" smtClean="0"/>
              <a:t>What are some good practices in creating a valid experiment?</a:t>
            </a:r>
            <a:endParaRPr lang="en-US" dirty="0"/>
          </a:p>
        </p:txBody>
      </p:sp>
    </p:spTree>
    <p:extLst>
      <p:ext uri="{BB962C8B-B14F-4D97-AF65-F5344CB8AC3E}">
        <p14:creationId xmlns:p14="http://schemas.microsoft.com/office/powerpoint/2010/main" val="2267180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533400"/>
          </a:xfrm>
        </p:spPr>
        <p:txBody>
          <a:bodyPr>
            <a:normAutofit fontScale="90000"/>
          </a:bodyPr>
          <a:lstStyle/>
          <a:p>
            <a:r>
              <a:rPr lang="en-US" sz="3200" dirty="0"/>
              <a:t>Scientific Investigations</a:t>
            </a:r>
          </a:p>
        </p:txBody>
      </p:sp>
      <p:sp>
        <p:nvSpPr>
          <p:cNvPr id="6147" name="Rectangle 3"/>
          <p:cNvSpPr>
            <a:spLocks noGrp="1" noChangeArrowheads="1"/>
          </p:cNvSpPr>
          <p:nvPr>
            <p:ph type="body" idx="1"/>
          </p:nvPr>
        </p:nvSpPr>
        <p:spPr>
          <a:xfrm>
            <a:off x="457200" y="609600"/>
            <a:ext cx="8229600" cy="6019800"/>
          </a:xfrm>
        </p:spPr>
        <p:txBody>
          <a:bodyPr/>
          <a:lstStyle/>
          <a:p>
            <a:pPr marL="0" indent="0">
              <a:lnSpc>
                <a:spcPct val="90000"/>
              </a:lnSpc>
              <a:buNone/>
            </a:pPr>
            <a:r>
              <a:rPr lang="en-US" sz="2400" b="1" dirty="0"/>
              <a:t>Experiment: a research method in which the investigator manipulates the variable under carefully controlled conditions and observes whether any changes occur in a second variable as a result. How x affects y or If x then y (hypothesis</a:t>
            </a:r>
            <a:r>
              <a:rPr lang="en-US" sz="2400" b="1" dirty="0" smtClean="0"/>
              <a:t>)</a:t>
            </a:r>
          </a:p>
          <a:p>
            <a:pPr marL="0" indent="0">
              <a:lnSpc>
                <a:spcPct val="90000"/>
              </a:lnSpc>
              <a:buNone/>
            </a:pPr>
            <a:endParaRPr lang="en-US" sz="2400" b="1" dirty="0" smtClean="0"/>
          </a:p>
          <a:p>
            <a:pPr marL="609600" indent="-609600">
              <a:lnSpc>
                <a:spcPct val="90000"/>
              </a:lnSpc>
              <a:buFontTx/>
              <a:buAutoNum type="arabicPeriod"/>
            </a:pPr>
            <a:r>
              <a:rPr lang="en-US" sz="1800" b="1" dirty="0" smtClean="0"/>
              <a:t>Formulate a hypothesis</a:t>
            </a:r>
          </a:p>
          <a:p>
            <a:pPr marL="609600" indent="-609600">
              <a:lnSpc>
                <a:spcPct val="90000"/>
              </a:lnSpc>
              <a:buFontTx/>
              <a:buAutoNum type="arabicPeriod"/>
            </a:pPr>
            <a:r>
              <a:rPr lang="en-US" sz="1800" b="1" dirty="0" smtClean="0"/>
              <a:t>Design the Study </a:t>
            </a:r>
          </a:p>
          <a:p>
            <a:pPr marL="609600" indent="-609600">
              <a:lnSpc>
                <a:spcPct val="90000"/>
              </a:lnSpc>
              <a:buFontTx/>
              <a:buAutoNum type="arabicPeriod"/>
            </a:pPr>
            <a:r>
              <a:rPr lang="en-US" sz="1800" b="1" dirty="0" smtClean="0"/>
              <a:t>Collect the data</a:t>
            </a:r>
          </a:p>
          <a:p>
            <a:pPr marL="609600" indent="-609600">
              <a:lnSpc>
                <a:spcPct val="90000"/>
              </a:lnSpc>
              <a:buFontTx/>
              <a:buAutoNum type="arabicPeriod"/>
            </a:pPr>
            <a:r>
              <a:rPr lang="en-US" sz="1800" b="1" dirty="0" smtClean="0"/>
              <a:t>Analyze the data and draw conclusions</a:t>
            </a:r>
          </a:p>
          <a:p>
            <a:pPr marL="609600" indent="-609600">
              <a:lnSpc>
                <a:spcPct val="90000"/>
              </a:lnSpc>
              <a:buFontTx/>
              <a:buAutoNum type="arabicPeriod"/>
            </a:pPr>
            <a:r>
              <a:rPr lang="en-US" sz="1800" b="1" dirty="0" smtClean="0"/>
              <a:t>Report the findings</a:t>
            </a:r>
          </a:p>
          <a:p>
            <a:pPr marL="609600" indent="-609600">
              <a:lnSpc>
                <a:spcPct val="90000"/>
              </a:lnSpc>
              <a:buFontTx/>
              <a:buAutoNum type="arabicPeriod"/>
            </a:pPr>
            <a:endParaRPr lang="en-US" sz="1800" b="1" dirty="0"/>
          </a:p>
          <a:p>
            <a:pPr marL="0" indent="0">
              <a:lnSpc>
                <a:spcPct val="90000"/>
              </a:lnSpc>
              <a:buNone/>
            </a:pPr>
            <a:r>
              <a:rPr lang="en-US" sz="1800" b="1" dirty="0" smtClean="0"/>
              <a:t>Pro’s	- Can determine cause and effect relationships</a:t>
            </a:r>
          </a:p>
          <a:p>
            <a:pPr marL="0" indent="0">
              <a:lnSpc>
                <a:spcPct val="90000"/>
              </a:lnSpc>
              <a:buNone/>
            </a:pPr>
            <a:endParaRPr lang="en-US" sz="1800" b="1" dirty="0" smtClean="0"/>
          </a:p>
          <a:p>
            <a:pPr marL="0" indent="0">
              <a:lnSpc>
                <a:spcPct val="90000"/>
              </a:lnSpc>
              <a:buNone/>
            </a:pPr>
            <a:r>
              <a:rPr lang="en-US" sz="1800" b="1" dirty="0" smtClean="0"/>
              <a:t>Con’s 	– may lack real world significance (laboratory setting) </a:t>
            </a:r>
          </a:p>
          <a:p>
            <a:pPr marL="0" indent="0">
              <a:lnSpc>
                <a:spcPct val="90000"/>
              </a:lnSpc>
              <a:buNone/>
            </a:pPr>
            <a:r>
              <a:rPr lang="en-US" sz="1800" b="1" dirty="0"/>
              <a:t>	</a:t>
            </a:r>
            <a:r>
              <a:rPr lang="en-US" sz="1800" b="1" dirty="0" smtClean="0"/>
              <a:t>- ethical issues may limit possibilities			</a:t>
            </a:r>
            <a:endParaRPr lang="en-US" sz="1800" b="1" dirty="0"/>
          </a:p>
        </p:txBody>
      </p:sp>
    </p:spTree>
    <p:extLst>
      <p:ext uri="{BB962C8B-B14F-4D97-AF65-F5344CB8AC3E}">
        <p14:creationId xmlns:p14="http://schemas.microsoft.com/office/powerpoint/2010/main" val="58916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fade">
                                      <p:cBhvr>
                                        <p:cTn id="7" dur="500"/>
                                        <p:tgtEl>
                                          <p:spTgt spid="614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xEl>
                                              <p:pRg st="3" end="3"/>
                                            </p:txEl>
                                          </p:spTgt>
                                        </p:tgtEl>
                                        <p:attrNameLst>
                                          <p:attrName>style.visibility</p:attrName>
                                        </p:attrNameLst>
                                      </p:cBhvr>
                                      <p:to>
                                        <p:strVal val="visible"/>
                                      </p:to>
                                    </p:set>
                                    <p:animEffect transition="in" filter="fade">
                                      <p:cBhvr>
                                        <p:cTn id="12" dur="500"/>
                                        <p:tgtEl>
                                          <p:spTgt spid="61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fade">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7">
                                            <p:txEl>
                                              <p:pRg st="5" end="5"/>
                                            </p:txEl>
                                          </p:spTgt>
                                        </p:tgtEl>
                                        <p:attrNameLst>
                                          <p:attrName>style.visibility</p:attrName>
                                        </p:attrNameLst>
                                      </p:cBhvr>
                                      <p:to>
                                        <p:strVal val="visible"/>
                                      </p:to>
                                    </p:set>
                                    <p:animEffect transition="in" filter="fade">
                                      <p:cBhvr>
                                        <p:cTn id="22" dur="500"/>
                                        <p:tgtEl>
                                          <p:spTgt spid="614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Effect transition="in" filter="fade">
                                      <p:cBhvr>
                                        <p:cTn id="27" dur="500"/>
                                        <p:tgtEl>
                                          <p:spTgt spid="61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47">
                                            <p:txEl>
                                              <p:pRg st="8" end="8"/>
                                            </p:txEl>
                                          </p:spTgt>
                                        </p:tgtEl>
                                        <p:attrNameLst>
                                          <p:attrName>style.visibility</p:attrName>
                                        </p:attrNameLst>
                                      </p:cBhvr>
                                      <p:to>
                                        <p:strVal val="visible"/>
                                      </p:to>
                                    </p:set>
                                    <p:animEffect transition="in" filter="fade">
                                      <p:cBhvr>
                                        <p:cTn id="32" dur="500"/>
                                        <p:tgtEl>
                                          <p:spTgt spid="614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147">
                                            <p:txEl>
                                              <p:pRg st="10" end="10"/>
                                            </p:txEl>
                                          </p:spTgt>
                                        </p:tgtEl>
                                        <p:attrNameLst>
                                          <p:attrName>style.visibility</p:attrName>
                                        </p:attrNameLst>
                                      </p:cBhvr>
                                      <p:to>
                                        <p:strVal val="visible"/>
                                      </p:to>
                                    </p:set>
                                    <p:animEffect transition="in" filter="fade">
                                      <p:cBhvr>
                                        <p:cTn id="37" dur="500"/>
                                        <p:tgtEl>
                                          <p:spTgt spid="6147">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147">
                                            <p:txEl>
                                              <p:pRg st="11" end="11"/>
                                            </p:txEl>
                                          </p:spTgt>
                                        </p:tgtEl>
                                        <p:attrNameLst>
                                          <p:attrName>style.visibility</p:attrName>
                                        </p:attrNameLst>
                                      </p:cBhvr>
                                      <p:to>
                                        <p:strVal val="visible"/>
                                      </p:to>
                                    </p:set>
                                    <p:animEffect transition="in" filter="fade">
                                      <p:cBhvr>
                                        <p:cTn id="42" dur="500"/>
                                        <p:tgtEl>
                                          <p:spTgt spid="61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Review Elements of an experiment</a:t>
            </a:r>
            <a:endParaRPr lang="en-US" dirty="0"/>
          </a:p>
        </p:txBody>
      </p:sp>
      <p:sp>
        <p:nvSpPr>
          <p:cNvPr id="3" name="Content Placeholder 2"/>
          <p:cNvSpPr>
            <a:spLocks noGrp="1"/>
          </p:cNvSpPr>
          <p:nvPr>
            <p:ph idx="1"/>
          </p:nvPr>
        </p:nvSpPr>
        <p:spPr>
          <a:xfrm>
            <a:off x="457200" y="838200"/>
            <a:ext cx="8229600" cy="5715000"/>
          </a:xfrm>
        </p:spPr>
        <p:txBody>
          <a:bodyPr>
            <a:normAutofit fontScale="62500" lnSpcReduction="20000"/>
          </a:bodyPr>
          <a:lstStyle/>
          <a:p>
            <a:pPr lvl="0"/>
            <a:r>
              <a:rPr lang="en-US" u="sng" dirty="0"/>
              <a:t>Theory</a:t>
            </a:r>
            <a:r>
              <a:rPr lang="en-US" dirty="0"/>
              <a:t> – </a:t>
            </a:r>
            <a:r>
              <a:rPr lang="en-US" dirty="0" smtClean="0"/>
              <a:t>Environment affects brain development</a:t>
            </a:r>
            <a:endParaRPr lang="en-US" dirty="0"/>
          </a:p>
          <a:p>
            <a:pPr lvl="0"/>
            <a:r>
              <a:rPr lang="en-US" u="sng" dirty="0"/>
              <a:t>Hypothesis</a:t>
            </a:r>
            <a:r>
              <a:rPr lang="en-US" dirty="0"/>
              <a:t>: </a:t>
            </a:r>
            <a:r>
              <a:rPr lang="en-US" dirty="0" smtClean="0"/>
              <a:t>If rats are exposed to an enriched environment their brains will be measurably different from rats not raised in an enriched environment. Likewise rats raised in an impoverished environment will be measurable different.</a:t>
            </a:r>
            <a:endParaRPr lang="en-US" dirty="0"/>
          </a:p>
          <a:p>
            <a:r>
              <a:rPr lang="en-US" dirty="0"/>
              <a:t> </a:t>
            </a:r>
            <a:r>
              <a:rPr lang="en-US" u="sng" dirty="0" smtClean="0"/>
              <a:t>Independent </a:t>
            </a:r>
            <a:r>
              <a:rPr lang="en-US" u="sng" dirty="0"/>
              <a:t>variable-</a:t>
            </a:r>
            <a:r>
              <a:rPr lang="en-US" dirty="0"/>
              <a:t> </a:t>
            </a:r>
            <a:r>
              <a:rPr lang="en-US" dirty="0" smtClean="0"/>
              <a:t>The environment in which the rat is raised</a:t>
            </a:r>
            <a:endParaRPr lang="en-US" dirty="0"/>
          </a:p>
          <a:p>
            <a:r>
              <a:rPr lang="en-US" dirty="0"/>
              <a:t> </a:t>
            </a:r>
            <a:r>
              <a:rPr lang="en-US" u="sng" dirty="0" smtClean="0"/>
              <a:t>Dependent </a:t>
            </a:r>
            <a:r>
              <a:rPr lang="en-US" u="sng" dirty="0"/>
              <a:t>variable-</a:t>
            </a:r>
            <a:r>
              <a:rPr lang="en-US" dirty="0"/>
              <a:t> </a:t>
            </a:r>
            <a:r>
              <a:rPr lang="en-US" dirty="0" smtClean="0"/>
              <a:t>the brain development</a:t>
            </a:r>
            <a:endParaRPr lang="en-US" dirty="0"/>
          </a:p>
          <a:p>
            <a:r>
              <a:rPr lang="en-US" u="sng" dirty="0" smtClean="0"/>
              <a:t>Experimental </a:t>
            </a:r>
            <a:r>
              <a:rPr lang="en-US" u="sng" dirty="0"/>
              <a:t>group-</a:t>
            </a:r>
            <a:r>
              <a:rPr lang="en-US" dirty="0"/>
              <a:t> </a:t>
            </a:r>
            <a:r>
              <a:rPr lang="en-US" dirty="0" smtClean="0"/>
              <a:t>rats raised in the enriched environment AND the rats raised in the impoverished environment</a:t>
            </a:r>
            <a:endParaRPr lang="en-US" dirty="0"/>
          </a:p>
          <a:p>
            <a:r>
              <a:rPr lang="en-US" u="sng" dirty="0" smtClean="0"/>
              <a:t>Control </a:t>
            </a:r>
            <a:r>
              <a:rPr lang="en-US" u="sng" dirty="0"/>
              <a:t>Group-</a:t>
            </a:r>
            <a:r>
              <a:rPr lang="en-US" dirty="0"/>
              <a:t> </a:t>
            </a:r>
            <a:r>
              <a:rPr lang="en-US" dirty="0" smtClean="0"/>
              <a:t>Rats raised in the traditional lab environment</a:t>
            </a:r>
            <a:endParaRPr lang="en-US" dirty="0"/>
          </a:p>
          <a:p>
            <a:r>
              <a:rPr lang="en-US" u="sng" dirty="0"/>
              <a:t>Operational definitions </a:t>
            </a:r>
            <a:r>
              <a:rPr lang="en-US" dirty="0"/>
              <a:t>– </a:t>
            </a:r>
            <a:r>
              <a:rPr lang="en-US" dirty="0" smtClean="0"/>
              <a:t>What is an enriched environment? What is Impoverished? How will brain development be measured?</a:t>
            </a:r>
            <a:endParaRPr lang="en-US" dirty="0"/>
          </a:p>
          <a:p>
            <a:r>
              <a:rPr lang="en-US" u="sng" dirty="0" smtClean="0"/>
              <a:t>Dealing with experimenter </a:t>
            </a:r>
            <a:r>
              <a:rPr lang="en-US" u="sng" dirty="0"/>
              <a:t>Bias</a:t>
            </a:r>
            <a:r>
              <a:rPr lang="en-US" dirty="0"/>
              <a:t> – </a:t>
            </a:r>
            <a:r>
              <a:rPr lang="en-US" dirty="0" smtClean="0"/>
              <a:t>In this case the study was “blinded” – The researchers did not know which treatment the rats received when collecting their brain measurements.</a:t>
            </a:r>
          </a:p>
          <a:p>
            <a:r>
              <a:rPr lang="en-US" u="sng" dirty="0" smtClean="0"/>
              <a:t>Random assignment </a:t>
            </a:r>
            <a:r>
              <a:rPr lang="en-US" dirty="0" smtClean="0"/>
              <a:t>– Rats are randomly assigned to either the control or experimental groups to increase reliability by reducing confounding variables</a:t>
            </a:r>
          </a:p>
          <a:p>
            <a:r>
              <a:rPr lang="en-US" dirty="0" smtClean="0">
                <a:hlinkClick r:id="rId2"/>
              </a:rPr>
              <a:t>Placebo</a:t>
            </a:r>
            <a:endParaRPr lang="en-US" dirty="0"/>
          </a:p>
        </p:txBody>
      </p:sp>
    </p:spTree>
    <p:extLst>
      <p:ext uri="{BB962C8B-B14F-4D97-AF65-F5344CB8AC3E}">
        <p14:creationId xmlns:p14="http://schemas.microsoft.com/office/powerpoint/2010/main" val="291742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Sample </a:t>
            </a:r>
            <a:r>
              <a:rPr lang="en-US" b="1" dirty="0" smtClean="0"/>
              <a:t>Size</a:t>
            </a:r>
            <a:endParaRPr lang="en-US" dirty="0"/>
          </a:p>
        </p:txBody>
      </p:sp>
      <p:sp>
        <p:nvSpPr>
          <p:cNvPr id="3" name="Content Placeholder 2"/>
          <p:cNvSpPr>
            <a:spLocks noGrp="1"/>
          </p:cNvSpPr>
          <p:nvPr>
            <p:ph idx="1"/>
          </p:nvPr>
        </p:nvSpPr>
        <p:spPr>
          <a:xfrm>
            <a:off x="228600" y="914400"/>
            <a:ext cx="8458200" cy="5791200"/>
          </a:xfrm>
        </p:spPr>
        <p:txBody>
          <a:bodyPr>
            <a:noAutofit/>
          </a:bodyPr>
          <a:lstStyle/>
          <a:p>
            <a:pPr marL="0" indent="0">
              <a:buNone/>
            </a:pPr>
            <a:r>
              <a:rPr lang="en-US" sz="1600" dirty="0" smtClean="0"/>
              <a:t>1. Imagine that you are a golfer of above-average ability and that you have the opportunity to play the greatest golfer in the world (say Phil  Mickelson). If you want to maximize your slim chance of winning, how much golf would you elect to play, given the choices of 1, 18, 36, or 72 holes?</a:t>
            </a:r>
          </a:p>
          <a:p>
            <a:pPr marL="0" indent="0">
              <a:buNone/>
            </a:pPr>
            <a:endParaRPr lang="en-US" sz="1600" dirty="0" smtClean="0"/>
          </a:p>
          <a:p>
            <a:pPr marL="0" indent="0">
              <a:buNone/>
            </a:pPr>
            <a:r>
              <a:rPr lang="en-US" sz="1600" dirty="0" smtClean="0"/>
              <a:t>2. </a:t>
            </a:r>
            <a:r>
              <a:rPr lang="en-US" sz="1600" dirty="0"/>
              <a:t>A certain town is served by two hospitals. In the larger hospital about 45 babies are born each day, and in </a:t>
            </a:r>
            <a:r>
              <a:rPr lang="en-US" sz="1600" dirty="0" smtClean="0"/>
              <a:t>the smaller </a:t>
            </a:r>
            <a:r>
              <a:rPr lang="en-US" sz="1600" dirty="0"/>
              <a:t>hospital about 15 babies are born each day. Although the overall proportion of boys is about 50 </a:t>
            </a:r>
            <a:r>
              <a:rPr lang="en-US" sz="1600" dirty="0" smtClean="0"/>
              <a:t>percent, the </a:t>
            </a:r>
            <a:r>
              <a:rPr lang="en-US" sz="1600" dirty="0"/>
              <a:t>actual proportion at either hospital may be greater or less than 50 percent on any day. At the end of a </a:t>
            </a:r>
            <a:r>
              <a:rPr lang="en-US" sz="1600" dirty="0" smtClean="0"/>
              <a:t>year, which </a:t>
            </a:r>
            <a:r>
              <a:rPr lang="en-US" sz="1600" dirty="0"/>
              <a:t>hospital will have the greater number of days on which more than 60 percent of the babies born were boys?</a:t>
            </a:r>
          </a:p>
          <a:p>
            <a:pPr marL="800100" lvl="2" indent="0">
              <a:buNone/>
            </a:pPr>
            <a:r>
              <a:rPr lang="en-US" sz="1600" dirty="0"/>
              <a:t>(a) the larger hospital</a:t>
            </a:r>
          </a:p>
          <a:p>
            <a:pPr marL="800100" lvl="2" indent="0">
              <a:buNone/>
            </a:pPr>
            <a:r>
              <a:rPr lang="en-US" sz="1600" dirty="0"/>
              <a:t>(b) the smaller hospital</a:t>
            </a:r>
          </a:p>
          <a:p>
            <a:pPr marL="800100" lvl="2" indent="0">
              <a:buNone/>
            </a:pPr>
            <a:r>
              <a:rPr lang="en-US" sz="1600" dirty="0"/>
              <a:t>(c) neither—the number of days will be about the same (within 5 percent of each other</a:t>
            </a:r>
            <a:r>
              <a:rPr lang="en-US" sz="1600" dirty="0" smtClean="0"/>
              <a:t>)</a:t>
            </a:r>
          </a:p>
          <a:p>
            <a:pPr marL="800100" lvl="2" indent="0">
              <a:buNone/>
            </a:pPr>
            <a:endParaRPr lang="en-US" sz="1600" dirty="0"/>
          </a:p>
          <a:p>
            <a:pPr marL="0" indent="0">
              <a:buNone/>
            </a:pPr>
            <a:r>
              <a:rPr lang="en-US" sz="1600" dirty="0"/>
              <a:t>3. Imagine an urn filled with white and black balls. You know that two-thirds of the balls are one color and </a:t>
            </a:r>
            <a:r>
              <a:rPr lang="en-US" sz="1600" dirty="0" smtClean="0"/>
              <a:t>one-third are </a:t>
            </a:r>
            <a:r>
              <a:rPr lang="en-US" sz="1600" dirty="0"/>
              <a:t>the other, but you don’t </a:t>
            </a:r>
            <a:r>
              <a:rPr lang="en-US" sz="1600" dirty="0" smtClean="0"/>
              <a:t> know </a:t>
            </a:r>
            <a:r>
              <a:rPr lang="en-US" sz="1600" dirty="0"/>
              <a:t>which color predominates. One blindfolded person plunges a hand into the </a:t>
            </a:r>
            <a:r>
              <a:rPr lang="en-US" sz="1600" dirty="0" smtClean="0"/>
              <a:t>urn and </a:t>
            </a:r>
            <a:r>
              <a:rPr lang="en-US" sz="1600" dirty="0"/>
              <a:t>comes up with 3 black balls and 1 white ball. Another uses both hands and comes up with 14 black balls </a:t>
            </a:r>
            <a:r>
              <a:rPr lang="en-US" sz="1600" dirty="0" smtClean="0"/>
              <a:t>and  10 </a:t>
            </a:r>
            <a:r>
              <a:rPr lang="en-US" sz="1600" dirty="0"/>
              <a:t>white balls. Which sample provides the more convincing evidence that the urn contains more black balls </a:t>
            </a:r>
            <a:r>
              <a:rPr lang="en-US" sz="1600" dirty="0" smtClean="0"/>
              <a:t>than white </a:t>
            </a:r>
            <a:r>
              <a:rPr lang="en-US" sz="1600" dirty="0"/>
              <a:t>balls?</a:t>
            </a:r>
          </a:p>
          <a:p>
            <a:pPr marL="800100" lvl="2" indent="0">
              <a:buNone/>
            </a:pPr>
            <a:r>
              <a:rPr lang="en-US" sz="1600" dirty="0"/>
              <a:t>(a) the first, or 3:1 sample</a:t>
            </a:r>
          </a:p>
          <a:p>
            <a:pPr marL="800100" lvl="2" indent="0">
              <a:buNone/>
            </a:pPr>
            <a:r>
              <a:rPr lang="en-US" sz="1600" dirty="0"/>
              <a:t>(b) the second, or 14:10 sample</a:t>
            </a:r>
          </a:p>
          <a:p>
            <a:pPr marL="800100" lvl="2" indent="0">
              <a:buNone/>
            </a:pPr>
            <a:r>
              <a:rPr lang="en-US" sz="1600" dirty="0"/>
              <a:t>(c) they are equally convincing</a:t>
            </a:r>
          </a:p>
          <a:p>
            <a:pPr marL="0" indent="0">
              <a:buNone/>
            </a:pPr>
            <a:r>
              <a:rPr lang="en-US" sz="1600" dirty="0" smtClean="0"/>
              <a:t>.</a:t>
            </a:r>
            <a:endParaRPr lang="en-US" sz="1600" dirty="0"/>
          </a:p>
        </p:txBody>
      </p:sp>
    </p:spTree>
    <p:extLst>
      <p:ext uri="{BB962C8B-B14F-4D97-AF65-F5344CB8AC3E}">
        <p14:creationId xmlns:p14="http://schemas.microsoft.com/office/powerpoint/2010/main" val="21105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research method is best?</a:t>
            </a:r>
            <a:br>
              <a:rPr lang="en-US" dirty="0"/>
            </a:br>
            <a:endParaRPr lang="en-US" b="1" dirty="0"/>
          </a:p>
        </p:txBody>
      </p:sp>
      <p:sp>
        <p:nvSpPr>
          <p:cNvPr id="3" name="Content Placeholder 2"/>
          <p:cNvSpPr>
            <a:spLocks noGrp="1"/>
          </p:cNvSpPr>
          <p:nvPr>
            <p:ph idx="1"/>
          </p:nvPr>
        </p:nvSpPr>
        <p:spPr>
          <a:xfrm>
            <a:off x="457200" y="990600"/>
            <a:ext cx="8229600" cy="5486400"/>
          </a:xfrm>
        </p:spPr>
        <p:txBody>
          <a:bodyPr>
            <a:normAutofit fontScale="85000" lnSpcReduction="20000"/>
          </a:bodyPr>
          <a:lstStyle/>
          <a:p>
            <a:pPr marL="514350" indent="-514350">
              <a:buFont typeface="+mj-lt"/>
              <a:buAutoNum type="arabicPeriod"/>
            </a:pPr>
            <a:r>
              <a:rPr lang="en-US" dirty="0" smtClean="0"/>
              <a:t>You </a:t>
            </a:r>
            <a:r>
              <a:rPr lang="en-US" dirty="0"/>
              <a:t>want to examine and describe gender roles in lowland gorillas.</a:t>
            </a:r>
          </a:p>
          <a:p>
            <a:pPr marL="514350" indent="-514350">
              <a:buFont typeface="+mj-lt"/>
              <a:buAutoNum type="arabicPeriod"/>
            </a:pPr>
            <a:r>
              <a:rPr lang="en-US" dirty="0"/>
              <a:t>You would like to determine the effectiveness of a new drug treatment for children with ADHD.</a:t>
            </a:r>
          </a:p>
          <a:p>
            <a:pPr marL="514350" indent="-514350">
              <a:buFont typeface="+mj-lt"/>
              <a:buAutoNum type="arabicPeriod"/>
            </a:pPr>
            <a:r>
              <a:rPr lang="en-US" dirty="0"/>
              <a:t>You would like to determine the U.S. President’s approval rate at New </a:t>
            </a:r>
            <a:r>
              <a:rPr lang="en-US" dirty="0" err="1"/>
              <a:t>Paltz</a:t>
            </a:r>
            <a:r>
              <a:rPr lang="en-US" dirty="0"/>
              <a:t>.</a:t>
            </a:r>
          </a:p>
          <a:p>
            <a:pPr marL="514350" indent="-514350">
              <a:buFont typeface="+mj-lt"/>
              <a:buAutoNum type="arabicPeriod"/>
            </a:pPr>
            <a:r>
              <a:rPr lang="en-US" dirty="0"/>
              <a:t>You would like to help a woman get over an anxiety problem that is preventing her from being successful at her  job.</a:t>
            </a:r>
          </a:p>
          <a:p>
            <a:pPr marL="514350" indent="-514350">
              <a:buFont typeface="+mj-lt"/>
              <a:buAutoNum type="arabicPeriod"/>
            </a:pPr>
            <a:r>
              <a:rPr lang="en-US" dirty="0"/>
              <a:t>You would like to see if frustration causes aggression in humans.</a:t>
            </a:r>
          </a:p>
          <a:p>
            <a:pPr marL="514350" indent="-514350">
              <a:buFont typeface="+mj-lt"/>
              <a:buAutoNum type="arabicPeriod"/>
            </a:pPr>
            <a:r>
              <a:rPr lang="en-US" dirty="0"/>
              <a:t>You would like to see </a:t>
            </a:r>
            <a:r>
              <a:rPr lang="en-US" dirty="0" smtClean="0"/>
              <a:t>if </a:t>
            </a:r>
            <a:r>
              <a:rPr lang="en-US" smtClean="0"/>
              <a:t>thereis</a:t>
            </a:r>
            <a:r>
              <a:rPr lang="en-US" dirty="0" smtClean="0"/>
              <a:t> any </a:t>
            </a:r>
            <a:r>
              <a:rPr lang="en-US" dirty="0"/>
              <a:t>relationship between crime and poverty among incarcerated females.</a:t>
            </a:r>
          </a:p>
          <a:p>
            <a:endParaRPr lang="en-US" dirty="0"/>
          </a:p>
        </p:txBody>
      </p:sp>
    </p:spTree>
    <p:extLst>
      <p:ext uri="{BB962C8B-B14F-4D97-AF65-F5344CB8AC3E}">
        <p14:creationId xmlns:p14="http://schemas.microsoft.com/office/powerpoint/2010/main" val="344819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u="sng" dirty="0" smtClean="0"/>
              <a:t>Operational definition </a:t>
            </a:r>
            <a:r>
              <a:rPr lang="en-US" dirty="0" smtClean="0"/>
              <a:t>– a statement of the procedures that are used to define the research variables</a:t>
            </a:r>
          </a:p>
          <a:p>
            <a:pPr marL="457200" lvl="1" indent="0">
              <a:buNone/>
            </a:pPr>
            <a:r>
              <a:rPr lang="en-US" dirty="0" smtClean="0"/>
              <a:t>Example:</a:t>
            </a:r>
          </a:p>
          <a:p>
            <a:pPr marL="971550" lvl="1" indent="-514350">
              <a:buFont typeface="+mj-lt"/>
              <a:buAutoNum type="arabicPeriod"/>
            </a:pPr>
            <a:r>
              <a:rPr lang="en-US" u="sng" dirty="0" smtClean="0"/>
              <a:t>Hypothesis:</a:t>
            </a:r>
            <a:r>
              <a:rPr lang="en-US" dirty="0" smtClean="0"/>
              <a:t> People with Low self esteem will score lower on a 10 depression scale than people with high self esteem</a:t>
            </a:r>
          </a:p>
          <a:p>
            <a:pPr marL="971550" lvl="1" indent="-514350">
              <a:buFont typeface="+mj-lt"/>
              <a:buAutoNum type="arabicPeriod"/>
            </a:pPr>
            <a:r>
              <a:rPr lang="en-US" u="sng" dirty="0" smtClean="0"/>
              <a:t>Operation definitions</a:t>
            </a:r>
            <a:r>
              <a:rPr lang="en-US" dirty="0" smtClean="0"/>
              <a:t>: this would include the type of scale used to define depression ex: </a:t>
            </a:r>
            <a:r>
              <a:rPr lang="en-US" dirty="0" smtClean="0">
                <a:hlinkClick r:id="rId2"/>
              </a:rPr>
              <a:t>Hamilton Depression scale</a:t>
            </a:r>
            <a:endParaRPr lang="en-US" dirty="0"/>
          </a:p>
          <a:p>
            <a:r>
              <a:rPr lang="en-US" u="sng" dirty="0" smtClean="0"/>
              <a:t>Replication</a:t>
            </a:r>
            <a:r>
              <a:rPr lang="en-US" dirty="0" smtClean="0"/>
              <a:t> – repeating the research study with different participants to test whether the findings are consistent </a:t>
            </a:r>
          </a:p>
        </p:txBody>
      </p:sp>
    </p:spTree>
    <p:extLst>
      <p:ext uri="{BB962C8B-B14F-4D97-AF65-F5344CB8AC3E}">
        <p14:creationId xmlns:p14="http://schemas.microsoft.com/office/powerpoint/2010/main" val="104046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Studies can either</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Describe behavior</a:t>
            </a:r>
          </a:p>
          <a:p>
            <a:pPr marL="514350" indent="-514350">
              <a:buAutoNum type="arabicPeriod"/>
            </a:pPr>
            <a:r>
              <a:rPr lang="en-US" dirty="0" smtClean="0"/>
              <a:t>Show the strength of the relationship between two or more things (Correlation)</a:t>
            </a:r>
          </a:p>
          <a:p>
            <a:pPr marL="514350" indent="-514350">
              <a:buAutoNum type="arabicPeriod"/>
            </a:pPr>
            <a:r>
              <a:rPr lang="en-US" dirty="0" smtClean="0"/>
              <a:t>Discern cause and effect (Experimentation)</a:t>
            </a:r>
          </a:p>
          <a:p>
            <a:pPr marL="514350" indent="-514350">
              <a:buAutoNum type="arabicPeriod"/>
            </a:pPr>
            <a:endParaRPr lang="en-US" dirty="0"/>
          </a:p>
          <a:p>
            <a:pPr marL="0" indent="0">
              <a:buNone/>
            </a:pPr>
            <a:r>
              <a:rPr lang="en-US" dirty="0" smtClean="0"/>
              <a:t>***what you need to find out AND the your limitations (ethical and otherwise) determine what kind of study you create.</a:t>
            </a:r>
          </a:p>
          <a:p>
            <a:endParaRPr lang="en-US" dirty="0"/>
          </a:p>
        </p:txBody>
      </p:sp>
    </p:spTree>
    <p:extLst>
      <p:ext uri="{BB962C8B-B14F-4D97-AF65-F5344CB8AC3E}">
        <p14:creationId xmlns:p14="http://schemas.microsoft.com/office/powerpoint/2010/main" val="216705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Descriptive Methods p. 26 - 30</a:t>
            </a:r>
            <a:endParaRPr lang="en-US" dirty="0"/>
          </a:p>
        </p:txBody>
      </p:sp>
      <p:sp>
        <p:nvSpPr>
          <p:cNvPr id="3" name="Content Placeholder 2"/>
          <p:cNvSpPr>
            <a:spLocks noGrp="1"/>
          </p:cNvSpPr>
          <p:nvPr>
            <p:ph sz="half" idx="1"/>
          </p:nvPr>
        </p:nvSpPr>
        <p:spPr/>
        <p:txBody>
          <a:bodyPr>
            <a:normAutofit/>
          </a:bodyPr>
          <a:lstStyle/>
          <a:p>
            <a:pPr lvl="2"/>
            <a:endParaRPr lang="en-US" dirty="0"/>
          </a:p>
          <a:p>
            <a:pPr lvl="2"/>
            <a:endParaRPr lang="en-US" dirty="0" smtClean="0"/>
          </a:p>
          <a:p>
            <a:endParaRPr lang="en-US" dirty="0"/>
          </a:p>
        </p:txBody>
      </p:sp>
      <p:sp>
        <p:nvSpPr>
          <p:cNvPr id="21" name="Content Placeholder 20"/>
          <p:cNvSpPr>
            <a:spLocks noGrp="1"/>
          </p:cNvSpPr>
          <p:nvPr>
            <p:ph sz="half" idx="2"/>
          </p:nvPr>
        </p:nvSpPr>
        <p:spPr/>
        <p:txBody>
          <a:bodyPr/>
          <a:lstStyle/>
          <a:p>
            <a:endParaRPr lang="en-US"/>
          </a:p>
        </p:txBody>
      </p:sp>
    </p:spTree>
    <p:extLst>
      <p:ext uri="{BB962C8B-B14F-4D97-AF65-F5344CB8AC3E}">
        <p14:creationId xmlns:p14="http://schemas.microsoft.com/office/powerpoint/2010/main" val="1814518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Case Study – 1 or a few individuals</a:t>
            </a:r>
            <a:endParaRPr lang="en-US" dirty="0"/>
          </a:p>
        </p:txBody>
      </p:sp>
      <p:sp>
        <p:nvSpPr>
          <p:cNvPr id="4" name="Content Placeholder 3"/>
          <p:cNvSpPr>
            <a:spLocks noGrp="1"/>
          </p:cNvSpPr>
          <p:nvPr>
            <p:ph sz="half" idx="2"/>
          </p:nvPr>
        </p:nvSpPr>
        <p:spPr/>
        <p:txBody>
          <a:bodyPr/>
          <a:lstStyle/>
          <a:p>
            <a:r>
              <a:rPr lang="en-US" dirty="0" smtClean="0"/>
              <a:t>Con</a:t>
            </a:r>
          </a:p>
          <a:p>
            <a:r>
              <a:rPr lang="en-US" dirty="0" smtClean="0"/>
              <a:t>Individuals may be </a:t>
            </a:r>
            <a:r>
              <a:rPr lang="en-US" u="sng" dirty="0" smtClean="0"/>
              <a:t>atypical</a:t>
            </a:r>
            <a:endParaRPr lang="en-US" u="sng" dirty="0"/>
          </a:p>
        </p:txBody>
      </p:sp>
      <p:sp>
        <p:nvSpPr>
          <p:cNvPr id="6" name="Content Placeholder 5"/>
          <p:cNvSpPr>
            <a:spLocks noGrp="1"/>
          </p:cNvSpPr>
          <p:nvPr>
            <p:ph sz="half" idx="1"/>
          </p:nvPr>
        </p:nvSpPr>
        <p:spPr/>
        <p:txBody>
          <a:bodyPr/>
          <a:lstStyle/>
          <a:p>
            <a:r>
              <a:rPr lang="en-US" dirty="0" smtClean="0"/>
              <a:t>Pro	</a:t>
            </a:r>
          </a:p>
          <a:p>
            <a:r>
              <a:rPr lang="en-US" dirty="0" smtClean="0"/>
              <a:t>Greater Depth</a:t>
            </a:r>
          </a:p>
          <a:p>
            <a:r>
              <a:rPr lang="en-US" dirty="0" smtClean="0"/>
              <a:t>One can study things that it might be difficult or impossible to ethically replicate in experiment</a:t>
            </a:r>
            <a:endParaRPr lang="en-US" dirty="0"/>
          </a:p>
        </p:txBody>
      </p:sp>
    </p:spTree>
    <p:extLst>
      <p:ext uri="{BB962C8B-B14F-4D97-AF65-F5344CB8AC3E}">
        <p14:creationId xmlns:p14="http://schemas.microsoft.com/office/powerpoint/2010/main" val="3225367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Survey method</a:t>
            </a:r>
            <a:endParaRPr lang="en-US" dirty="0"/>
          </a:p>
        </p:txBody>
      </p:sp>
      <p:sp>
        <p:nvSpPr>
          <p:cNvPr id="3" name="Content Placeholder 2"/>
          <p:cNvSpPr>
            <a:spLocks noGrp="1"/>
          </p:cNvSpPr>
          <p:nvPr>
            <p:ph sz="half" idx="1"/>
          </p:nvPr>
        </p:nvSpPr>
        <p:spPr/>
        <p:txBody>
          <a:bodyPr>
            <a:normAutofit fontScale="92500"/>
          </a:bodyPr>
          <a:lstStyle/>
          <a:p>
            <a:r>
              <a:rPr lang="en-US" dirty="0" smtClean="0"/>
              <a:t>Pros</a:t>
            </a:r>
          </a:p>
          <a:p>
            <a:endParaRPr lang="en-US" dirty="0"/>
          </a:p>
          <a:p>
            <a:r>
              <a:rPr lang="en-US" dirty="0" smtClean="0"/>
              <a:t>Can get a lot of data</a:t>
            </a:r>
          </a:p>
          <a:p>
            <a:r>
              <a:rPr lang="en-US" dirty="0" smtClean="0"/>
              <a:t>Can measure attitudes, motives and opinions</a:t>
            </a:r>
            <a:endParaRPr lang="en-US" dirty="0"/>
          </a:p>
        </p:txBody>
      </p:sp>
      <p:sp>
        <p:nvSpPr>
          <p:cNvPr id="4" name="Content Placeholder 3"/>
          <p:cNvSpPr>
            <a:spLocks noGrp="1"/>
          </p:cNvSpPr>
          <p:nvPr>
            <p:ph sz="half" idx="2"/>
          </p:nvPr>
        </p:nvSpPr>
        <p:spPr/>
        <p:txBody>
          <a:bodyPr>
            <a:normAutofit fontScale="92500"/>
          </a:bodyPr>
          <a:lstStyle/>
          <a:p>
            <a:r>
              <a:rPr lang="en-US" dirty="0" smtClean="0"/>
              <a:t>Cons</a:t>
            </a:r>
          </a:p>
          <a:p>
            <a:r>
              <a:rPr lang="en-US" dirty="0"/>
              <a:t>wording effect: the wording of the questions may influence answers</a:t>
            </a:r>
          </a:p>
          <a:p>
            <a:r>
              <a:rPr lang="en-US" dirty="0"/>
              <a:t>- relies on honesty and reflection of participants</a:t>
            </a:r>
          </a:p>
          <a:p>
            <a:r>
              <a:rPr lang="en-US" dirty="0"/>
              <a:t>- small rate of return is not likely to be representative</a:t>
            </a:r>
          </a:p>
        </p:txBody>
      </p:sp>
    </p:spTree>
    <p:extLst>
      <p:ext uri="{BB962C8B-B14F-4D97-AF65-F5344CB8AC3E}">
        <p14:creationId xmlns:p14="http://schemas.microsoft.com/office/powerpoint/2010/main" val="1828079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Naturalistic Observation</a:t>
            </a:r>
            <a:endParaRPr lang="en-US" dirty="0"/>
          </a:p>
        </p:txBody>
      </p:sp>
      <p:sp>
        <p:nvSpPr>
          <p:cNvPr id="3" name="Content Placeholder 2"/>
          <p:cNvSpPr>
            <a:spLocks noGrp="1"/>
          </p:cNvSpPr>
          <p:nvPr>
            <p:ph sz="half" idx="1"/>
          </p:nvPr>
        </p:nvSpPr>
        <p:spPr/>
        <p:txBody>
          <a:bodyPr/>
          <a:lstStyle/>
          <a:p>
            <a:r>
              <a:rPr lang="en-US" dirty="0" smtClean="0"/>
              <a:t>Pros</a:t>
            </a:r>
          </a:p>
          <a:p>
            <a:endParaRPr lang="en-US" dirty="0"/>
          </a:p>
          <a:p>
            <a:r>
              <a:rPr lang="en-US" dirty="0" smtClean="0"/>
              <a:t>Provides real world scenarios &amp; significance</a:t>
            </a:r>
            <a:endParaRPr lang="en-US" dirty="0"/>
          </a:p>
        </p:txBody>
      </p:sp>
      <p:sp>
        <p:nvSpPr>
          <p:cNvPr id="4" name="Content Placeholder 3"/>
          <p:cNvSpPr>
            <a:spLocks noGrp="1"/>
          </p:cNvSpPr>
          <p:nvPr>
            <p:ph sz="half" idx="2"/>
          </p:nvPr>
        </p:nvSpPr>
        <p:spPr/>
        <p:txBody>
          <a:bodyPr/>
          <a:lstStyle/>
          <a:p>
            <a:r>
              <a:rPr lang="en-US" dirty="0" smtClean="0"/>
              <a:t>Cons</a:t>
            </a:r>
          </a:p>
          <a:p>
            <a:r>
              <a:rPr lang="en-US" dirty="0" smtClean="0"/>
              <a:t>Only describes behavior, can’t explain behavior</a:t>
            </a:r>
            <a:endParaRPr lang="en-US" dirty="0"/>
          </a:p>
        </p:txBody>
      </p:sp>
    </p:spTree>
    <p:extLst>
      <p:ext uri="{BB962C8B-B14F-4D97-AF65-F5344CB8AC3E}">
        <p14:creationId xmlns:p14="http://schemas.microsoft.com/office/powerpoint/2010/main" val="2409370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2400" y="152400"/>
            <a:ext cx="8839200" cy="6521178"/>
          </a:xfrm>
        </p:spPr>
      </p:pic>
    </p:spTree>
    <p:extLst>
      <p:ext uri="{BB962C8B-B14F-4D97-AF65-F5344CB8AC3E}">
        <p14:creationId xmlns:p14="http://schemas.microsoft.com/office/powerpoint/2010/main" val="2688489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1239</Words>
  <Application>Microsoft Office PowerPoint</Application>
  <PresentationFormat>On-screen Show (4:3)</PresentationFormat>
  <Paragraphs>127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Methods</vt:lpstr>
      <vt:lpstr>Scientific Method</vt:lpstr>
      <vt:lpstr>PowerPoint Presentation</vt:lpstr>
      <vt:lpstr>Studies can either</vt:lpstr>
      <vt:lpstr>1. Descriptive Methods p. 26 - 30</vt:lpstr>
      <vt:lpstr>A. Case Study – 1 or a few individuals</vt:lpstr>
      <vt:lpstr>B. Survey method</vt:lpstr>
      <vt:lpstr>C. Naturalistic Observation</vt:lpstr>
      <vt:lpstr>PowerPoint Presentation</vt:lpstr>
      <vt:lpstr>2. Correlations</vt:lpstr>
      <vt:lpstr>For each of the following write down whether there is a positive correlation, negative correlation or there is no relationship.</vt:lpstr>
      <vt:lpstr>Correlation vs. Causation </vt:lpstr>
      <vt:lpstr>PowerPoint Presentation</vt:lpstr>
      <vt:lpstr>Illusory Correlation</vt:lpstr>
      <vt:lpstr>PowerPoint Presentation</vt:lpstr>
      <vt:lpstr>PowerPoint Presentation</vt:lpstr>
      <vt:lpstr>PowerPoint Presentation</vt:lpstr>
      <vt:lpstr>PowerPoint Presentation</vt:lpstr>
      <vt:lpstr>PowerPoint Presentation</vt:lpstr>
      <vt:lpstr>Page 37 - Experimentation</vt:lpstr>
      <vt:lpstr>Scientific Investigations</vt:lpstr>
      <vt:lpstr>Review Elements of an experiment</vt:lpstr>
      <vt:lpstr>Sample Size</vt:lpstr>
      <vt:lpstr>Which research method is best?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Costello, Lynda</dc:creator>
  <cp:lastModifiedBy>Costello, Lynda</cp:lastModifiedBy>
  <cp:revision>55</cp:revision>
  <dcterms:created xsi:type="dcterms:W3CDTF">2012-09-17T16:18:34Z</dcterms:created>
  <dcterms:modified xsi:type="dcterms:W3CDTF">2019-10-24T18:43:05Z</dcterms:modified>
</cp:coreProperties>
</file>