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9" r:id="rId5"/>
    <p:sldId id="263" r:id="rId6"/>
    <p:sldId id="260" r:id="rId7"/>
    <p:sldId id="257" r:id="rId8"/>
    <p:sldId id="265" r:id="rId9"/>
    <p:sldId id="266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-720" y="-10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21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9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2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3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83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4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7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5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5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2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2776BFB-6A3B-48C2-8384-C2F2F90B0C7F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369543E-1676-42C4-8B93-B8677894326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94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 3012.d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Michelle </a:t>
            </a:r>
            <a:r>
              <a:rPr lang="en-US" dirty="0" err="1" smtClean="0"/>
              <a:t>Martoni</a:t>
            </a:r>
            <a:endParaRPr lang="en-US" dirty="0" smtClean="0"/>
          </a:p>
          <a:p>
            <a:r>
              <a:rPr lang="en-US" dirty="0" smtClean="0"/>
              <a:t>Assistant Superintendent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Appeals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800" dirty="0" smtClean="0"/>
              <a:t>Negotiable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800" dirty="0" smtClean="0"/>
              <a:t>The anomaly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800" dirty="0" smtClean="0"/>
              <a:t>Corrective Action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6477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 3012.d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480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2745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Composite Score </a:t>
            </a:r>
            <a:r>
              <a:rPr lang="en-US" sz="3200" b="1" dirty="0" smtClean="0"/>
              <a:t>Matrix:  Two Components</a:t>
            </a:r>
            <a:endParaRPr lang="en-US" sz="32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-395998" y="-356615"/>
            <a:ext cx="539243" cy="1904459"/>
            <a:chOff x="-149049" y="-356622"/>
            <a:chExt cx="317757" cy="1904494"/>
          </a:xfrm>
        </p:grpSpPr>
        <p:sp>
          <p:nvSpPr>
            <p:cNvPr id="6" name="Rectangle 5"/>
            <p:cNvSpPr/>
            <p:nvPr/>
          </p:nvSpPr>
          <p:spPr>
            <a:xfrm rot="5399999" flipV="1">
              <a:off x="-984622" y="478951"/>
              <a:ext cx="1904494" cy="2333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endPara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5399999">
              <a:off x="-368608" y="709176"/>
              <a:ext cx="850252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10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2986" y="2162026"/>
            <a:ext cx="7382896" cy="288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Observation Component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1 </a:t>
            </a:r>
            <a:r>
              <a:rPr lang="en-US" sz="3600" dirty="0" smtClean="0"/>
              <a:t>observation </a:t>
            </a:r>
            <a:r>
              <a:rPr lang="en-US" sz="3600" dirty="0" smtClean="0"/>
              <a:t>by Lead Evaluator:  Building Principal or designee </a:t>
            </a:r>
            <a:r>
              <a:rPr lang="en-US" sz="3600" dirty="0" smtClean="0"/>
              <a:t>(At least 80 percent)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At least one by outside evaluator (different BEDS </a:t>
            </a:r>
            <a:r>
              <a:rPr lang="en-US" sz="3600" dirty="0" smtClean="0"/>
              <a:t>number—20% Negotiable)</a:t>
            </a:r>
            <a:endParaRPr lang="en-US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Peer observation </a:t>
            </a:r>
            <a:r>
              <a:rPr lang="en-US" sz="3600" dirty="0" smtClean="0"/>
              <a:t>(10 % Negotiable</a:t>
            </a:r>
            <a:r>
              <a:rPr lang="en-US" sz="3600" dirty="0" smtClean="0"/>
              <a:t>)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9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Observation </a:t>
            </a:r>
            <a:r>
              <a:rPr lang="en-US" b="1" dirty="0" smtClean="0"/>
              <a:t> Score Ranges</a:t>
            </a:r>
            <a:endParaRPr lang="en-US" b="1" dirty="0"/>
          </a:p>
        </p:txBody>
      </p:sp>
      <p:pic>
        <p:nvPicPr>
          <p:cNvPr id="5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9304" y="2226804"/>
            <a:ext cx="5413717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 Math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5400" dirty="0" smtClean="0"/>
              <a:t>Teachers receive a weighted average of all observations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smtClean="0"/>
              <a:t>Any </a:t>
            </a:r>
            <a:r>
              <a:rPr lang="en-US" sz="5400" dirty="0" smtClean="0"/>
              <a:t>teacher who receives a 1 on both observations must receive a O for the category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Observation Rubric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Domains 2 and 3 (Danielson) must be evaluated over the course of the total observations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265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Student Achievement Component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State </a:t>
            </a:r>
            <a:r>
              <a:rPr lang="en-US" sz="4000" dirty="0" smtClean="0"/>
              <a:t>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Possible second subcomponent (Negotiable)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State assessment or state approved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9105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Performance Category:   Score</a:t>
            </a:r>
            <a:endParaRPr lang="en-US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3470" y="2406651"/>
            <a:ext cx="5645385" cy="290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85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1187" y="235974"/>
            <a:ext cx="4601497" cy="60320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01897" y="2433484"/>
            <a:ext cx="3480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SLOs Scoring Chart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75020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Words>134</Words>
  <Application>Microsoft Office PowerPoint</Application>
  <PresentationFormat>Custom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</vt:lpstr>
      <vt:lpstr>APPR 3012.d</vt:lpstr>
      <vt:lpstr>Composite Score Matrix:  Two Components</vt:lpstr>
      <vt:lpstr>Observation Component</vt:lpstr>
      <vt:lpstr>Observation  Score Ranges</vt:lpstr>
      <vt:lpstr>APPR Math</vt:lpstr>
      <vt:lpstr>Observation Rubric</vt:lpstr>
      <vt:lpstr>Student Achievement Component</vt:lpstr>
      <vt:lpstr>Student Performance Category:   Score</vt:lpstr>
      <vt:lpstr>PowerPoint Presentation</vt:lpstr>
      <vt:lpstr>Appeals Process</vt:lpstr>
      <vt:lpstr>APPR 3012.d</vt:lpstr>
    </vt:vector>
  </TitlesOfParts>
  <Company>NPCSD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 3012.d</dc:title>
  <dc:creator>Martoni, Michelle</dc:creator>
  <cp:lastModifiedBy>1</cp:lastModifiedBy>
  <cp:revision>10</cp:revision>
  <dcterms:created xsi:type="dcterms:W3CDTF">2015-09-26T16:58:04Z</dcterms:created>
  <dcterms:modified xsi:type="dcterms:W3CDTF">2015-09-29T12:06:13Z</dcterms:modified>
</cp:coreProperties>
</file>