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59" r:id="rId5"/>
    <p:sldId id="260" r:id="rId6"/>
    <p:sldId id="261" r:id="rId7"/>
    <p:sldId id="262" r:id="rId8"/>
    <p:sldId id="267" r:id="rId9"/>
    <p:sldId id="263" r:id="rId10"/>
    <p:sldId id="268"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1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FC8D11-D1D3-4F70-9209-CAA735E72A4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405165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8D11-D1D3-4F70-9209-CAA735E72A4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348991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8D11-D1D3-4F70-9209-CAA735E72A4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380759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C8D11-D1D3-4F70-9209-CAA735E72A4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90807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C8D11-D1D3-4F70-9209-CAA735E72A4A}"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123284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FC8D11-D1D3-4F70-9209-CAA735E72A4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222821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FC8D11-D1D3-4F70-9209-CAA735E72A4A}"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344720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C8D11-D1D3-4F70-9209-CAA735E72A4A}"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50741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C8D11-D1D3-4F70-9209-CAA735E72A4A}"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243180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8D11-D1D3-4F70-9209-CAA735E72A4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207263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C8D11-D1D3-4F70-9209-CAA735E72A4A}"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947A4-1328-4533-AAE8-D6831F26B2EE}" type="slidenum">
              <a:rPr lang="en-US" smtClean="0"/>
              <a:t>‹#›</a:t>
            </a:fld>
            <a:endParaRPr lang="en-US"/>
          </a:p>
        </p:txBody>
      </p:sp>
    </p:spTree>
    <p:extLst>
      <p:ext uri="{BB962C8B-B14F-4D97-AF65-F5344CB8AC3E}">
        <p14:creationId xmlns:p14="http://schemas.microsoft.com/office/powerpoint/2010/main" val="78619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C8D11-D1D3-4F70-9209-CAA735E72A4A}"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947A4-1328-4533-AAE8-D6831F26B2EE}" type="slidenum">
              <a:rPr lang="en-US" smtClean="0"/>
              <a:t>‹#›</a:t>
            </a:fld>
            <a:endParaRPr lang="en-US"/>
          </a:p>
        </p:txBody>
      </p:sp>
    </p:spTree>
    <p:extLst>
      <p:ext uri="{BB962C8B-B14F-4D97-AF65-F5344CB8AC3E}">
        <p14:creationId xmlns:p14="http://schemas.microsoft.com/office/powerpoint/2010/main" val="2936868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2YbGMwyZv9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ancommunity.org/cs/understanding_research/extreme_male_brain#Referen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RF27F2b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DGEi3ob7SH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Piaget</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26" y="1447800"/>
            <a:ext cx="329460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596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20871" y="568246"/>
            <a:ext cx="6283546" cy="4181414"/>
          </a:xfrm>
          <a:prstGeom prst="rect">
            <a:avLst/>
          </a:prstGeom>
        </p:spPr>
      </p:pic>
      <p:pic>
        <p:nvPicPr>
          <p:cNvPr id="6" name="Picture 5"/>
          <p:cNvPicPr>
            <a:picLocks noChangeAspect="1"/>
          </p:cNvPicPr>
          <p:nvPr/>
        </p:nvPicPr>
        <p:blipFill>
          <a:blip r:embed="rId3"/>
          <a:stretch>
            <a:fillRect/>
          </a:stretch>
        </p:blipFill>
        <p:spPr>
          <a:xfrm>
            <a:off x="7121746" y="668607"/>
            <a:ext cx="4438650" cy="4438650"/>
          </a:xfrm>
          <a:prstGeom prst="rect">
            <a:avLst/>
          </a:prstGeom>
        </p:spPr>
      </p:pic>
      <p:sp>
        <p:nvSpPr>
          <p:cNvPr id="3" name="TextBox 2"/>
          <p:cNvSpPr txBox="1"/>
          <p:nvPr/>
        </p:nvSpPr>
        <p:spPr>
          <a:xfrm>
            <a:off x="1873404" y="5272239"/>
            <a:ext cx="3088889" cy="646331"/>
          </a:xfrm>
          <a:prstGeom prst="rect">
            <a:avLst/>
          </a:prstGeom>
          <a:noFill/>
        </p:spPr>
        <p:txBody>
          <a:bodyPr wrap="square" rtlCol="0">
            <a:spAutoFit/>
          </a:bodyPr>
          <a:lstStyle/>
          <a:p>
            <a:r>
              <a:rPr lang="en-US" sz="3600" dirty="0" smtClean="0"/>
              <a:t>NOT THIS GUY!</a:t>
            </a:r>
            <a:endParaRPr lang="en-US" sz="3600" dirty="0"/>
          </a:p>
        </p:txBody>
      </p:sp>
      <p:sp>
        <p:nvSpPr>
          <p:cNvPr id="4" name="TextBox 3"/>
          <p:cNvSpPr txBox="1"/>
          <p:nvPr/>
        </p:nvSpPr>
        <p:spPr>
          <a:xfrm>
            <a:off x="8147890" y="5410739"/>
            <a:ext cx="2386361" cy="646331"/>
          </a:xfrm>
          <a:prstGeom prst="rect">
            <a:avLst/>
          </a:prstGeom>
          <a:noFill/>
        </p:spPr>
        <p:txBody>
          <a:bodyPr wrap="square" rtlCol="0">
            <a:spAutoFit/>
          </a:bodyPr>
          <a:lstStyle/>
          <a:p>
            <a:r>
              <a:rPr lang="en-US" sz="3600" dirty="0" smtClean="0"/>
              <a:t>THIS GUY!!!</a:t>
            </a:r>
            <a:endParaRPr lang="en-US" sz="3600" dirty="0"/>
          </a:p>
        </p:txBody>
      </p:sp>
    </p:spTree>
    <p:extLst>
      <p:ext uri="{BB962C8B-B14F-4D97-AF65-F5344CB8AC3E}">
        <p14:creationId xmlns:p14="http://schemas.microsoft.com/office/powerpoint/2010/main" val="6432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and Theory of Mind</a:t>
            </a:r>
            <a:endParaRPr lang="en-US" dirty="0"/>
          </a:p>
        </p:txBody>
      </p:sp>
      <p:sp>
        <p:nvSpPr>
          <p:cNvPr id="3" name="Content Placeholder 2"/>
          <p:cNvSpPr>
            <a:spLocks noGrp="1"/>
          </p:cNvSpPr>
          <p:nvPr>
            <p:ph idx="1"/>
          </p:nvPr>
        </p:nvSpPr>
        <p:spPr/>
        <p:txBody>
          <a:bodyPr/>
          <a:lstStyle/>
          <a:p>
            <a:r>
              <a:rPr lang="en-US" dirty="0" smtClean="0">
                <a:hlinkClick r:id="rId2"/>
              </a:rPr>
              <a:t>The Transformers</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918" y="2354863"/>
            <a:ext cx="69056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85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77800"/>
            <a:ext cx="10515600" cy="6273800"/>
          </a:xfrm>
        </p:spPr>
        <p:txBody>
          <a:bodyPr>
            <a:normAutofit fontScale="70000" lnSpcReduction="20000"/>
          </a:bodyPr>
          <a:lstStyle/>
          <a:p>
            <a:r>
              <a:rPr lang="en-US" b="1" dirty="0"/>
              <a:t>Systemizing</a:t>
            </a:r>
            <a:r>
              <a:rPr lang="en-US" dirty="0"/>
              <a:t> is defined as "the drive to analyze or construct systems" that "follow rules."  </a:t>
            </a:r>
            <a:r>
              <a:rPr lang="en-US" b="1" baseline="30000" dirty="0">
                <a:hlinkClick r:id="rId2"/>
              </a:rPr>
              <a:t>13</a:t>
            </a:r>
            <a:r>
              <a:rPr lang="en-US" baseline="30000" dirty="0"/>
              <a:t>  </a:t>
            </a:r>
            <a:r>
              <a:rPr lang="en-US" dirty="0"/>
              <a:t>It also involves being able to predict the behavior of a system (as opposed to predicting or understanding the behavior of other people). </a:t>
            </a:r>
            <a:r>
              <a:rPr lang="en-US" b="1" baseline="30000" dirty="0">
                <a:hlinkClick r:id="rId2"/>
              </a:rPr>
              <a:t>11</a:t>
            </a:r>
            <a:r>
              <a:rPr lang="en-US" baseline="30000" dirty="0"/>
              <a:t> </a:t>
            </a:r>
            <a:r>
              <a:rPr lang="en-US" dirty="0"/>
              <a:t>Males are, on average, more skilled at "systemizing" than females are. Think of mathematicians and engineers as good </a:t>
            </a:r>
            <a:r>
              <a:rPr lang="en-US" dirty="0" err="1"/>
              <a:t>systemizers</a:t>
            </a:r>
            <a:r>
              <a:rPr lang="en-US" dirty="0"/>
              <a:t>.</a:t>
            </a:r>
          </a:p>
          <a:p>
            <a:r>
              <a:rPr lang="en-US" b="1" dirty="0"/>
              <a:t>Empathizing</a:t>
            </a:r>
            <a:r>
              <a:rPr lang="en-US" dirty="0"/>
              <a:t> is defined as "the drive to identify another person's emotions and thoughts, and to respond to these with appropriate emotion." It also involves being able to predict the behavior of people. Females are, on average, more skilled at "empathizing" than males are. Think of therapists and teachers as good empathizers.</a:t>
            </a:r>
          </a:p>
          <a:p>
            <a:r>
              <a:rPr lang="en-US" i="1" dirty="0"/>
              <a:t>Please note: The gender differences being discussed are "overall average" differences. In other words, it is understood that there are individual men who are wonderful at empathizing and women who are fantastic at systemizing; there are intuitive male therapists and brilliant female mathematicians.</a:t>
            </a:r>
            <a:endParaRPr lang="en-US" dirty="0"/>
          </a:p>
          <a:p>
            <a:r>
              <a:rPr lang="en-US" dirty="0"/>
              <a:t>The extreme male brain theory, meanwhile, views people on the autism spectrum as </a:t>
            </a:r>
            <a:r>
              <a:rPr lang="en-US" i="1" dirty="0"/>
              <a:t>hyper-</a:t>
            </a:r>
            <a:r>
              <a:rPr lang="en-US" i="1" dirty="0" err="1"/>
              <a:t>systemizers</a:t>
            </a:r>
            <a:r>
              <a:rPr lang="en-US" dirty="0"/>
              <a:t>: people who are extremely interested in and engaged with rule-bound non-human systems, whatever their level of functioning. </a:t>
            </a:r>
            <a:r>
              <a:rPr lang="en-US" b="1" baseline="30000" dirty="0">
                <a:hlinkClick r:id="rId2"/>
              </a:rPr>
              <a:t>14</a:t>
            </a:r>
            <a:r>
              <a:rPr lang="en-US" baseline="30000" dirty="0"/>
              <a:t>  </a:t>
            </a:r>
            <a:r>
              <a:rPr lang="en-US" dirty="0"/>
              <a:t>For someone with less cognitive ability, "hyper-systemizing" might translate into collecting buttons, stones, or some other objects and organizing them by type. For someone with a higher IQ, it might translate into a huge catalog of knowledge on a particular subject, like insects, astronomy, or history -- a subject that is endlessly thought about, talked about, and expanded upon. Routine would be one form of system, and disruptions to routine would be upsetting because they interfere with expectations of a rule-bound system. Rigidity, not flexibility, would be the rule.</a:t>
            </a:r>
          </a:p>
          <a:p>
            <a:r>
              <a:rPr lang="en-US" dirty="0"/>
              <a:t>Empathizing, on the other hand, would be impaired in individuals with ASD. Reading social cues, noticing what others are feeling (let alone figuring out how to respond appropriately), and making sense of social hierarchies would be very challenging -- even more challenging than it might be for the average male.</a:t>
            </a:r>
          </a:p>
          <a:p>
            <a:endParaRPr lang="en-US" dirty="0"/>
          </a:p>
        </p:txBody>
      </p:sp>
    </p:spTree>
    <p:extLst>
      <p:ext uri="{BB962C8B-B14F-4D97-AF65-F5344CB8AC3E}">
        <p14:creationId xmlns:p14="http://schemas.microsoft.com/office/powerpoint/2010/main" val="4005848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Schemas</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2233614"/>
            <a:ext cx="69056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839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Piaget’s Stages of Cognitive Development</a:t>
            </a:r>
            <a:endParaRPr lang="en-US" dirty="0"/>
          </a:p>
        </p:txBody>
      </p:sp>
      <p:sp>
        <p:nvSpPr>
          <p:cNvPr id="3" name="Content Placeholder 2"/>
          <p:cNvSpPr>
            <a:spLocks noGrp="1"/>
          </p:cNvSpPr>
          <p:nvPr>
            <p:ph idx="1"/>
          </p:nvPr>
        </p:nvSpPr>
        <p:spPr/>
        <p:txBody>
          <a:bodyPr/>
          <a:lstStyle/>
          <a:p>
            <a:r>
              <a:rPr lang="en-US" dirty="0" smtClean="0"/>
              <a:t>For each stage – make observations about what seems to be understood or misunderstood by the child in the scenario.</a:t>
            </a:r>
          </a:p>
          <a:p>
            <a:r>
              <a:rPr lang="en-US" dirty="0" smtClean="0"/>
              <a:t>What questions do you think Piaget might ask about their responses?</a:t>
            </a:r>
          </a:p>
          <a:p>
            <a:r>
              <a:rPr lang="en-US">
                <a:hlinkClick r:id="rId2"/>
              </a:rPr>
              <a:t>https://</a:t>
            </a:r>
            <a:r>
              <a:rPr lang="en-US" smtClean="0">
                <a:hlinkClick r:id="rId2"/>
              </a:rPr>
              <a:t>www.youtube.com/watch?v=TRF27F2bn-A</a:t>
            </a:r>
            <a:endParaRPr lang="en-US" smtClean="0"/>
          </a:p>
          <a:p>
            <a:endParaRPr lang="en-US" dirty="0"/>
          </a:p>
        </p:txBody>
      </p:sp>
    </p:spTree>
    <p:extLst>
      <p:ext uri="{BB962C8B-B14F-4D97-AF65-F5344CB8AC3E}">
        <p14:creationId xmlns:p14="http://schemas.microsoft.com/office/powerpoint/2010/main" val="879660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37" y="64628"/>
            <a:ext cx="10540828" cy="665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4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object permanence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72" y="2428008"/>
            <a:ext cx="11420844" cy="327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56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Impossible outcomes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73" y="1485900"/>
            <a:ext cx="11362799" cy="422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088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Which has more?</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07" y="2528889"/>
            <a:ext cx="11584104" cy="30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480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880" y="520700"/>
            <a:ext cx="10067119" cy="6376486"/>
          </a:xfrm>
        </p:spPr>
      </p:pic>
    </p:spTree>
    <p:extLst>
      <p:ext uri="{BB962C8B-B14F-4D97-AF65-F5344CB8AC3E}">
        <p14:creationId xmlns:p14="http://schemas.microsoft.com/office/powerpoint/2010/main" val="277859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Where will Sally look for the ball?</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983451"/>
            <a:ext cx="4846145" cy="587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728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95</Words>
  <Application>Microsoft Office PowerPoint</Application>
  <PresentationFormat>Widescreen</PresentationFormat>
  <Paragraphs>20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Jean Piaget</vt:lpstr>
      <vt:lpstr>Schemas</vt:lpstr>
      <vt:lpstr>Piaget’s Stages of Cognitive Development</vt:lpstr>
      <vt:lpstr>PowerPoint Presentation</vt:lpstr>
      <vt:lpstr>Understanding object permanence</vt:lpstr>
      <vt:lpstr>Understanding Impossible outcomes</vt:lpstr>
      <vt:lpstr>Conservation</vt:lpstr>
      <vt:lpstr>PowerPoint Presentation</vt:lpstr>
      <vt:lpstr>Where will Sally look for the ball?</vt:lpstr>
      <vt:lpstr>PowerPoint Presentation</vt:lpstr>
      <vt:lpstr>Autism and Theory of Mind</vt:lpstr>
      <vt:lpstr>PowerPoint Presentation</vt:lpstr>
    </vt:vector>
  </TitlesOfParts>
  <Company>NPCSD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Piaget</dc:title>
  <dc:creator>HS STUDENT</dc:creator>
  <cp:lastModifiedBy>Costello, Lynda</cp:lastModifiedBy>
  <cp:revision>16</cp:revision>
  <dcterms:created xsi:type="dcterms:W3CDTF">2015-10-22T19:07:17Z</dcterms:created>
  <dcterms:modified xsi:type="dcterms:W3CDTF">2020-02-18T19:39:03Z</dcterms:modified>
</cp:coreProperties>
</file>