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4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E96E6-5B59-448F-85A0-29C1FE1F8EC2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7592-2693-4D3F-B367-FC4DA2F6A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70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47CCA1-02A6-4440-AA61-2E779518EA7F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smtClean="0"/>
              <a:t>OBJECTIVE 17| Describe the sense of touch. </a:t>
            </a:r>
            <a:r>
              <a:rPr lang="en-US" smtClean="0"/>
              <a:t>“Touch is both the alpha and omega of affection” (James, 1890).</a:t>
            </a:r>
          </a:p>
        </p:txBody>
      </p:sp>
    </p:spTree>
    <p:extLst>
      <p:ext uri="{BB962C8B-B14F-4D97-AF65-F5344CB8AC3E}">
        <p14:creationId xmlns:p14="http://schemas.microsoft.com/office/powerpoint/2010/main" val="2138942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B98CE9-AAE6-491C-BB84-BB4C44DDAE3C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8241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6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26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EC0D90-F7E8-4C65-8EA8-17B85360A2E3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3914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9F18C7-4271-48DB-A197-C24B3288BF6F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smtClean="0"/>
              <a:t>OBJECTIVE 18| State the purpose of pain, and describe the biopsychosocial perspective on pain.</a:t>
            </a:r>
          </a:p>
        </p:txBody>
      </p:sp>
    </p:spTree>
    <p:extLst>
      <p:ext uri="{BB962C8B-B14F-4D97-AF65-F5344CB8AC3E}">
        <p14:creationId xmlns:p14="http://schemas.microsoft.com/office/powerpoint/2010/main" val="2313081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E72D00-E508-4B8D-B5DA-58396E843CA0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One way to treat chronic pain is to stimulate it through massage by electrical stimulation or acupuncture. Rubbing causes competitive stimulation to pain thus reduces its effect.</a:t>
            </a:r>
          </a:p>
        </p:txBody>
      </p:sp>
    </p:spTree>
    <p:extLst>
      <p:ext uri="{BB962C8B-B14F-4D97-AF65-F5344CB8AC3E}">
        <p14:creationId xmlns:p14="http://schemas.microsoft.com/office/powerpoint/2010/main" val="4120321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C3884D-8888-4A65-9C1F-621DE0A18646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Burn victims can be distracted by allowing them to engage in illusory virtual reality. Their brain scans show differences in pain perceptions.</a:t>
            </a:r>
          </a:p>
        </p:txBody>
      </p:sp>
    </p:spTree>
    <p:extLst>
      <p:ext uri="{BB962C8B-B14F-4D97-AF65-F5344CB8AC3E}">
        <p14:creationId xmlns:p14="http://schemas.microsoft.com/office/powerpoint/2010/main" val="1298242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30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7DA582-594F-46C3-8E68-A93CE4709AA0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33410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52A0-C14D-4A92-8009-2020C3F5E9C7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CE45-E3F8-438B-BFC6-A829F964D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4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52A0-C14D-4A92-8009-2020C3F5E9C7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CE45-E3F8-438B-BFC6-A829F964D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3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52A0-C14D-4A92-8009-2020C3F5E9C7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CE45-E3F8-438B-BFC6-A829F964D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52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52A0-C14D-4A92-8009-2020C3F5E9C7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CE45-E3F8-438B-BFC6-A829F964D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3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52A0-C14D-4A92-8009-2020C3F5E9C7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CE45-E3F8-438B-BFC6-A829F964D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04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52A0-C14D-4A92-8009-2020C3F5E9C7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CE45-E3F8-438B-BFC6-A829F964D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7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52A0-C14D-4A92-8009-2020C3F5E9C7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CE45-E3F8-438B-BFC6-A829F964D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1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52A0-C14D-4A92-8009-2020C3F5E9C7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CE45-E3F8-438B-BFC6-A829F964D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2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52A0-C14D-4A92-8009-2020C3F5E9C7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CE45-E3F8-438B-BFC6-A829F964D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52A0-C14D-4A92-8009-2020C3F5E9C7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CE45-E3F8-438B-BFC6-A829F964D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52A0-C14D-4A92-8009-2020C3F5E9C7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CE45-E3F8-438B-BFC6-A829F964D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7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B52A0-C14D-4A92-8009-2020C3F5E9C7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1CE45-E3F8-438B-BFC6-A829F964D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6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Touch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23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Palatino Linotype" pitchFamily="18" charset="0"/>
              </a:rPr>
              <a:t>Touch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53400" cy="1371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2800" dirty="0" smtClean="0">
                <a:latin typeface="Palatino Linotype" pitchFamily="18" charset="0"/>
              </a:rPr>
              <a:t>Four skin senses—pressure, warmth, cold, and pain.</a:t>
            </a:r>
          </a:p>
          <a:p>
            <a:pPr marL="0" indent="0" algn="ctr" eaLnBrk="1" hangingPunct="1">
              <a:buFontTx/>
              <a:buNone/>
            </a:pPr>
            <a:endParaRPr lang="en-US" sz="2800" dirty="0" smtClean="0">
              <a:latin typeface="Palatino Linotype" pitchFamily="18" charset="0"/>
            </a:endParaRPr>
          </a:p>
        </p:txBody>
      </p:sp>
      <p:sp>
        <p:nvSpPr>
          <p:cNvPr id="1044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F36A9-2F8E-4DF6-8178-43E6DAA1DF85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102405" name="Picture 5" descr="j02580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" b="2438"/>
          <a:stretch>
            <a:fillRect/>
          </a:stretch>
        </p:blipFill>
        <p:spPr bwMode="auto">
          <a:xfrm>
            <a:off x="6553200" y="2971800"/>
            <a:ext cx="16319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Picture 6" descr="12673_MyersPsy8e_5UN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4648200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7" name="Text Box 7"/>
          <p:cNvSpPr txBox="1">
            <a:spLocks noChangeArrowheads="1"/>
          </p:cNvSpPr>
          <p:nvPr/>
        </p:nvSpPr>
        <p:spPr bwMode="auto">
          <a:xfrm rot="-5400000">
            <a:off x="20638" y="5154612"/>
            <a:ext cx="193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latin typeface="Times New Roman" charset="0"/>
              </a:rPr>
              <a:t>Bruce Ayers/ Stone/ Getty Images</a:t>
            </a:r>
          </a:p>
        </p:txBody>
      </p:sp>
    </p:spTree>
    <p:extLst>
      <p:ext uri="{BB962C8B-B14F-4D97-AF65-F5344CB8AC3E}">
        <p14:creationId xmlns:p14="http://schemas.microsoft.com/office/powerpoint/2010/main" val="183090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Palatino Linotype" pitchFamily="18" charset="0"/>
              </a:rPr>
              <a:t>Skin Senses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53400" cy="15240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2800" dirty="0" smtClean="0">
                <a:latin typeface="Palatino Linotype" pitchFamily="18" charset="0"/>
              </a:rPr>
              <a:t>Pressure has separate identifiable receptors. </a:t>
            </a:r>
          </a:p>
          <a:p>
            <a:pPr marL="0" indent="0" algn="ctr" eaLnBrk="1" hangingPunct="1">
              <a:buFontTx/>
              <a:buNone/>
            </a:pPr>
            <a:r>
              <a:rPr lang="en-US" sz="2800" dirty="0" smtClean="0">
                <a:latin typeface="Palatino Linotype" pitchFamily="18" charset="0"/>
              </a:rPr>
              <a:t>Other skin sensations are variations of pressure, warmth, cold and pain.</a:t>
            </a:r>
          </a:p>
          <a:p>
            <a:pPr marL="0" indent="0" algn="ctr" eaLnBrk="1" hangingPunct="1">
              <a:buFontTx/>
              <a:buNone/>
            </a:pPr>
            <a:endParaRPr lang="en-US" sz="2800" dirty="0" smtClean="0">
              <a:latin typeface="Palatino Linotype" pitchFamily="18" charset="0"/>
            </a:endParaRPr>
          </a:p>
        </p:txBody>
      </p:sp>
      <p:sp>
        <p:nvSpPr>
          <p:cNvPr id="1054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EBF4E-815F-48DD-B45C-98886FDFADC1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103429" name="Picture 6" descr="12673_MyersPsy8e_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2239963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0" name="Text Box 7"/>
          <p:cNvSpPr txBox="1">
            <a:spLocks noChangeArrowheads="1"/>
          </p:cNvSpPr>
          <p:nvPr/>
        </p:nvSpPr>
        <p:spPr bwMode="auto">
          <a:xfrm>
            <a:off x="1246188" y="6172200"/>
            <a:ext cx="1482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Burning hot</a:t>
            </a:r>
          </a:p>
        </p:txBody>
      </p:sp>
      <p:pic>
        <p:nvPicPr>
          <p:cNvPr id="103431" name="Picture 8" descr="ru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05200"/>
            <a:ext cx="11430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2" name="Picture 11" descr="fre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5181600"/>
            <a:ext cx="12192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3" name="Text Box 12"/>
          <p:cNvSpPr txBox="1">
            <a:spLocks noChangeArrowheads="1"/>
          </p:cNvSpPr>
          <p:nvPr/>
        </p:nvSpPr>
        <p:spPr bwMode="auto">
          <a:xfrm>
            <a:off x="5562600" y="4510088"/>
            <a:ext cx="175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Pressure</a:t>
            </a:r>
          </a:p>
        </p:txBody>
      </p:sp>
      <p:sp>
        <p:nvSpPr>
          <p:cNvPr id="103434" name="Text Box 15"/>
          <p:cNvSpPr txBox="1">
            <a:spLocks noChangeArrowheads="1"/>
          </p:cNvSpPr>
          <p:nvPr/>
        </p:nvSpPr>
        <p:spPr bwMode="auto">
          <a:xfrm>
            <a:off x="5181600" y="6172200"/>
            <a:ext cx="2635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Cold, warmth and pain</a:t>
            </a:r>
          </a:p>
        </p:txBody>
      </p:sp>
    </p:spTree>
    <p:extLst>
      <p:ext uri="{BB962C8B-B14F-4D97-AF65-F5344CB8AC3E}">
        <p14:creationId xmlns:p14="http://schemas.microsoft.com/office/powerpoint/2010/main" val="143968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514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		</a:t>
            </a:r>
            <a:r>
              <a:rPr lang="en-US" u="sng" dirty="0" smtClean="0"/>
              <a:t>Sensation of Hot/Cold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err="1" smtClean="0"/>
              <a:t>Cold</a:t>
            </a:r>
            <a:r>
              <a:rPr lang="en-US" sz="3200" dirty="0" smtClean="0"/>
              <a:t> spots respond to very low or very high temps</a:t>
            </a:r>
            <a:br>
              <a:rPr lang="en-US" sz="3200" dirty="0" smtClean="0"/>
            </a:br>
            <a:r>
              <a:rPr lang="en-US" dirty="0" smtClean="0"/>
              <a:t>Cold spots and warm firing at the same time.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B3541-103A-4A58-8098-4C223279BEF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4452" name="Picture 6" descr="12673_MyersPsy8e_fi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1225" y="3048000"/>
            <a:ext cx="2416175" cy="3429000"/>
          </a:xfrm>
          <a:noFill/>
        </p:spPr>
      </p:pic>
    </p:spTree>
    <p:extLst>
      <p:ext uri="{BB962C8B-B14F-4D97-AF65-F5344CB8AC3E}">
        <p14:creationId xmlns:p14="http://schemas.microsoft.com/office/powerpoint/2010/main" val="3727833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Palatino Linotype" pitchFamily="18" charset="0"/>
              </a:rPr>
              <a:t>Pain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442913" y="1600200"/>
            <a:ext cx="8229600" cy="18288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2800" dirty="0" smtClean="0">
                <a:latin typeface="Palatino Linotype" pitchFamily="18" charset="0"/>
              </a:rPr>
              <a:t>Pain tells the body that something has gone wrong. -damage to the skin and other tissues. </a:t>
            </a:r>
          </a:p>
        </p:txBody>
      </p:sp>
      <p:sp>
        <p:nvSpPr>
          <p:cNvPr id="1064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6CF9D-2DB8-4EF5-9525-7C8B61828BDE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105477" name="Picture 4" descr="12673_MyersPsy8e_5UN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909" y="2812473"/>
            <a:ext cx="517278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8" name="Text Box 5"/>
          <p:cNvSpPr txBox="1">
            <a:spLocks noChangeArrowheads="1"/>
          </p:cNvSpPr>
          <p:nvPr/>
        </p:nvSpPr>
        <p:spPr bwMode="auto">
          <a:xfrm>
            <a:off x="2308225" y="6208713"/>
            <a:ext cx="4502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/>
              <a:t>Ashley Blocker (right) feels neither pain</a:t>
            </a:r>
          </a:p>
          <a:p>
            <a:pPr algn="ctr" eaLnBrk="1" hangingPunct="1"/>
            <a:r>
              <a:rPr lang="en-US" b="1"/>
              <a:t>nor extreme hot or cold.</a:t>
            </a:r>
          </a:p>
        </p:txBody>
      </p:sp>
      <p:sp>
        <p:nvSpPr>
          <p:cNvPr id="105479" name="Text Box 6"/>
          <p:cNvSpPr txBox="1">
            <a:spLocks noChangeArrowheads="1"/>
          </p:cNvSpPr>
          <p:nvPr/>
        </p:nvSpPr>
        <p:spPr bwMode="auto">
          <a:xfrm rot="5400000">
            <a:off x="5995988" y="5356225"/>
            <a:ext cx="1562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latin typeface="Times New Roman" charset="0"/>
              </a:rPr>
              <a:t>AP Photo/ Stephen Morton</a:t>
            </a:r>
          </a:p>
        </p:txBody>
      </p:sp>
    </p:spTree>
    <p:extLst>
      <p:ext uri="{BB962C8B-B14F-4D97-AF65-F5344CB8AC3E}">
        <p14:creationId xmlns:p14="http://schemas.microsoft.com/office/powerpoint/2010/main" val="141585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Palatino Linotype" pitchFamily="18" charset="0"/>
              </a:rPr>
              <a:t>Gate-Control Theory</a:t>
            </a:r>
          </a:p>
        </p:txBody>
      </p:sp>
      <p:sp>
        <p:nvSpPr>
          <p:cNvPr id="10854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3C466-D3B4-4F7B-800D-DB68A699120C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06500" name="Rectangle 234"/>
          <p:cNvSpPr>
            <a:spLocks noChangeArrowheads="1"/>
          </p:cNvSpPr>
          <p:nvPr/>
        </p:nvSpPr>
        <p:spPr bwMode="auto">
          <a:xfrm>
            <a:off x="442913" y="1600200"/>
            <a:ext cx="8229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dirty="0">
                <a:latin typeface="Palatino Linotype" pitchFamily="18" charset="0"/>
              </a:rPr>
              <a:t>Theory that our spinal cord contains neurological “gates” that either block pain or allow it to be sensed</a:t>
            </a:r>
            <a:r>
              <a:rPr lang="en-US" sz="2800" dirty="0" smtClean="0">
                <a:latin typeface="Palatino Linotype" pitchFamily="18" charset="0"/>
              </a:rPr>
              <a:t>. Competitive stimulation (rubbing or massage) causes the large nerve fibers (sensory conductors) in the spinal cord to activate and block the signals from the small fibers (</a:t>
            </a:r>
            <a:r>
              <a:rPr lang="en-US" sz="2800" smtClean="0">
                <a:latin typeface="Palatino Linotype" pitchFamily="18" charset="0"/>
              </a:rPr>
              <a:t>pain conductors)</a:t>
            </a:r>
            <a:endParaRPr lang="en-US" sz="2800" dirty="0">
              <a:latin typeface="Palatino Linotype" pitchFamily="18" charset="0"/>
            </a:endParaRPr>
          </a:p>
        </p:txBody>
      </p:sp>
      <p:pic>
        <p:nvPicPr>
          <p:cNvPr id="106501" name="Picture 235" descr="12673_MyersPsy8e_5UN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19" y="4267200"/>
            <a:ext cx="3522015" cy="236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2" name="Text Box 236"/>
          <p:cNvSpPr txBox="1">
            <a:spLocks noChangeArrowheads="1"/>
          </p:cNvSpPr>
          <p:nvPr/>
        </p:nvSpPr>
        <p:spPr bwMode="auto">
          <a:xfrm rot="5400000">
            <a:off x="5803106" y="5093494"/>
            <a:ext cx="18970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latin typeface="Times New Roman" charset="0"/>
              </a:rPr>
              <a:t>Gary Comer/ PhototakeUSA.com</a:t>
            </a:r>
          </a:p>
        </p:txBody>
      </p:sp>
    </p:spTree>
    <p:extLst>
      <p:ext uri="{BB962C8B-B14F-4D97-AF65-F5344CB8AC3E}">
        <p14:creationId xmlns:p14="http://schemas.microsoft.com/office/powerpoint/2010/main" val="282910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Palatino Linotype" pitchFamily="18" charset="0"/>
              </a:rPr>
              <a:t>Pain Control</a:t>
            </a:r>
          </a:p>
        </p:txBody>
      </p:sp>
      <p:sp>
        <p:nvSpPr>
          <p:cNvPr id="10957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99C14-B2E9-420A-BEF5-E1322DD8B16F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07524" name="Rectangle 3"/>
          <p:cNvSpPr>
            <a:spLocks noChangeArrowheads="1"/>
          </p:cNvSpPr>
          <p:nvPr/>
        </p:nvSpPr>
        <p:spPr bwMode="auto">
          <a:xfrm>
            <a:off x="442913" y="1600200"/>
            <a:ext cx="8229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>
                <a:latin typeface="Palatino Linotype" pitchFamily="18" charset="0"/>
              </a:rPr>
              <a:t>Pain can be controlled by a number of therapies including, drugs, surgery, acupuncture, exercise, hypnosis, and even thought distraction.</a:t>
            </a:r>
          </a:p>
        </p:txBody>
      </p:sp>
      <p:pic>
        <p:nvPicPr>
          <p:cNvPr id="107525" name="Picture 5" descr="12673_MyersPsy8e_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29000"/>
            <a:ext cx="2741613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6" name="Picture 6" descr="12673_MyersPsy8e_f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29000"/>
            <a:ext cx="32908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7" name="Text Box 7"/>
          <p:cNvSpPr txBox="1">
            <a:spLocks noChangeArrowheads="1"/>
          </p:cNvSpPr>
          <p:nvPr/>
        </p:nvSpPr>
        <p:spPr bwMode="auto">
          <a:xfrm rot="5400000">
            <a:off x="7481888" y="5167312"/>
            <a:ext cx="234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latin typeface="Times New Roman" charset="0"/>
              </a:rPr>
              <a:t>Todd Richards and Aric Vills, U.W. </a:t>
            </a:r>
          </a:p>
          <a:p>
            <a:pPr eaLnBrk="1" hangingPunct="1"/>
            <a:r>
              <a:rPr lang="en-US" sz="1000">
                <a:latin typeface="Times New Roman" charset="0"/>
              </a:rPr>
              <a:t>©Hunter Hoffman, www.vrpain.com</a:t>
            </a:r>
          </a:p>
        </p:txBody>
      </p:sp>
    </p:spTree>
    <p:extLst>
      <p:ext uri="{BB962C8B-B14F-4D97-AF65-F5344CB8AC3E}">
        <p14:creationId xmlns:p14="http://schemas.microsoft.com/office/powerpoint/2010/main" val="349749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Palatino Linotype" pitchFamily="18" charset="0"/>
              </a:rPr>
              <a:t>PAIN: Biopsychosocial Influences</a:t>
            </a:r>
          </a:p>
        </p:txBody>
      </p:sp>
      <p:sp>
        <p:nvSpPr>
          <p:cNvPr id="1075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27108-DC9F-4CDA-948D-DC1E96F7D593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108548" name="Picture 156" descr="12673_MyersPsy8e_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097588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19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304</Words>
  <Application>Microsoft Office PowerPoint</Application>
  <PresentationFormat>On-screen Show (4:3)</PresentationFormat>
  <Paragraphs>42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Palatino Linotype</vt:lpstr>
      <vt:lpstr>Times New Roman</vt:lpstr>
      <vt:lpstr>Office Theme</vt:lpstr>
      <vt:lpstr>Touch</vt:lpstr>
      <vt:lpstr>Touch</vt:lpstr>
      <vt:lpstr>Skin Senses</vt:lpstr>
      <vt:lpstr>  Sensation of Hot/Cold Cold spots respond to very low or very high temps Cold spots and warm firing at the same time. </vt:lpstr>
      <vt:lpstr>Pain</vt:lpstr>
      <vt:lpstr>Gate-Control Theory</vt:lpstr>
      <vt:lpstr>Pain Control</vt:lpstr>
      <vt:lpstr>PAIN: Biopsychosocial Influences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Touch</dc:title>
  <dc:creator>NPCSD</dc:creator>
  <cp:lastModifiedBy>HS STUDENT</cp:lastModifiedBy>
  <cp:revision>5</cp:revision>
  <dcterms:created xsi:type="dcterms:W3CDTF">2013-11-06T17:10:50Z</dcterms:created>
  <dcterms:modified xsi:type="dcterms:W3CDTF">2015-11-13T12:57:36Z</dcterms:modified>
</cp:coreProperties>
</file>