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D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D7E1-C042-4189-83D2-148AA7BC3F8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D0FEC-3B03-4C18-8066-1886ED761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70E68-2D13-4E2B-B390-F654F6559D31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412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C892C-92CB-48CD-884A-ED7895643D72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146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120F6-927E-4ACA-8E7B-6634E93E6737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2587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9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2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17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1601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5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6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0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2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4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3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5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6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9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AE38-E445-433E-BA0B-6D922A091115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7BF7-5135-4D30-89D4-079D37B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62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Emmanuel_Joseph_Siey%C3%A8s_-_crop.jpg" TargetMode="External"/><Relationship Id="rId2" Type="http://schemas.openxmlformats.org/officeDocument/2006/relationships/hyperlink" Target="http://www.fordham.edu/halsall/mod/siey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676400" y="1524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tx2"/>
                </a:solidFill>
                <a:latin typeface="BilboDisplay" pitchFamily="2" charset="0"/>
              </a:rPr>
              <a:t>The Legacy of the Enlightenment?</a:t>
            </a:r>
            <a:endParaRPr lang="en-US" altLang="en-US" sz="4400" b="1" dirty="0">
              <a:latin typeface="BilboDisplay" pitchFamily="2" charset="0"/>
            </a:endParaRP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491067" y="1295400"/>
            <a:ext cx="11108265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PressWriter Symbols" pitchFamily="2" charset="2"/>
              <a:buAutoNum type="arabicPeriod"/>
            </a:pPr>
            <a:r>
              <a:rPr lang="en-US" alt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The democratic revolutions begun in America in 1776 and continued in Amsterdam, Brussels, and especially in Paris in the late 1780s, put every Western government on the defensive.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75732" y="4239261"/>
            <a:ext cx="11023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PressWriter Symbols" pitchFamily="2" charset="2"/>
              <a:buAutoNum type="arabicPeriod" startAt="2"/>
            </a:pPr>
            <a:r>
              <a:rPr lang="en-US" alt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Reform, democracy, and republicanism had been placed irrevocably on the Western agenda.</a:t>
            </a:r>
          </a:p>
        </p:txBody>
      </p:sp>
    </p:spTree>
    <p:extLst>
      <p:ext uri="{BB962C8B-B14F-4D97-AF65-F5344CB8AC3E}">
        <p14:creationId xmlns:p14="http://schemas.microsoft.com/office/powerpoint/2010/main" val="23483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28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18th Century Problems</a:t>
            </a:r>
          </a:p>
        </p:txBody>
      </p:sp>
    </p:spTree>
    <p:extLst>
      <p:ext uri="{BB962C8B-B14F-4D97-AF65-F5344CB8AC3E}">
        <p14:creationId xmlns:p14="http://schemas.microsoft.com/office/powerpoint/2010/main" val="40361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1. Prices and Unemployment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77240" y="1600200"/>
            <a:ext cx="1073277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Prices rise faster than wages (65% - 22%)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Rents rise 140%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Bread prices rise – ½ salary (3/4 of diet)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Bad harvests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Manufacturing depression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Unemployment in cities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1/3 of population is below poverty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Lords try to revive long forgotten taxes on peasants</a:t>
            </a:r>
          </a:p>
        </p:txBody>
      </p:sp>
    </p:spTree>
    <p:extLst>
      <p:ext uri="{BB962C8B-B14F-4D97-AF65-F5344CB8AC3E}">
        <p14:creationId xmlns:p14="http://schemas.microsoft.com/office/powerpoint/2010/main" val="312247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e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091" y="304799"/>
            <a:ext cx="559117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" y="442118"/>
            <a:ext cx="5596890" cy="5897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2.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Ideas of </a:t>
            </a:r>
            <a:r>
              <a:rPr lang="en-US" alt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noble privileged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absolutism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face harsh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criticism</a:t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(philosophes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and American War veterans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(Enlightenment Influence)</a:t>
            </a:r>
          </a:p>
        </p:txBody>
      </p:sp>
    </p:spTree>
    <p:extLst>
      <p:ext uri="{BB962C8B-B14F-4D97-AF65-F5344CB8AC3E}">
        <p14:creationId xmlns:p14="http://schemas.microsoft.com/office/powerpoint/2010/main" val="6772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9505" y="0"/>
            <a:ext cx="10353761" cy="1326321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3. French Governments Debts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326321"/>
            <a:ext cx="6115050" cy="515067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 smtClean="0"/>
              <a:t>Wars – Louis XIV’s </a:t>
            </a:r>
            <a:r>
              <a:rPr lang="en-US" altLang="en-US" sz="3200" dirty="0" smtClean="0">
                <a:sym typeface="Wingdings" panose="05000000000000000000" pitchFamily="2" charset="2"/>
              </a:rPr>
              <a:t></a:t>
            </a:r>
            <a:r>
              <a:rPr lang="en-US" altLang="en-US" sz="3200" dirty="0" smtClean="0"/>
              <a:t> American Revolution aid</a:t>
            </a:r>
          </a:p>
          <a:p>
            <a:pPr eaLnBrk="1" hangingPunct="1"/>
            <a:r>
              <a:rPr lang="en-US" altLang="en-US" sz="3200" dirty="0" smtClean="0"/>
              <a:t>Extravagance (parties/ luxuries)</a:t>
            </a:r>
          </a:p>
          <a:p>
            <a:pPr eaLnBrk="1" hangingPunct="1"/>
            <a:r>
              <a:rPr lang="en-US" altLang="en-US" sz="3200" dirty="0" smtClean="0"/>
              <a:t>Loans </a:t>
            </a:r>
            <a:r>
              <a:rPr lang="en-US" altLang="en-US" sz="3200" dirty="0" smtClean="0">
                <a:sym typeface="Wingdings" panose="05000000000000000000" pitchFamily="2" charset="2"/>
              </a:rPr>
              <a:t></a:t>
            </a:r>
            <a:r>
              <a:rPr lang="en-US" altLang="en-US" sz="3200" dirty="0" smtClean="0"/>
              <a:t> huge interest payments (1/2 govt. spending)</a:t>
            </a:r>
          </a:p>
          <a:p>
            <a:pPr eaLnBrk="1" hangingPunct="1"/>
            <a:r>
              <a:rPr lang="en-US" altLang="en-US" sz="3200" dirty="0" smtClean="0"/>
              <a:t>25% pays army</a:t>
            </a:r>
          </a:p>
        </p:txBody>
      </p:sp>
      <p:pic>
        <p:nvPicPr>
          <p:cNvPr id="10244" name="Picture 4" descr="bourbon-dynasty-louis-xv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221" y="1272760"/>
            <a:ext cx="428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78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7210" y="838201"/>
            <a:ext cx="11178540" cy="5287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u="sng" dirty="0" err="1" smtClean="0"/>
              <a:t>Calonne</a:t>
            </a:r>
            <a:r>
              <a:rPr lang="en-US" altLang="en-US" sz="3200" dirty="0" smtClean="0"/>
              <a:t> – director of finances – urges Louis XVI to reform tax system</a:t>
            </a:r>
          </a:p>
          <a:p>
            <a:pPr eaLnBrk="1" hangingPunct="1"/>
            <a:r>
              <a:rPr lang="en-US" altLang="en-US" sz="3200" dirty="0" smtClean="0"/>
              <a:t>-dismissed</a:t>
            </a:r>
          </a:p>
          <a:p>
            <a:pPr eaLnBrk="1" hangingPunct="1"/>
            <a:r>
              <a:rPr lang="en-US" altLang="en-US" sz="3200" u="sng" dirty="0" smtClean="0"/>
              <a:t>Jacques Necker</a:t>
            </a:r>
            <a:r>
              <a:rPr lang="en-US" altLang="en-US" sz="3200" dirty="0" smtClean="0"/>
              <a:t> – urged paring down spending on extravagances - dismissed</a:t>
            </a:r>
          </a:p>
          <a:p>
            <a:pPr eaLnBrk="1" hangingPunct="1"/>
            <a:r>
              <a:rPr lang="en-US" altLang="en-US" sz="3200" dirty="0" err="1" smtClean="0"/>
              <a:t>Parlements</a:t>
            </a:r>
            <a:r>
              <a:rPr lang="en-US" altLang="en-US" sz="3200" dirty="0" smtClean="0"/>
              <a:t> (Provincial Bodies)  and Assembly of Notables (Nobles /  Magistrates) refuse to cooperate with </a:t>
            </a:r>
            <a:r>
              <a:rPr lang="en-US" altLang="en-US" sz="3200" dirty="0" err="1" smtClean="0"/>
              <a:t>govt.s</a:t>
            </a:r>
            <a:r>
              <a:rPr lang="en-US" altLang="en-US" sz="3200" dirty="0" smtClean="0"/>
              <a:t> attempts at tax </a:t>
            </a:r>
            <a:r>
              <a:rPr lang="en-US" altLang="en-US" sz="3200" dirty="0" smtClean="0"/>
              <a:t>reform unless an Estates General is called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238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1789 - The Estates General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2870" y="1935921"/>
            <a:ext cx="5340408" cy="2514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Last meeting 1614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Each Estate has one collective vote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1st – 300 delegates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2nd – 300 delegates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3rd – 600 delegates</a:t>
            </a:r>
          </a:p>
        </p:txBody>
      </p:sp>
      <p:pic>
        <p:nvPicPr>
          <p:cNvPr id="12292" name="Picture 5" descr="00012C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20" y="2160270"/>
            <a:ext cx="6825070" cy="381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49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May 5th 1789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74320" y="1143000"/>
            <a:ext cx="706374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3rd Estate demands a vote by head not by order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Lovers of Liberty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Society of 30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Lower clergy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1st  and 2nd Estates declare voting by </a:t>
            </a:r>
            <a:r>
              <a:rPr lang="en-US" altLang="en-US" sz="2400" dirty="0" smtClean="0"/>
              <a:t>estate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few members from each join the 3rd estate </a:t>
            </a:r>
            <a:endParaRPr lang="en-US" altLang="en-US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Abbe Sieyes – </a:t>
            </a:r>
            <a:r>
              <a:rPr lang="en-US" altLang="en-US" sz="2400" dirty="0">
                <a:hlinkClick r:id="rId2"/>
              </a:rPr>
              <a:t>“What is the 3rd Estate?”</a:t>
            </a:r>
            <a:endParaRPr lang="en-US" altLang="en-US" sz="2400" dirty="0"/>
          </a:p>
        </p:txBody>
      </p:sp>
      <p:pic>
        <p:nvPicPr>
          <p:cNvPr id="13316" name="Picture 5" descr="220px-Emmanuel_Joseph_Siey%C3%A8s_-_crop">
            <a:hlinkClick r:id="rId3" tooltip="Emmanuel Joseph Sieyes, 1817, by Jacques-Louis David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230" y="838200"/>
            <a:ext cx="4537710" cy="581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29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What is the Third Estate?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295401"/>
            <a:ext cx="11064240" cy="48307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3200" dirty="0"/>
              <a:t>For each of the 4 classes of the nation write down in your own words what occupations they are charged with according to Abbe’ Sieyes?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200" dirty="0"/>
          </a:p>
          <a:p>
            <a:pPr>
              <a:lnSpc>
                <a:spcPct val="80000"/>
              </a:lnSpc>
            </a:pPr>
            <a:r>
              <a:rPr lang="en-US" altLang="en-US" sz="3200" dirty="0"/>
              <a:t>What does Sieyès say (ha-ha!) about the “privileged order’s” role in government?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200" dirty="0"/>
          </a:p>
          <a:p>
            <a:pPr>
              <a:lnSpc>
                <a:spcPct val="80000"/>
              </a:lnSpc>
            </a:pPr>
            <a:r>
              <a:rPr lang="en-US" altLang="en-US" sz="3200" dirty="0"/>
              <a:t>How does he characterize the relationship between the privileged order and  the “Nation”?</a:t>
            </a:r>
          </a:p>
          <a:p>
            <a:pPr>
              <a:lnSpc>
                <a:spcPct val="80000"/>
              </a:lnSpc>
            </a:pPr>
            <a:endParaRPr lang="en-US" altLang="en-US" sz="3200" dirty="0"/>
          </a:p>
          <a:p>
            <a:pPr>
              <a:lnSpc>
                <a:spcPct val="80000"/>
              </a:lnSpc>
            </a:pPr>
            <a:r>
              <a:rPr lang="en-US" altLang="en-US" sz="3200" dirty="0"/>
              <a:t>Summarize in three sentences Sieyès' argument.</a:t>
            </a:r>
            <a:r>
              <a:rPr lang="en-US" altLang="en-US" sz="3200" dirty="0" smtClean="0"/>
              <a:t> </a:t>
            </a:r>
            <a:endParaRPr lang="en-US" altLang="en-US" sz="3200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471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676400" y="1524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tx2"/>
                </a:solidFill>
                <a:latin typeface="BilboDisplay" pitchFamily="2" charset="0"/>
              </a:rPr>
              <a:t>The Legacy of the Enlightenment?</a:t>
            </a:r>
            <a:endParaRPr lang="en-US" altLang="en-US" sz="4400" b="1" dirty="0">
              <a:latin typeface="BilboDisplay" pitchFamily="2" charset="0"/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-1" y="1371601"/>
            <a:ext cx="1176866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PressWriter Symbols" pitchFamily="2" charset="2"/>
              <a:buAutoNum type="arabicPeriod" startAt="3"/>
            </a:pPr>
            <a:r>
              <a:rPr lang="en-US" alt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New forms of civil society arose –-- clubs, salons, fraternals, private academies, lending libraries, and professional/scientific organizations.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9333" y="3105835"/>
            <a:ext cx="115993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</a:pPr>
            <a:r>
              <a:rPr lang="en-US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4. Theoretically endowed with full civil and legal rights, the individual had come into existence as a political and social force to be reckoned with.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90000"/>
            </a:pPr>
            <a:r>
              <a:rPr lang="en-US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lboDisplay" pitchFamily="2" charset="0"/>
              </a:rPr>
              <a:t>5. Established the concept of separation of church and state and the idea of deism as opposed to formal traditional religion</a:t>
            </a:r>
            <a:endParaRPr lang="en-US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ilboDispl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-1" y="245533"/>
            <a:ext cx="117178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en-US" sz="2800" b="1" dirty="0" smtClean="0">
                <a:solidFill>
                  <a:schemeClr val="tx2"/>
                </a:solidFill>
                <a:latin typeface="BilboDisplay" pitchFamily="2" charset="0"/>
              </a:rPr>
              <a:t>The War of Austrian Succession (p. 514)	1740 – 1748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630253"/>
            <a:ext cx="121919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Why: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Charles VI of Austria (HRE) bargains with the nations of Europe to recognize his daughter Maria Theresa as the rightful heir to the Austrian throne (the Austrian </a:t>
            </a:r>
            <a:r>
              <a:rPr lang="en-US" sz="2400" u="sng" dirty="0" smtClean="0"/>
              <a:t>Pragmatic Sanction</a:t>
            </a:r>
            <a:r>
              <a:rPr lang="en-US" sz="2400" dirty="0" smtClean="0"/>
              <a:t>)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Upon his death several nations ignore the agreement and take advantage of the new ruler </a:t>
            </a:r>
            <a:r>
              <a:rPr lang="en-US" sz="2400" dirty="0" smtClean="0">
                <a:sym typeface="Wingdings" panose="05000000000000000000" pitchFamily="2" charset="2"/>
              </a:rPr>
              <a:t> the War of Austrian Succession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b="1" u="sng" dirty="0" smtClean="0">
                <a:sym typeface="Wingdings" panose="05000000000000000000" pitchFamily="2" charset="2"/>
              </a:rPr>
              <a:t>What: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Prussia’s Frederick the Great invades Silesia (</a:t>
            </a:r>
            <a:r>
              <a:rPr lang="en-US" dirty="0" err="1" smtClean="0">
                <a:sym typeface="Wingdings" panose="05000000000000000000" pitchFamily="2" charset="2"/>
              </a:rPr>
              <a:t>Aus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Great Britain aids Austria, France aids Prussia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French took Madras from GB, GB took Louisburg in America from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French took Austrian Netherlands from Austria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b="1" u="sng" dirty="0" smtClean="0">
                <a:sym typeface="Wingdings" panose="05000000000000000000" pitchFamily="2" charset="2"/>
              </a:rPr>
              <a:t>Result: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Peace of Aix la Chapelle in 1748  return of all territories to original powers EXCEPT Silesia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594599"/>
              </p:ext>
            </p:extLst>
          </p:nvPr>
        </p:nvGraphicFramePr>
        <p:xfrm>
          <a:off x="5858932" y="3216608"/>
          <a:ext cx="5714999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Prussia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Vs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Austria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France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Britain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41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/>
          <a:lstStyle/>
          <a:p>
            <a:r>
              <a:rPr lang="en-US" dirty="0" smtClean="0"/>
              <a:t>The Seven Years War 1756 - 1763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0367"/>
            <a:ext cx="12192000" cy="54398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u="sng" dirty="0" smtClean="0"/>
              <a:t>Diplomatic Revolution</a:t>
            </a:r>
            <a:r>
              <a:rPr lang="en-US" dirty="0" smtClean="0"/>
              <a:t>” – Old rivalries are demolished in favor of new alliances based on the changing world stage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Austrian Hapsburgs – want Silesia back and to limit Prussian power, team up with French Bourbons (traditional enemies) and later Russia</a:t>
            </a:r>
          </a:p>
          <a:p>
            <a:r>
              <a:rPr lang="en-US" dirty="0" smtClean="0"/>
              <a:t>Great Britain who wants to stop French domination teams up with Prussia</a:t>
            </a:r>
          </a:p>
          <a:p>
            <a:pPr marL="0" indent="0">
              <a:buNone/>
            </a:pPr>
            <a:r>
              <a:rPr lang="en-US" dirty="0" smtClean="0"/>
              <a:t>The theater of operations:</a:t>
            </a:r>
          </a:p>
          <a:p>
            <a:pPr marL="0" indent="0">
              <a:buNone/>
            </a:pPr>
            <a:r>
              <a:rPr lang="en-US" dirty="0" smtClean="0"/>
              <a:t>	Europe</a:t>
            </a:r>
          </a:p>
          <a:p>
            <a:pPr marL="0" indent="0">
              <a:buNone/>
            </a:pPr>
            <a:r>
              <a:rPr lang="en-US" dirty="0" smtClean="0"/>
              <a:t>	Americas (French and Indian War / aka “Great War for Empire”)</a:t>
            </a:r>
          </a:p>
          <a:p>
            <a:pPr marL="0" indent="0">
              <a:buNone/>
            </a:pPr>
            <a:r>
              <a:rPr lang="en-US" dirty="0" smtClean="0"/>
              <a:t>	India (Great War for Empire – GB vs. FR)</a:t>
            </a:r>
          </a:p>
          <a:p>
            <a:pPr marL="0" indent="0">
              <a:buNone/>
            </a:pPr>
            <a:r>
              <a:rPr lang="en-US" dirty="0" smtClean="0"/>
              <a:t>Result </a:t>
            </a:r>
            <a:r>
              <a:rPr lang="en-US" dirty="0" smtClean="0">
                <a:sym typeface="Wingdings" panose="05000000000000000000" pitchFamily="2" charset="2"/>
              </a:rPr>
              <a:t> GB becomes the greatest colonial power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French alliance with Austria later cemented with a royal wedding – Louis XVI to Marie Antoinette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6906"/>
              </p:ext>
            </p:extLst>
          </p:nvPr>
        </p:nvGraphicFramePr>
        <p:xfrm>
          <a:off x="5896186" y="1799590"/>
          <a:ext cx="56896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2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Prussia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Vs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Austria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England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France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2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096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The Old Regime – France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495800"/>
            <a:ext cx="6400800" cy="1981200"/>
          </a:xfrm>
        </p:spPr>
        <p:txBody>
          <a:bodyPr/>
          <a:lstStyle/>
          <a:p>
            <a:pPr eaLnBrk="1" hangingPunct="1"/>
            <a:r>
              <a:rPr lang="en-US" altLang="en-US" smtClean="0"/>
              <a:t>Notion of Privilege in govt.</a:t>
            </a:r>
          </a:p>
          <a:p>
            <a:pPr eaLnBrk="1" hangingPunct="1"/>
            <a:r>
              <a:rPr lang="en-US" altLang="en-US" smtClean="0"/>
              <a:t>27 million </a:t>
            </a:r>
          </a:p>
          <a:p>
            <a:pPr eaLnBrk="1" hangingPunct="1"/>
            <a:r>
              <a:rPr lang="en-US" altLang="en-US" smtClean="0"/>
              <a:t>3 Estates</a:t>
            </a:r>
          </a:p>
        </p:txBody>
      </p:sp>
      <p:pic>
        <p:nvPicPr>
          <p:cNvPr id="2052" name="Picture 5" descr="SH200_Fleur-de-L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87" y="2019300"/>
            <a:ext cx="19018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46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</a:t>
            </a:r>
            <a:r>
              <a:rPr lang="en-US" altLang="en-US" baseline="30000" smtClean="0"/>
              <a:t>st</a:t>
            </a:r>
            <a:r>
              <a:rPr lang="en-US" altLang="en-US" smtClean="0"/>
              <a:t> Estate – Clergy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130,000 /27 mil.</a:t>
            </a:r>
          </a:p>
          <a:p>
            <a:pPr eaLnBrk="1" hangingPunct="1"/>
            <a:r>
              <a:rPr lang="en-US" altLang="en-US" sz="3200" dirty="0" smtClean="0"/>
              <a:t>10% land</a:t>
            </a:r>
          </a:p>
          <a:p>
            <a:pPr eaLnBrk="1" hangingPunct="1"/>
            <a:r>
              <a:rPr lang="en-US" altLang="en-US" sz="3200" dirty="0" smtClean="0"/>
              <a:t>Exempt from taxes</a:t>
            </a:r>
          </a:p>
        </p:txBody>
      </p:sp>
    </p:spTree>
    <p:extLst>
      <p:ext uri="{BB962C8B-B14F-4D97-AF65-F5344CB8AC3E}">
        <p14:creationId xmlns:p14="http://schemas.microsoft.com/office/powerpoint/2010/main" val="157931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</a:t>
            </a:r>
            <a:r>
              <a:rPr lang="en-US" altLang="en-US" baseline="30000" smtClean="0"/>
              <a:t>nd</a:t>
            </a:r>
            <a:r>
              <a:rPr lang="en-US" altLang="en-US" smtClean="0"/>
              <a:t> Estate – Nobility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400,000 / 27 mil.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25-30% land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Control industry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Highest govt. positions (military / law / church)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Exempt from </a:t>
            </a:r>
            <a:r>
              <a:rPr lang="en-US" altLang="en-US" sz="2800" dirty="0" err="1" smtClean="0"/>
              <a:t>taille</a:t>
            </a:r>
            <a:r>
              <a:rPr lang="en-US" altLang="en-US" sz="2800" dirty="0" smtClean="0"/>
              <a:t> and most other taxes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Nobility of Robe &amp; Nobility of Sword</a:t>
            </a:r>
          </a:p>
        </p:txBody>
      </p:sp>
    </p:spTree>
    <p:extLst>
      <p:ext uri="{BB962C8B-B14F-4D97-AF65-F5344CB8AC3E}">
        <p14:creationId xmlns:p14="http://schemas.microsoft.com/office/powerpoint/2010/main" val="132888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3rd Estate - Commoners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51510" y="1680210"/>
            <a:ext cx="960501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Peasants alone =75-80% of pop about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35-40% of land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Over ½  own no land and still owe feudal dues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Skilled artisans and craftspeople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Bourgeoisie – 2.3 million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20-25% of land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Merchants / bankers / industrialists /doctors / public office/ lawyers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Excluded from social and political privileges enjoyed by nobles</a:t>
            </a:r>
          </a:p>
        </p:txBody>
      </p:sp>
    </p:spTree>
    <p:extLst>
      <p:ext uri="{BB962C8B-B14F-4D97-AF65-F5344CB8AC3E}">
        <p14:creationId xmlns:p14="http://schemas.microsoft.com/office/powerpoint/2010/main" val="313931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Salons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Bourgeois and nobles mix and discuss Enlightenment ideas </a:t>
            </a:r>
          </a:p>
          <a:p>
            <a:pPr eaLnBrk="1" hangingPunct="1"/>
            <a:r>
              <a:rPr lang="en-US" altLang="en-US" sz="2800" dirty="0" smtClean="0"/>
              <a:t>Bourgeois and Aristocracy compete for power in govt.</a:t>
            </a:r>
          </a:p>
        </p:txBody>
      </p:sp>
    </p:spTree>
    <p:extLst>
      <p:ext uri="{BB962C8B-B14F-4D97-AF65-F5344CB8AC3E}">
        <p14:creationId xmlns:p14="http://schemas.microsoft.com/office/powerpoint/2010/main" val="88354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496</TotalTime>
  <Words>788</Words>
  <Application>Microsoft Office PowerPoint</Application>
  <PresentationFormat>Widescreen</PresentationFormat>
  <Paragraphs>121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BilboDisplay</vt:lpstr>
      <vt:lpstr>Bookman Old Style</vt:lpstr>
      <vt:lpstr>Calibri</vt:lpstr>
      <vt:lpstr>PressWriter Symbols</vt:lpstr>
      <vt:lpstr>Rockwell</vt:lpstr>
      <vt:lpstr>Wingdings</vt:lpstr>
      <vt:lpstr>Damask</vt:lpstr>
      <vt:lpstr>PowerPoint Presentation</vt:lpstr>
      <vt:lpstr>PowerPoint Presentation</vt:lpstr>
      <vt:lpstr>PowerPoint Presentation</vt:lpstr>
      <vt:lpstr>The Seven Years War 1756 - 1763</vt:lpstr>
      <vt:lpstr>The Old Regime – France</vt:lpstr>
      <vt:lpstr>1st Estate – Clergy</vt:lpstr>
      <vt:lpstr>2nd Estate – Nobility</vt:lpstr>
      <vt:lpstr>3rd Estate - Commoners</vt:lpstr>
      <vt:lpstr>Salons </vt:lpstr>
      <vt:lpstr>18th Century Problems</vt:lpstr>
      <vt:lpstr>1. Prices and Unemployment</vt:lpstr>
      <vt:lpstr>2. Ideas of noble privileged and absolutism face harsh criticism  (philosophes) and American War veterans (Enlightenment Influence)</vt:lpstr>
      <vt:lpstr>3. French Governments Debts </vt:lpstr>
      <vt:lpstr>PowerPoint Presentation</vt:lpstr>
      <vt:lpstr>1789 - The Estates General</vt:lpstr>
      <vt:lpstr>May 5th 1789</vt:lpstr>
      <vt:lpstr>What is the Third Estate?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Costello, Lynda</dc:creator>
  <cp:lastModifiedBy>Costello, Lynda</cp:lastModifiedBy>
  <cp:revision>9</cp:revision>
  <dcterms:created xsi:type="dcterms:W3CDTF">2017-11-20T23:27:58Z</dcterms:created>
  <dcterms:modified xsi:type="dcterms:W3CDTF">2019-12-13T15:51:43Z</dcterms:modified>
</cp:coreProperties>
</file>