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9"/>
  </p:notesMasterIdLst>
  <p:sldIdLst>
    <p:sldId id="256" r:id="rId2"/>
    <p:sldId id="271" r:id="rId3"/>
    <p:sldId id="279" r:id="rId4"/>
    <p:sldId id="277" r:id="rId5"/>
    <p:sldId id="278" r:id="rId6"/>
    <p:sldId id="260" r:id="rId7"/>
    <p:sldId id="270" r:id="rId8"/>
    <p:sldId id="265" r:id="rId9"/>
    <p:sldId id="266" r:id="rId10"/>
    <p:sldId id="267" r:id="rId11"/>
    <p:sldId id="258" r:id="rId12"/>
    <p:sldId id="268" r:id="rId13"/>
    <p:sldId id="269" r:id="rId14"/>
    <p:sldId id="276" r:id="rId15"/>
    <p:sldId id="274" r:id="rId16"/>
    <p:sldId id="275" r:id="rId17"/>
    <p:sldId id="259" r:id="rId18"/>
    <p:sldId id="272" r:id="rId19"/>
    <p:sldId id="284" r:id="rId20"/>
    <p:sldId id="264" r:id="rId21"/>
    <p:sldId id="280" r:id="rId22"/>
    <p:sldId id="281" r:id="rId23"/>
    <p:sldId id="282" r:id="rId24"/>
    <p:sldId id="283" r:id="rId25"/>
    <p:sldId id="263" r:id="rId26"/>
    <p:sldId id="262" r:id="rId27"/>
    <p:sldId id="261" r:id="rId2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0" d="100"/>
          <a:sy n="80" d="100"/>
        </p:scale>
        <p:origin x="246" y="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55AC660-CA50-45F6-B2E4-1A12B46CC8BA}" type="datetimeFigureOut">
              <a:rPr lang="en-US" smtClean="0"/>
              <a:t>9/25/2019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133B5BD-16CE-4E3E-AE32-BAFF227E5D5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23404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5CD74D44-A9EC-4F8E-9A8A-FD90C6F15843}" type="slidenum">
              <a:rPr lang="en-US" smtClean="0"/>
              <a:pPr/>
              <a:t>25</a:t>
            </a:fld>
            <a:endParaRPr lang="en-US" dirty="0" smtClean="0"/>
          </a:p>
        </p:txBody>
      </p:sp>
      <p:sp>
        <p:nvSpPr>
          <p:cNvPr id="40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b="1" dirty="0" smtClean="0"/>
              <a:t>OBJECTIVE 10</a:t>
            </a:r>
            <a:r>
              <a:rPr lang="en-US" b="1" dirty="0" smtClean="0">
                <a:cs typeface="Arial" charset="0"/>
              </a:rPr>
              <a:t>| Describe the nature and functions of the endocrine system and its interaction with the nervous system.</a:t>
            </a:r>
          </a:p>
        </p:txBody>
      </p:sp>
    </p:spTree>
    <p:extLst>
      <p:ext uri="{BB962C8B-B14F-4D97-AF65-F5344CB8AC3E}">
        <p14:creationId xmlns:p14="http://schemas.microsoft.com/office/powerpoint/2010/main" val="14874957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60CED2-C219-4B2D-A05E-FB924C2B3ED8}" type="datetimeFigureOut">
              <a:rPr lang="en-US" smtClean="0"/>
              <a:t>9/25/2019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C4F651-FAF4-4295-938F-A2B95DB9D2F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46139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60CED2-C219-4B2D-A05E-FB924C2B3ED8}" type="datetimeFigureOut">
              <a:rPr lang="en-US" smtClean="0"/>
              <a:t>9/25/2019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C4F651-FAF4-4295-938F-A2B95DB9D2F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64986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60CED2-C219-4B2D-A05E-FB924C2B3ED8}" type="datetimeFigureOut">
              <a:rPr lang="en-US" smtClean="0"/>
              <a:t>9/25/2019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C4F651-FAF4-4295-938F-A2B95DB9D2F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4882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60CED2-C219-4B2D-A05E-FB924C2B3ED8}" type="datetimeFigureOut">
              <a:rPr lang="en-US" smtClean="0"/>
              <a:t>9/25/2019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C4F651-FAF4-4295-938F-A2B95DB9D2F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85305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60CED2-C219-4B2D-A05E-FB924C2B3ED8}" type="datetimeFigureOut">
              <a:rPr lang="en-US" smtClean="0"/>
              <a:t>9/25/2019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C4F651-FAF4-4295-938F-A2B95DB9D2F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08298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60CED2-C219-4B2D-A05E-FB924C2B3ED8}" type="datetimeFigureOut">
              <a:rPr lang="en-US" smtClean="0"/>
              <a:t>9/25/2019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C4F651-FAF4-4295-938F-A2B95DB9D2F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0409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60CED2-C219-4B2D-A05E-FB924C2B3ED8}" type="datetimeFigureOut">
              <a:rPr lang="en-US" smtClean="0"/>
              <a:t>9/25/2019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C4F651-FAF4-4295-938F-A2B95DB9D2F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1056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60CED2-C219-4B2D-A05E-FB924C2B3ED8}" type="datetimeFigureOut">
              <a:rPr lang="en-US" smtClean="0"/>
              <a:t>9/25/2019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C4F651-FAF4-4295-938F-A2B95DB9D2F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9935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60CED2-C219-4B2D-A05E-FB924C2B3ED8}" type="datetimeFigureOut">
              <a:rPr lang="en-US" smtClean="0"/>
              <a:t>9/25/2019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C4F651-FAF4-4295-938F-A2B95DB9D2F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56015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60CED2-C219-4B2D-A05E-FB924C2B3ED8}" type="datetimeFigureOut">
              <a:rPr lang="en-US" smtClean="0"/>
              <a:t>9/25/2019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C4F651-FAF4-4295-938F-A2B95DB9D2F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02611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60CED2-C219-4B2D-A05E-FB924C2B3ED8}" type="datetimeFigureOut">
              <a:rPr lang="en-US" smtClean="0"/>
              <a:t>9/25/2019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C4F651-FAF4-4295-938F-A2B95DB9D2F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31661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60CED2-C219-4B2D-A05E-FB924C2B3ED8}" type="datetimeFigureOut">
              <a:rPr lang="en-US" smtClean="0"/>
              <a:t>9/25/2019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C4F651-FAF4-4295-938F-A2B95DB9D2F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52865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http://learn.genetics.utah.edu/content/addiction/mouse/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Neurotransmitters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5577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143000"/>
          </a:xfrm>
        </p:spPr>
        <p:txBody>
          <a:bodyPr>
            <a:noAutofit/>
          </a:bodyPr>
          <a:lstStyle/>
          <a:p>
            <a:r>
              <a:rPr lang="en-US" sz="3200" u="sng" dirty="0"/>
              <a:t>Endorphins</a:t>
            </a:r>
            <a:r>
              <a:rPr lang="en-US" sz="3200" dirty="0"/>
              <a:t> – pain relief and sense of well being, released during periods of pain or intense </a:t>
            </a:r>
            <a:r>
              <a:rPr lang="en-US" sz="3200" dirty="0" smtClean="0"/>
              <a:t>exercise</a:t>
            </a:r>
            <a:endParaRPr lang="en-US" sz="32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Too much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Runners High</a:t>
            </a:r>
          </a:p>
          <a:p>
            <a:endParaRPr lang="en-US" dirty="0"/>
          </a:p>
          <a:p>
            <a:r>
              <a:rPr lang="en-US" dirty="0" smtClean="0"/>
              <a:t>Heroin, morphine, codeine – all mimic endorphins – can cause bodies ability to release own endorphins to shut down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Too little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dirty="0" smtClean="0"/>
              <a:t>Pain, depression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719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u="sng" dirty="0"/>
              <a:t>Serotonin</a:t>
            </a:r>
            <a:r>
              <a:rPr lang="en-US" dirty="0"/>
              <a:t>  - regulation of learning, mood, sleep 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600200"/>
            <a:ext cx="8534400" cy="4525963"/>
          </a:xfrm>
        </p:spPr>
        <p:txBody>
          <a:bodyPr/>
          <a:lstStyle/>
          <a:p>
            <a:pPr lvl="1"/>
            <a:r>
              <a:rPr lang="en-US" dirty="0" smtClean="0"/>
              <a:t>Levels drop in winter </a:t>
            </a:r>
            <a:r>
              <a:rPr lang="en-US" dirty="0" smtClean="0">
                <a:sym typeface="Wingdings" pitchFamily="2" charset="2"/>
              </a:rPr>
              <a:t> Seasonal affective disorder</a:t>
            </a:r>
          </a:p>
          <a:p>
            <a:pPr lvl="1"/>
            <a:r>
              <a:rPr lang="en-US" dirty="0" smtClean="0">
                <a:sym typeface="Wingdings" pitchFamily="2" charset="2"/>
              </a:rPr>
              <a:t>Many anti-depressants work to prevent reuptake of excess serotonin so it continues to affect the receiving neurons</a:t>
            </a:r>
          </a:p>
          <a:p>
            <a:pPr lvl="1"/>
            <a:r>
              <a:rPr lang="en-US" dirty="0" smtClean="0">
                <a:sym typeface="Wingdings" pitchFamily="2" charset="2"/>
              </a:rPr>
              <a:t>SSRIs (Selective Serotonin Reuptake Inhibitor) treat many kinds of depression</a:t>
            </a:r>
          </a:p>
          <a:p>
            <a:pPr marL="457200" lvl="1" indent="0">
              <a:buNone/>
            </a:pPr>
            <a:endParaRPr lang="en-US" dirty="0" smtClean="0"/>
          </a:p>
          <a:p>
            <a:pPr marL="457200" lvl="1" indent="0">
              <a:buNone/>
            </a:pPr>
            <a:r>
              <a:rPr lang="en-US" dirty="0" smtClean="0"/>
              <a:t>Connection with anorexia &amp; bulimia – satiety levels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4612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GABA (gamma amino-butyric acid) – inhibits CNS, helps regulation of hunger and sleep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8229600" cy="4525963"/>
          </a:xfrm>
        </p:spPr>
        <p:txBody>
          <a:bodyPr/>
          <a:lstStyle/>
          <a:p>
            <a:r>
              <a:rPr lang="en-US" dirty="0" smtClean="0"/>
              <a:t>Antagonist (when GABA binds to a receptor on the dendrite the cell is less likely to fire)</a:t>
            </a:r>
          </a:p>
          <a:p>
            <a:r>
              <a:rPr lang="en-US" dirty="0" smtClean="0"/>
              <a:t>Alcohol consumption causes an increase in GABA’s inhibitory power</a:t>
            </a:r>
          </a:p>
        </p:txBody>
      </p:sp>
      <p:sp>
        <p:nvSpPr>
          <p:cNvPr id="12" name="Freeform 11"/>
          <p:cNvSpPr/>
          <p:nvPr/>
        </p:nvSpPr>
        <p:spPr>
          <a:xfrm>
            <a:off x="2486025" y="1693069"/>
            <a:ext cx="1" cy="1"/>
          </a:xfrm>
          <a:custGeom>
            <a:avLst/>
            <a:gdLst/>
            <a:ahLst/>
            <a:cxnLst/>
            <a:rect l="0" t="0" r="0" b="0"/>
            <a:pathLst>
              <a:path w="1" h="1">
                <a:moveTo>
                  <a:pt x="0" y="0"/>
                </a:moveTo>
                <a:lnTo>
                  <a:pt x="0" y="0"/>
                </a:lnTo>
                <a:close/>
              </a:path>
            </a:pathLst>
          </a:cu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2760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Glutamate – Excitatory to the CNS</a:t>
            </a:r>
            <a:br>
              <a:rPr lang="en-US" dirty="0" smtClean="0"/>
            </a:br>
            <a:r>
              <a:rPr lang="en-US" dirty="0" smtClean="0"/>
              <a:t>also helps regulate learning and memory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438400"/>
            <a:ext cx="8229600" cy="3687763"/>
          </a:xfrm>
        </p:spPr>
        <p:txBody>
          <a:bodyPr/>
          <a:lstStyle/>
          <a:p>
            <a:r>
              <a:rPr lang="en-US" dirty="0" smtClean="0"/>
              <a:t>Agonist – excites cells making them more likely to fire</a:t>
            </a:r>
          </a:p>
          <a:p>
            <a:r>
              <a:rPr lang="en-US" dirty="0" smtClean="0"/>
              <a:t>Alcohol binds to glutamate receptors preventing Glutamate from exciting the cell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8504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Neurotransmitters &amp; drugs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u="sng" dirty="0">
                <a:hlinkClick r:id="rId2"/>
              </a:rPr>
              <a:t>http://learn.genetics.utah.edu/content/addiction/mouse</a:t>
            </a:r>
            <a:r>
              <a:rPr lang="en-US" u="sng" dirty="0" smtClean="0">
                <a:hlinkClick r:id="rId2"/>
              </a:rPr>
              <a:t>/</a:t>
            </a:r>
            <a:endParaRPr lang="en-US" u="sng" dirty="0" smtClean="0"/>
          </a:p>
          <a:p>
            <a:r>
              <a:rPr lang="en-US" dirty="0" smtClean="0"/>
              <a:t>Type in the above web address or click the link.</a:t>
            </a:r>
          </a:p>
          <a:p>
            <a:r>
              <a:rPr lang="en-US" smtClean="0"/>
              <a:t>Are </a:t>
            </a:r>
            <a:r>
              <a:rPr lang="en-US" dirty="0" smtClean="0"/>
              <a:t>the drugs </a:t>
            </a:r>
            <a:r>
              <a:rPr lang="en-US" u="sng" dirty="0" smtClean="0"/>
              <a:t>agonists</a:t>
            </a:r>
            <a:r>
              <a:rPr lang="en-US" dirty="0" smtClean="0"/>
              <a:t> or </a:t>
            </a:r>
            <a:r>
              <a:rPr lang="en-US" u="sng" dirty="0" smtClean="0"/>
              <a:t>antagonists</a:t>
            </a:r>
            <a:r>
              <a:rPr lang="en-US" dirty="0" smtClean="0"/>
              <a:t>? Both?</a:t>
            </a:r>
          </a:p>
          <a:p>
            <a:endParaRPr lang="en-US" dirty="0" smtClean="0"/>
          </a:p>
          <a:p>
            <a:pPr marL="0" indent="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269481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Drugs vs. Neurotransmitters</a:t>
            </a:r>
            <a:endParaRPr lang="en-U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253" y="1524000"/>
            <a:ext cx="7629844" cy="472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67621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- Cocaine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Interferes with Dopamine transporters</a:t>
            </a:r>
          </a:p>
          <a:p>
            <a:r>
              <a:rPr lang="en-US" dirty="0" smtClean="0"/>
              <a:t>Cocaine blocks reuptake </a:t>
            </a:r>
            <a:r>
              <a:rPr lang="en-US" dirty="0" smtClean="0">
                <a:sym typeface="Wingdings" panose="05000000000000000000" pitchFamily="2" charset="2"/>
              </a:rPr>
              <a:t>--&gt; overstimulation of the post-synaptic neuron in reward pathways</a:t>
            </a:r>
          </a:p>
          <a:p>
            <a:pPr lvl="1"/>
            <a:r>
              <a:rPr lang="en-US" dirty="0" smtClean="0">
                <a:sym typeface="Wingdings" panose="05000000000000000000" pitchFamily="2" charset="2"/>
              </a:rPr>
              <a:t>Agonist to dopamine</a:t>
            </a:r>
          </a:p>
          <a:p>
            <a:pPr lvl="1"/>
            <a:endParaRPr lang="en-US" dirty="0">
              <a:sym typeface="Wingdings" panose="05000000000000000000" pitchFamily="2" charset="2"/>
            </a:endParaRPr>
          </a:p>
          <a:p>
            <a:pPr lvl="1"/>
            <a:endParaRPr lang="en-US" dirty="0" smtClean="0">
              <a:sym typeface="Wingdings" panose="05000000000000000000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702333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Drug addiction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754563"/>
          </a:xfrm>
        </p:spPr>
        <p:txBody>
          <a:bodyPr>
            <a:normAutofit fontScale="85000" lnSpcReduction="10000"/>
          </a:bodyPr>
          <a:lstStyle/>
          <a:p>
            <a:r>
              <a:rPr lang="en-US" dirty="0" smtClean="0"/>
              <a:t>Some drugs mimic neurotransmitters </a:t>
            </a:r>
            <a:r>
              <a:rPr lang="en-US" dirty="0" smtClean="0">
                <a:sym typeface="Wingdings" pitchFamily="2" charset="2"/>
              </a:rPr>
              <a:t> stimulation of the neurons or inhibiting stimulation depending on what is being mimicked</a:t>
            </a:r>
          </a:p>
          <a:p>
            <a:r>
              <a:rPr lang="en-US" dirty="0" smtClean="0">
                <a:sym typeface="Wingdings" pitchFamily="2" charset="2"/>
              </a:rPr>
              <a:t>Some drugs cause neurotransmitters to flood the synapse and stimulate the neurons (agonistic)</a:t>
            </a:r>
          </a:p>
          <a:p>
            <a:r>
              <a:rPr lang="en-US" dirty="0" smtClean="0">
                <a:sym typeface="Wingdings" pitchFamily="2" charset="2"/>
              </a:rPr>
              <a:t>Some drugs can block neurotransmitters from binding and exciting cells </a:t>
            </a:r>
            <a:r>
              <a:rPr lang="en-US" dirty="0">
                <a:sym typeface="Wingdings" pitchFamily="2" charset="2"/>
              </a:rPr>
              <a:t>(antagonistic) </a:t>
            </a:r>
            <a:endParaRPr lang="en-US" dirty="0" smtClean="0">
              <a:sym typeface="Wingdings" pitchFamily="2" charset="2"/>
            </a:endParaRPr>
          </a:p>
          <a:p>
            <a:r>
              <a:rPr lang="en-US" dirty="0" smtClean="0">
                <a:sym typeface="Wingdings" pitchFamily="2" charset="2"/>
              </a:rPr>
              <a:t>Some drugs (like opiates) cause the body to stop producing its own endorphins and other pain relieving chemicals creating a gradual tolerance and need for more of the drug to feel “high” or even normal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77448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6200" y="37373"/>
            <a:ext cx="4674863" cy="674442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19685" y="274638"/>
            <a:ext cx="4743450" cy="6324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23435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Nervous System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CNS = Spinal cord  (reflex) and brain (higher order responses)</a:t>
            </a:r>
          </a:p>
          <a:p>
            <a:endParaRPr lang="en-US" dirty="0" smtClean="0"/>
          </a:p>
          <a:p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31877805"/>
              </p:ext>
            </p:extLst>
          </p:nvPr>
        </p:nvGraphicFramePr>
        <p:xfrm>
          <a:off x="457200" y="1397000"/>
          <a:ext cx="8229600" cy="430784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3048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52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47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9812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Central Nervous System (CNS</a:t>
                      </a:r>
                      <a:r>
                        <a:rPr lang="en-US" dirty="0" smtClean="0"/>
                        <a:t>)</a:t>
                      </a:r>
                      <a:endParaRPr lang="en-US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Peripheral Nervous System (PNS)</a:t>
                      </a:r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Brain (Higher order processing)</a:t>
                      </a:r>
                      <a:endParaRPr lang="en-US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 rowSpan="3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rowSpan="2" gridSpan="2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 rowSpan="2">
                  <a:txBody>
                    <a:bodyPr/>
                    <a:lstStyle/>
                    <a:p>
                      <a:r>
                        <a:rPr lang="en-US" dirty="0" smtClean="0"/>
                        <a:t>Spinal Cord (reflexes)</a:t>
                      </a:r>
                      <a:endParaRPr lang="en-US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 gridSpan="4">
                  <a:txBody>
                    <a:bodyPr/>
                    <a:lstStyle/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81509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1845"/>
            <a:ext cx="90678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Synapse Activity</a:t>
            </a:r>
            <a:br>
              <a:rPr lang="en-US" dirty="0" smtClean="0">
                <a:solidFill>
                  <a:schemeClr val="bg1"/>
                </a:solidFill>
              </a:rPr>
            </a:br>
            <a:r>
              <a:rPr lang="en-US" sz="3100" dirty="0" smtClean="0">
                <a:solidFill>
                  <a:schemeClr val="bg1"/>
                </a:solidFill>
              </a:rPr>
              <a:t>Neuron Terminal (oval) showing synaptic vesicles (black dots)</a:t>
            </a:r>
            <a:endParaRPr lang="en-US" sz="3100" dirty="0">
              <a:solidFill>
                <a:schemeClr val="bg1"/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746" y="1295400"/>
            <a:ext cx="9421651" cy="5321490"/>
          </a:xfrm>
        </p:spPr>
      </p:pic>
    </p:spTree>
    <p:extLst>
      <p:ext uri="{BB962C8B-B14F-4D97-AF65-F5344CB8AC3E}">
        <p14:creationId xmlns:p14="http://schemas.microsoft.com/office/powerpoint/2010/main" val="771448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Nervous System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CNS = Spinal cord  (reflex) and brain (higher order responses)</a:t>
            </a:r>
          </a:p>
          <a:p>
            <a:endParaRPr lang="en-US" dirty="0" smtClean="0"/>
          </a:p>
          <a:p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0968237"/>
              </p:ext>
            </p:extLst>
          </p:nvPr>
        </p:nvGraphicFramePr>
        <p:xfrm>
          <a:off x="457200" y="1397000"/>
          <a:ext cx="8229600" cy="403352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3048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52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47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9812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Central Nervous System (CNS</a:t>
                      </a:r>
                      <a:r>
                        <a:rPr lang="en-US" dirty="0" smtClean="0"/>
                        <a:t>)</a:t>
                      </a:r>
                      <a:endParaRPr lang="en-US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Peripheral Nervous System (PNS)</a:t>
                      </a:r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Brain (Higher order processing)</a:t>
                      </a:r>
                      <a:endParaRPr lang="en-US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 rowSpan="3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Somatic (SNS) - Sensory and motor</a:t>
                      </a:r>
                      <a:r>
                        <a:rPr lang="en-US" baseline="0" dirty="0" smtClean="0"/>
                        <a:t> neurons - voluntary</a:t>
                      </a:r>
                      <a:endParaRPr lang="en-US" dirty="0" smtClean="0"/>
                    </a:p>
                    <a:p>
                      <a:endParaRPr lang="en-US" dirty="0"/>
                    </a:p>
                  </a:txBody>
                  <a:tcPr/>
                </a:tc>
                <a:tc rowSpan="2" grid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dirty="0" smtClean="0"/>
                    </a:p>
                    <a:p>
                      <a:endParaRPr lang="en-US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 rowSpan="2">
                  <a:txBody>
                    <a:bodyPr/>
                    <a:lstStyle/>
                    <a:p>
                      <a:r>
                        <a:rPr lang="en-US" dirty="0" smtClean="0"/>
                        <a:t>Spinal Cord (reflexes)</a:t>
                      </a:r>
                      <a:endParaRPr lang="en-US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 smtClean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 gridSpan="4">
                  <a:txBody>
                    <a:bodyPr/>
                    <a:lstStyle/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15611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Nervous System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CNS = Spinal cord  (reflex) and brain (higher order responses)</a:t>
            </a:r>
          </a:p>
          <a:p>
            <a:endParaRPr lang="en-US" dirty="0" smtClean="0"/>
          </a:p>
          <a:p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21221022"/>
              </p:ext>
            </p:extLst>
          </p:nvPr>
        </p:nvGraphicFramePr>
        <p:xfrm>
          <a:off x="457200" y="1397000"/>
          <a:ext cx="8229600" cy="430784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3048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52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47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9812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Central Nervous System (CNS</a:t>
                      </a:r>
                      <a:r>
                        <a:rPr lang="en-US" dirty="0" smtClean="0"/>
                        <a:t>)</a:t>
                      </a:r>
                      <a:endParaRPr lang="en-US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Peripheral Nervous System (PNS)</a:t>
                      </a:r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Brain (Higher order processing)</a:t>
                      </a:r>
                      <a:endParaRPr lang="en-US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 rowSpan="3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Somatic (SNS) - Sensory and motor</a:t>
                      </a:r>
                      <a:r>
                        <a:rPr lang="en-US" baseline="0" dirty="0" smtClean="0"/>
                        <a:t> neurons - voluntary</a:t>
                      </a:r>
                      <a:endParaRPr lang="en-US" dirty="0" smtClean="0"/>
                    </a:p>
                    <a:p>
                      <a:endParaRPr lang="en-US" dirty="0"/>
                    </a:p>
                  </a:txBody>
                  <a:tcPr/>
                </a:tc>
                <a:tc rowSpan="2" grid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Autonomic (ANS) - Involuntary movement (like breathing)</a:t>
                      </a:r>
                    </a:p>
                    <a:p>
                      <a:endParaRPr lang="en-US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 rowSpan="2">
                  <a:txBody>
                    <a:bodyPr/>
                    <a:lstStyle/>
                    <a:p>
                      <a:r>
                        <a:rPr lang="en-US" dirty="0" smtClean="0"/>
                        <a:t>Spinal Cord (reflexes)</a:t>
                      </a:r>
                      <a:endParaRPr lang="en-US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 smtClean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 gridSpan="4">
                  <a:txBody>
                    <a:bodyPr/>
                    <a:lstStyle/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87636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Nervous System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CNS = Spinal cord  (reflex) and brain (higher order responses)</a:t>
            </a:r>
          </a:p>
          <a:p>
            <a:endParaRPr lang="en-US" dirty="0" smtClean="0"/>
          </a:p>
          <a:p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71130637"/>
              </p:ext>
            </p:extLst>
          </p:nvPr>
        </p:nvGraphicFramePr>
        <p:xfrm>
          <a:off x="457200" y="1397000"/>
          <a:ext cx="8229600" cy="485648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3048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52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47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9812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Central Nervous System (CNS</a:t>
                      </a:r>
                      <a:r>
                        <a:rPr lang="en-US" dirty="0" smtClean="0"/>
                        <a:t>)</a:t>
                      </a:r>
                      <a:endParaRPr lang="en-US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Peripheral Nervous System (PNS)</a:t>
                      </a:r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Brain (Higher order processing)</a:t>
                      </a:r>
                      <a:endParaRPr lang="en-US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 rowSpan="3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Somatic (SNS) - Sensory and motor</a:t>
                      </a:r>
                      <a:r>
                        <a:rPr lang="en-US" baseline="0" dirty="0" smtClean="0"/>
                        <a:t> neurons - voluntary</a:t>
                      </a:r>
                      <a:endParaRPr lang="en-US" dirty="0" smtClean="0"/>
                    </a:p>
                    <a:p>
                      <a:endParaRPr lang="en-US" dirty="0"/>
                    </a:p>
                  </a:txBody>
                  <a:tcPr/>
                </a:tc>
                <a:tc rowSpan="2" grid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Autonomic (ANS) - Involuntary movement (like breathing)</a:t>
                      </a:r>
                    </a:p>
                    <a:p>
                      <a:endParaRPr lang="en-US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 rowSpan="2">
                  <a:txBody>
                    <a:bodyPr/>
                    <a:lstStyle/>
                    <a:p>
                      <a:r>
                        <a:rPr lang="en-US" dirty="0" smtClean="0"/>
                        <a:t>Spinal Cord (reflexes)</a:t>
                      </a:r>
                      <a:endParaRPr lang="en-US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Sympathetic – </a:t>
                      </a:r>
                      <a:r>
                        <a:rPr lang="en-US" dirty="0" smtClean="0"/>
                        <a:t>“fight, flight, or freeze” </a:t>
                      </a:r>
                      <a:r>
                        <a:rPr lang="en-US" dirty="0" smtClean="0"/>
                        <a:t>emergency center</a:t>
                      </a:r>
                      <a:endParaRPr lang="en-US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 smtClean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 gridSpan="4">
                  <a:txBody>
                    <a:bodyPr/>
                    <a:lstStyle/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00456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Nervous System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CNS = Spinal cord  (reflex) and brain (higher order responses)</a:t>
            </a:r>
          </a:p>
          <a:p>
            <a:endParaRPr lang="en-US" dirty="0" smtClean="0"/>
          </a:p>
          <a:p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45386900"/>
              </p:ext>
            </p:extLst>
          </p:nvPr>
        </p:nvGraphicFramePr>
        <p:xfrm>
          <a:off x="457200" y="1397000"/>
          <a:ext cx="8229600" cy="458216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3048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52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47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9812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Central Nervous System (CNS</a:t>
                      </a:r>
                      <a:r>
                        <a:rPr lang="en-US" dirty="0" smtClean="0"/>
                        <a:t>)</a:t>
                      </a:r>
                      <a:endParaRPr lang="en-US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Peripheral Nervous System (PNS)</a:t>
                      </a:r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Brain (Higher order processing)</a:t>
                      </a:r>
                      <a:endParaRPr lang="en-US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 rowSpan="3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Somatic (SNS) - Sensory and motor</a:t>
                      </a:r>
                      <a:r>
                        <a:rPr lang="en-US" baseline="0" dirty="0" smtClean="0"/>
                        <a:t> neurons - voluntary</a:t>
                      </a:r>
                      <a:endParaRPr lang="en-US" dirty="0" smtClean="0"/>
                    </a:p>
                    <a:p>
                      <a:endParaRPr lang="en-US" dirty="0"/>
                    </a:p>
                  </a:txBody>
                  <a:tcPr/>
                </a:tc>
                <a:tc rowSpan="2" grid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Autonomic (ANS) - Involuntary movement (like breathing)</a:t>
                      </a:r>
                    </a:p>
                    <a:p>
                      <a:endParaRPr lang="en-US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 rowSpan="2">
                  <a:txBody>
                    <a:bodyPr/>
                    <a:lstStyle/>
                    <a:p>
                      <a:r>
                        <a:rPr lang="en-US" dirty="0" smtClean="0"/>
                        <a:t>Spinal Cord (reflexes)</a:t>
                      </a:r>
                      <a:endParaRPr lang="en-US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Sympathetic – “fight, flight, or freeze” emergency center</a:t>
                      </a:r>
                      <a:endParaRPr lang="en-US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Parasympathetic – calms down after emergency</a:t>
                      </a:r>
                      <a:endParaRPr lang="en-US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 gridSpan="4">
                  <a:txBody>
                    <a:bodyPr/>
                    <a:lstStyle/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805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Nervous System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CNS = Spinal cord  (reflex) and brain (higher order responses)</a:t>
            </a:r>
          </a:p>
          <a:p>
            <a:endParaRPr lang="en-US" dirty="0" smtClean="0"/>
          </a:p>
          <a:p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53566544"/>
              </p:ext>
            </p:extLst>
          </p:nvPr>
        </p:nvGraphicFramePr>
        <p:xfrm>
          <a:off x="457200" y="1397000"/>
          <a:ext cx="8229600" cy="458216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3048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52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47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9812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Central Nervous System (CNS</a:t>
                      </a:r>
                      <a:r>
                        <a:rPr lang="en-US" dirty="0" smtClean="0"/>
                        <a:t>)</a:t>
                      </a:r>
                      <a:endParaRPr lang="en-US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Peripheral Nervous System (PNS)</a:t>
                      </a:r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Brain (Higher order processing)</a:t>
                      </a:r>
                      <a:endParaRPr lang="en-US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 rowSpan="3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Somatic (SNS) - Sensory and motor</a:t>
                      </a:r>
                      <a:r>
                        <a:rPr lang="en-US" baseline="0" dirty="0" smtClean="0"/>
                        <a:t> neurons - voluntary</a:t>
                      </a:r>
                      <a:endParaRPr lang="en-US" dirty="0" smtClean="0"/>
                    </a:p>
                    <a:p>
                      <a:endParaRPr lang="en-US" dirty="0"/>
                    </a:p>
                  </a:txBody>
                  <a:tcPr/>
                </a:tc>
                <a:tc rowSpan="2" grid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Autonomic (ANS) - Involuntary movement (like breathing)</a:t>
                      </a:r>
                    </a:p>
                    <a:p>
                      <a:endParaRPr lang="en-US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 rowSpan="2">
                  <a:txBody>
                    <a:bodyPr/>
                    <a:lstStyle/>
                    <a:p>
                      <a:r>
                        <a:rPr lang="en-US" dirty="0" smtClean="0"/>
                        <a:t>Spinal Cord (reflexes)</a:t>
                      </a:r>
                      <a:endParaRPr lang="en-US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Sympathetic – “fight, flight, or freeze” emergency center</a:t>
                      </a:r>
                      <a:endParaRPr lang="en-US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Parasympathetic – calms down after emergency</a:t>
                      </a:r>
                      <a:endParaRPr lang="en-US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 gridSpan="4">
                  <a:txBody>
                    <a:bodyPr/>
                    <a:lstStyle/>
                    <a:p>
                      <a:r>
                        <a:rPr lang="en-US" dirty="0" smtClean="0"/>
                        <a:t>Sensory vs motor neurons</a:t>
                      </a:r>
                    </a:p>
                    <a:p>
                      <a:endParaRPr lang="en-US" dirty="0" smtClean="0"/>
                    </a:p>
                    <a:p>
                      <a:r>
                        <a:rPr lang="en-US" dirty="0" smtClean="0"/>
                        <a:t>Sensory go</a:t>
                      </a:r>
                      <a:r>
                        <a:rPr lang="en-US" baseline="0" dirty="0" smtClean="0"/>
                        <a:t> to the </a:t>
                      </a:r>
                      <a:r>
                        <a:rPr lang="en-US" baseline="0" dirty="0" smtClean="0"/>
                        <a:t>CNS (aka Afferent Neurons)</a:t>
                      </a:r>
                      <a:endParaRPr lang="en-US" baseline="0" dirty="0" smtClean="0"/>
                    </a:p>
                    <a:p>
                      <a:endParaRPr lang="en-US" baseline="0" dirty="0" smtClean="0"/>
                    </a:p>
                    <a:p>
                      <a:r>
                        <a:rPr lang="en-US" baseline="0" dirty="0" smtClean="0"/>
                        <a:t>Motor go from the CNS to </a:t>
                      </a:r>
                      <a:r>
                        <a:rPr lang="en-US" baseline="0" dirty="0" smtClean="0"/>
                        <a:t>muscles (aka Efferent Neurons)</a:t>
                      </a:r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69118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figure 02-3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2" r="1492"/>
          <a:stretch>
            <a:fillRect/>
          </a:stretch>
        </p:blipFill>
        <p:spPr bwMode="auto">
          <a:xfrm>
            <a:off x="247650" y="1412875"/>
            <a:ext cx="4953000" cy="4960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9875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en-US" sz="4000" dirty="0" smtClean="0">
                <a:solidFill>
                  <a:schemeClr val="tx1"/>
                </a:solidFill>
                <a:latin typeface="Palatino Linotype" pitchFamily="18" charset="0"/>
              </a:rPr>
              <a:t>The Endocrine System</a:t>
            </a:r>
            <a:endParaRPr lang="en-US" sz="4000" dirty="0" smtClean="0">
              <a:solidFill>
                <a:schemeClr val="tx1"/>
              </a:solidFill>
              <a:latin typeface="Palatino Linotype" pitchFamily="18" charset="0"/>
            </a:endParaRPr>
          </a:p>
        </p:txBody>
      </p:sp>
      <p:sp>
        <p:nvSpPr>
          <p:cNvPr id="25604" name="Rectangle 4"/>
          <p:cNvSpPr>
            <a:spLocks noChangeArrowheads="1"/>
          </p:cNvSpPr>
          <p:nvPr/>
        </p:nvSpPr>
        <p:spPr bwMode="auto">
          <a:xfrm>
            <a:off x="5312229" y="1524000"/>
            <a:ext cx="3429000" cy="436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eaLnBrk="1" hangingPunct="1">
              <a:spcBef>
                <a:spcPct val="20000"/>
              </a:spcBef>
              <a:buFont typeface="Wingdings" pitchFamily="2" charset="2"/>
              <a:buNone/>
            </a:pPr>
            <a:r>
              <a:rPr lang="en-US" altLang="en-US" sz="2800" dirty="0">
                <a:latin typeface="Palatino Linotype" pitchFamily="18" charset="0"/>
              </a:rPr>
              <a:t>The</a:t>
            </a:r>
            <a:r>
              <a:rPr lang="en-US" altLang="en-US" sz="2800" dirty="0">
                <a:solidFill>
                  <a:srgbClr val="0000FF"/>
                </a:solidFill>
                <a:latin typeface="Palatino Linotype" pitchFamily="18" charset="0"/>
              </a:rPr>
              <a:t> Endocrine System</a:t>
            </a:r>
            <a:r>
              <a:rPr lang="en-US" altLang="en-US" sz="2800" dirty="0">
                <a:solidFill>
                  <a:srgbClr val="6600CC"/>
                </a:solidFill>
                <a:latin typeface="Palatino Linotype" pitchFamily="18" charset="0"/>
              </a:rPr>
              <a:t> </a:t>
            </a:r>
            <a:r>
              <a:rPr lang="en-US" altLang="en-US" sz="2800" dirty="0">
                <a:latin typeface="Palatino Linotype" pitchFamily="18" charset="0"/>
              </a:rPr>
              <a:t>is</a:t>
            </a:r>
            <a:r>
              <a:rPr lang="en-US" altLang="en-US" sz="2800" dirty="0">
                <a:solidFill>
                  <a:srgbClr val="6600CC"/>
                </a:solidFill>
                <a:latin typeface="Palatino Linotype" pitchFamily="18" charset="0"/>
              </a:rPr>
              <a:t> </a:t>
            </a:r>
            <a:r>
              <a:rPr lang="en-US" altLang="en-US" sz="2800" dirty="0">
                <a:latin typeface="Palatino Linotype" pitchFamily="18" charset="0"/>
              </a:rPr>
              <a:t>the body’s “slow” chemical communication system. Communication is carried out by hormones synthesized by a set of glands.</a:t>
            </a:r>
          </a:p>
        </p:txBody>
      </p:sp>
    </p:spTree>
    <p:extLst>
      <p:ext uri="{BB962C8B-B14F-4D97-AF65-F5344CB8AC3E}">
        <p14:creationId xmlns:p14="http://schemas.microsoft.com/office/powerpoint/2010/main" val="204335852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sz="4800" b="1" u="sng" dirty="0" smtClean="0"/>
              <a:t>The Endocrine System</a:t>
            </a:r>
            <a:br>
              <a:rPr lang="en-US" sz="4800" b="1" u="sng" dirty="0" smtClean="0"/>
            </a:br>
            <a:endParaRPr lang="en-US" sz="4800" b="1" u="sng" dirty="0" smtClean="0"/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1219200"/>
            <a:ext cx="5105400" cy="4906963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  <a:defRPr/>
            </a:pPr>
            <a:r>
              <a:rPr lang="en-US" sz="2400" u="sng" dirty="0" smtClean="0"/>
              <a:t>Glands</a:t>
            </a:r>
            <a:r>
              <a:rPr lang="en-US" sz="2400" dirty="0" smtClean="0"/>
              <a:t> - secrete chemicals into bloodstream - help control bodily functioning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US" sz="2400" dirty="0" smtClean="0"/>
              <a:t>	- </a:t>
            </a:r>
            <a:r>
              <a:rPr lang="en-US" sz="2400" u="sng" dirty="0" smtClean="0"/>
              <a:t>Hormones</a:t>
            </a:r>
            <a:r>
              <a:rPr lang="en-US" sz="2400" dirty="0" smtClean="0"/>
              <a:t>: chemical substances released by the glands (30 different) act like neurotransmitters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US" sz="2400" dirty="0" smtClean="0"/>
              <a:t>	-</a:t>
            </a:r>
            <a:r>
              <a:rPr lang="en-US" sz="2400" u="sng" dirty="0" smtClean="0"/>
              <a:t> Hypothalamus</a:t>
            </a:r>
            <a:r>
              <a:rPr lang="en-US" sz="2400" dirty="0" smtClean="0"/>
              <a:t>: controls eating, linked to emotion &amp; reward center, controls the endocrine system. 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US" sz="2400" dirty="0" smtClean="0"/>
              <a:t>	- </a:t>
            </a:r>
            <a:r>
              <a:rPr lang="en-US" sz="2400" u="sng" dirty="0" smtClean="0"/>
              <a:t>Pituitary Gland</a:t>
            </a:r>
            <a:r>
              <a:rPr lang="en-US" sz="2400" dirty="0" smtClean="0"/>
              <a:t>: “Master Gland” – regulates growth and controls other glands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en-US" sz="2400" dirty="0" smtClean="0"/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en-US" sz="2400" dirty="0" smtClean="0"/>
          </a:p>
          <a:p>
            <a:pPr eaLnBrk="1" hangingPunct="1">
              <a:lnSpc>
                <a:spcPct val="90000"/>
              </a:lnSpc>
              <a:defRPr/>
            </a:pPr>
            <a:endParaRPr lang="en-US" sz="2400" dirty="0" smtClean="0"/>
          </a:p>
        </p:txBody>
      </p:sp>
      <p:pic>
        <p:nvPicPr>
          <p:cNvPr id="24580" name="Picture 5" descr="image?id=72156&amp;rendTypeId=3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1143000"/>
            <a:ext cx="3543300" cy="472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968363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4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48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48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48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19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05400" y="274638"/>
            <a:ext cx="3581400" cy="1143000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Phineas Gage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55" y="6927"/>
            <a:ext cx="4672013" cy="45213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3581400"/>
            <a:ext cx="4696558" cy="30970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7499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Neural Messaging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62000" y="1676400"/>
            <a:ext cx="6357908" cy="4764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38476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6858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How does it fire?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838200"/>
            <a:ext cx="8229600" cy="4525963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Inhibitory and excitatory neurotransmitters stimulate the dendrite</a:t>
            </a:r>
          </a:p>
          <a:p>
            <a:r>
              <a:rPr lang="en-US" u="sng" dirty="0" smtClean="0"/>
              <a:t>Resting potential</a:t>
            </a:r>
            <a:r>
              <a:rPr lang="en-US" dirty="0" smtClean="0"/>
              <a:t> (natural resting charge) = -70 millivolts</a:t>
            </a:r>
          </a:p>
          <a:p>
            <a:r>
              <a:rPr lang="en-US" u="sng" dirty="0" smtClean="0"/>
              <a:t>Threshold</a:t>
            </a:r>
            <a:r>
              <a:rPr lang="en-US" dirty="0" smtClean="0"/>
              <a:t> (level of stimulation required to trigger an neural impulse) = -55 millivolts</a:t>
            </a:r>
          </a:p>
          <a:p>
            <a:r>
              <a:rPr lang="en-US" dirty="0" smtClean="0"/>
              <a:t> </a:t>
            </a:r>
            <a:r>
              <a:rPr lang="en-US" dirty="0" smtClean="0">
                <a:sym typeface="Wingdings" pitchFamily="2" charset="2"/>
              </a:rPr>
              <a:t> Firing the impulse (action potential, an electrical charge) down the axon</a:t>
            </a:r>
          </a:p>
          <a:p>
            <a:r>
              <a:rPr lang="en-US" dirty="0" smtClean="0">
                <a:sym typeface="Wingdings" pitchFamily="2" charset="2"/>
              </a:rPr>
              <a:t>Exchange of positive ions &amp; negative down the  axon fibers to the next neuron</a:t>
            </a:r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3650" y="5198220"/>
            <a:ext cx="3771900" cy="1724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60041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79504" y="254194"/>
            <a:ext cx="8864496" cy="61851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36739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609600"/>
            <a:ext cx="8610600" cy="5562600"/>
          </a:xfrm>
        </p:spPr>
        <p:txBody>
          <a:bodyPr>
            <a:normAutofit fontScale="92500"/>
          </a:bodyPr>
          <a:lstStyle/>
          <a:p>
            <a:r>
              <a:rPr lang="en-US" u="sng" dirty="0" smtClean="0"/>
              <a:t>Acetylcholine</a:t>
            </a:r>
            <a:r>
              <a:rPr lang="en-US" dirty="0" smtClean="0"/>
              <a:t> (Ach) – muscle movement &amp; memory</a:t>
            </a:r>
          </a:p>
          <a:p>
            <a:pPr lvl="1"/>
            <a:r>
              <a:rPr lang="en-US" dirty="0" smtClean="0"/>
              <a:t>Lack of Ach can result in paralysis or memory loss</a:t>
            </a:r>
          </a:p>
          <a:p>
            <a:endParaRPr lang="en-US" dirty="0"/>
          </a:p>
          <a:p>
            <a:r>
              <a:rPr lang="en-US" u="sng" dirty="0" smtClean="0"/>
              <a:t>Dopamine</a:t>
            </a:r>
            <a:r>
              <a:rPr lang="en-US" dirty="0" smtClean="0"/>
              <a:t> – Control of bodily movements, the “feel good neurotransmitter”</a:t>
            </a:r>
          </a:p>
          <a:p>
            <a:pPr lvl="1"/>
            <a:r>
              <a:rPr lang="en-US" dirty="0" smtClean="0"/>
              <a:t>Lack </a:t>
            </a:r>
            <a:r>
              <a:rPr lang="en-US" dirty="0" smtClean="0">
                <a:sym typeface="Wingdings" pitchFamily="2" charset="2"/>
              </a:rPr>
              <a:t> Parkinson’s disease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Heroine and Meth both create a flood of dopamine</a:t>
            </a:r>
          </a:p>
          <a:p>
            <a:r>
              <a:rPr lang="en-US" u="sng" dirty="0" smtClean="0"/>
              <a:t>Endorphins</a:t>
            </a:r>
            <a:r>
              <a:rPr lang="en-US" dirty="0" smtClean="0"/>
              <a:t> – pain relief and sense of well being, released during periods of pain or intense exercise </a:t>
            </a:r>
            <a:r>
              <a:rPr lang="en-US" dirty="0" smtClean="0">
                <a:sym typeface="Wingdings" pitchFamily="2" charset="2"/>
              </a:rPr>
              <a:t> “runner’s high”</a:t>
            </a:r>
            <a:endParaRPr lang="en-US" dirty="0" smtClean="0"/>
          </a:p>
          <a:p>
            <a:pPr marL="0" indent="0">
              <a:buNone/>
            </a:pPr>
            <a:endParaRPr lang="en-US" u="sng" dirty="0" smtClean="0"/>
          </a:p>
          <a:p>
            <a:pPr marL="0" indent="0">
              <a:buNone/>
            </a:pPr>
            <a:endParaRPr lang="en-US" u="sng" dirty="0"/>
          </a:p>
          <a:p>
            <a:pPr marL="0" indent="0">
              <a:buNone/>
            </a:pPr>
            <a:endParaRPr lang="en-US" dirty="0" smtClean="0"/>
          </a:p>
          <a:p>
            <a:endParaRPr lang="en-US" dirty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7005099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u="sng" dirty="0" smtClean="0"/>
              <a:t>Agonist</a:t>
            </a:r>
            <a:r>
              <a:rPr lang="en-US" dirty="0" smtClean="0"/>
              <a:t> – a neurotransmitter, or other chemical that promotes the firing of a neuron</a:t>
            </a:r>
          </a:p>
          <a:p>
            <a:endParaRPr lang="en-US" dirty="0"/>
          </a:p>
          <a:p>
            <a:r>
              <a:rPr lang="en-US" u="sng" dirty="0" smtClean="0"/>
              <a:t>Antagonist</a:t>
            </a:r>
            <a:r>
              <a:rPr lang="en-US" dirty="0" smtClean="0"/>
              <a:t> – a neurotransmitter or other chemical that inhibits the firing of a neuron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0699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Acetylcholine – muscles, memory and learning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Too much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Seizures</a:t>
            </a:r>
          </a:p>
          <a:p>
            <a:pPr lvl="1"/>
            <a:r>
              <a:rPr lang="en-US" dirty="0" smtClean="0"/>
              <a:t>Black widow spider venom - agonist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Too little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dirty="0" smtClean="0"/>
              <a:t>Memory loss / dementia</a:t>
            </a:r>
          </a:p>
          <a:p>
            <a:r>
              <a:rPr lang="en-US" dirty="0" smtClean="0"/>
              <a:t>Alzheimer’s disease</a:t>
            </a:r>
          </a:p>
          <a:p>
            <a:r>
              <a:rPr lang="en-US" dirty="0" smtClean="0"/>
              <a:t>Paralysis</a:t>
            </a:r>
          </a:p>
          <a:p>
            <a:pPr lvl="1"/>
            <a:r>
              <a:rPr lang="en-US" dirty="0" smtClean="0"/>
              <a:t>Botox (Botulism) - Antagonist</a:t>
            </a:r>
          </a:p>
          <a:p>
            <a:pPr lvl="1"/>
            <a:r>
              <a:rPr lang="en-US" dirty="0" smtClean="0"/>
              <a:t>Curare (poison dart plant) - Antagonist</a:t>
            </a:r>
          </a:p>
        </p:txBody>
      </p:sp>
    </p:spTree>
    <p:extLst>
      <p:ext uri="{BB962C8B-B14F-4D97-AF65-F5344CB8AC3E}">
        <p14:creationId xmlns:p14="http://schemas.microsoft.com/office/powerpoint/2010/main" val="36579532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sz="3600" u="sng" dirty="0"/>
              <a:t>Dopamine</a:t>
            </a:r>
            <a:r>
              <a:rPr lang="en-US" sz="3600" dirty="0"/>
              <a:t> – Control of bodily movements, </a:t>
            </a:r>
            <a:r>
              <a:rPr lang="en-US" sz="3600" dirty="0" smtClean="0"/>
              <a:t> learning, attention, positive emotions - the </a:t>
            </a:r>
            <a:r>
              <a:rPr lang="en-US" sz="3600" dirty="0"/>
              <a:t>“feel good neurotransmitter”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Too much		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Schizophrenia</a:t>
            </a:r>
          </a:p>
          <a:p>
            <a:endParaRPr lang="en-US" dirty="0"/>
          </a:p>
          <a:p>
            <a:endParaRPr lang="en-US" dirty="0" smtClean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Too little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dirty="0" smtClean="0"/>
              <a:t>Depression</a:t>
            </a:r>
          </a:p>
          <a:p>
            <a:r>
              <a:rPr lang="en-US" dirty="0" smtClean="0"/>
              <a:t>Parkinson’s disease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60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641</TotalTime>
  <Words>1024</Words>
  <Application>Microsoft Office PowerPoint</Application>
  <PresentationFormat>On-screen Show (4:3)</PresentationFormat>
  <Paragraphs>161</Paragraphs>
  <Slides>27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2" baseType="lpstr">
      <vt:lpstr>Arial</vt:lpstr>
      <vt:lpstr>Calibri</vt:lpstr>
      <vt:lpstr>Palatino Linotype</vt:lpstr>
      <vt:lpstr>Wingdings</vt:lpstr>
      <vt:lpstr>Office Theme</vt:lpstr>
      <vt:lpstr>Neurotransmitters</vt:lpstr>
      <vt:lpstr>Synapse Activity Neuron Terminal (oval) showing synaptic vesicles (black dots)</vt:lpstr>
      <vt:lpstr>Neural Messaging</vt:lpstr>
      <vt:lpstr>How does it fire?</vt:lpstr>
      <vt:lpstr>PowerPoint Presentation</vt:lpstr>
      <vt:lpstr>PowerPoint Presentation</vt:lpstr>
      <vt:lpstr>PowerPoint Presentation</vt:lpstr>
      <vt:lpstr>Acetylcholine – muscles, memory and learning</vt:lpstr>
      <vt:lpstr>Dopamine – Control of bodily movements,  learning, attention, positive emotions - the “feel good neurotransmitter” </vt:lpstr>
      <vt:lpstr>Endorphins – pain relief and sense of well being, released during periods of pain or intense exercise</vt:lpstr>
      <vt:lpstr>Serotonin  - regulation of learning, mood, sleep  </vt:lpstr>
      <vt:lpstr>GABA (gamma amino-butyric acid) – inhibits CNS, helps regulation of hunger and sleep </vt:lpstr>
      <vt:lpstr>Glutamate – Excitatory to the CNS also helps regulate learning and memory</vt:lpstr>
      <vt:lpstr>Neurotransmitters &amp; drugs</vt:lpstr>
      <vt:lpstr>Drugs vs. Neurotransmitters</vt:lpstr>
      <vt:lpstr>Example - Cocaine</vt:lpstr>
      <vt:lpstr>Drug addiction</vt:lpstr>
      <vt:lpstr>PowerPoint Presentation</vt:lpstr>
      <vt:lpstr>Nervous System</vt:lpstr>
      <vt:lpstr>Nervous System</vt:lpstr>
      <vt:lpstr>Nervous System</vt:lpstr>
      <vt:lpstr>Nervous System</vt:lpstr>
      <vt:lpstr>Nervous System</vt:lpstr>
      <vt:lpstr>Nervous System</vt:lpstr>
      <vt:lpstr>The Endocrine System</vt:lpstr>
      <vt:lpstr>The Endocrine System </vt:lpstr>
      <vt:lpstr>Phineas Gage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Neurotransmitters</dc:title>
  <dc:creator>NPCSD</dc:creator>
  <cp:lastModifiedBy>Costello, Lynda</cp:lastModifiedBy>
  <cp:revision>36</cp:revision>
  <dcterms:created xsi:type="dcterms:W3CDTF">2013-03-05T18:58:58Z</dcterms:created>
  <dcterms:modified xsi:type="dcterms:W3CDTF">2019-09-25T18:54:24Z</dcterms:modified>
</cp:coreProperties>
</file>