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4" r:id="rId6"/>
    <p:sldId id="259" r:id="rId7"/>
    <p:sldId id="260" r:id="rId8"/>
    <p:sldId id="261" r:id="rId9"/>
    <p:sldId id="266" r:id="rId10"/>
    <p:sldId id="263"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6" d="100"/>
          <a:sy n="86" d="100"/>
        </p:scale>
        <p:origin x="11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90F640-9D13-4CB1-BB39-47978744F712}"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59AD8-209A-433F-938E-FE635A08AE26}" type="slidenum">
              <a:rPr lang="en-US" smtClean="0"/>
              <a:t>‹#›</a:t>
            </a:fld>
            <a:endParaRPr lang="en-US"/>
          </a:p>
        </p:txBody>
      </p:sp>
    </p:spTree>
    <p:extLst>
      <p:ext uri="{BB962C8B-B14F-4D97-AF65-F5344CB8AC3E}">
        <p14:creationId xmlns:p14="http://schemas.microsoft.com/office/powerpoint/2010/main" val="260421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0F640-9D13-4CB1-BB39-47978744F712}"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59AD8-209A-433F-938E-FE635A08AE26}" type="slidenum">
              <a:rPr lang="en-US" smtClean="0"/>
              <a:t>‹#›</a:t>
            </a:fld>
            <a:endParaRPr lang="en-US"/>
          </a:p>
        </p:txBody>
      </p:sp>
    </p:spTree>
    <p:extLst>
      <p:ext uri="{BB962C8B-B14F-4D97-AF65-F5344CB8AC3E}">
        <p14:creationId xmlns:p14="http://schemas.microsoft.com/office/powerpoint/2010/main" val="62262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0F640-9D13-4CB1-BB39-47978744F712}"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59AD8-209A-433F-938E-FE635A08AE26}" type="slidenum">
              <a:rPr lang="en-US" smtClean="0"/>
              <a:t>‹#›</a:t>
            </a:fld>
            <a:endParaRPr lang="en-US"/>
          </a:p>
        </p:txBody>
      </p:sp>
    </p:spTree>
    <p:extLst>
      <p:ext uri="{BB962C8B-B14F-4D97-AF65-F5344CB8AC3E}">
        <p14:creationId xmlns:p14="http://schemas.microsoft.com/office/powerpoint/2010/main" val="156259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0F640-9D13-4CB1-BB39-47978744F712}"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59AD8-209A-433F-938E-FE635A08AE26}" type="slidenum">
              <a:rPr lang="en-US" smtClean="0"/>
              <a:t>‹#›</a:t>
            </a:fld>
            <a:endParaRPr lang="en-US"/>
          </a:p>
        </p:txBody>
      </p:sp>
    </p:spTree>
    <p:extLst>
      <p:ext uri="{BB962C8B-B14F-4D97-AF65-F5344CB8AC3E}">
        <p14:creationId xmlns:p14="http://schemas.microsoft.com/office/powerpoint/2010/main" val="169015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0F640-9D13-4CB1-BB39-47978744F712}"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59AD8-209A-433F-938E-FE635A08AE26}" type="slidenum">
              <a:rPr lang="en-US" smtClean="0"/>
              <a:t>‹#›</a:t>
            </a:fld>
            <a:endParaRPr lang="en-US"/>
          </a:p>
        </p:txBody>
      </p:sp>
    </p:spTree>
    <p:extLst>
      <p:ext uri="{BB962C8B-B14F-4D97-AF65-F5344CB8AC3E}">
        <p14:creationId xmlns:p14="http://schemas.microsoft.com/office/powerpoint/2010/main" val="118459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90F640-9D13-4CB1-BB39-47978744F712}"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59AD8-209A-433F-938E-FE635A08AE26}" type="slidenum">
              <a:rPr lang="en-US" smtClean="0"/>
              <a:t>‹#›</a:t>
            </a:fld>
            <a:endParaRPr lang="en-US"/>
          </a:p>
        </p:txBody>
      </p:sp>
    </p:spTree>
    <p:extLst>
      <p:ext uri="{BB962C8B-B14F-4D97-AF65-F5344CB8AC3E}">
        <p14:creationId xmlns:p14="http://schemas.microsoft.com/office/powerpoint/2010/main" val="262878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90F640-9D13-4CB1-BB39-47978744F712}" type="datetimeFigureOut">
              <a:rPr lang="en-US" smtClean="0"/>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59AD8-209A-433F-938E-FE635A08AE26}" type="slidenum">
              <a:rPr lang="en-US" smtClean="0"/>
              <a:t>‹#›</a:t>
            </a:fld>
            <a:endParaRPr lang="en-US"/>
          </a:p>
        </p:txBody>
      </p:sp>
    </p:spTree>
    <p:extLst>
      <p:ext uri="{BB962C8B-B14F-4D97-AF65-F5344CB8AC3E}">
        <p14:creationId xmlns:p14="http://schemas.microsoft.com/office/powerpoint/2010/main" val="5690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90F640-9D13-4CB1-BB39-47978744F712}"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59AD8-209A-433F-938E-FE635A08AE26}" type="slidenum">
              <a:rPr lang="en-US" smtClean="0"/>
              <a:t>‹#›</a:t>
            </a:fld>
            <a:endParaRPr lang="en-US"/>
          </a:p>
        </p:txBody>
      </p:sp>
    </p:spTree>
    <p:extLst>
      <p:ext uri="{BB962C8B-B14F-4D97-AF65-F5344CB8AC3E}">
        <p14:creationId xmlns:p14="http://schemas.microsoft.com/office/powerpoint/2010/main" val="8542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0F640-9D13-4CB1-BB39-47978744F712}"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59AD8-209A-433F-938E-FE635A08AE26}" type="slidenum">
              <a:rPr lang="en-US" smtClean="0"/>
              <a:t>‹#›</a:t>
            </a:fld>
            <a:endParaRPr lang="en-US"/>
          </a:p>
        </p:txBody>
      </p:sp>
    </p:spTree>
    <p:extLst>
      <p:ext uri="{BB962C8B-B14F-4D97-AF65-F5344CB8AC3E}">
        <p14:creationId xmlns:p14="http://schemas.microsoft.com/office/powerpoint/2010/main" val="298679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0F640-9D13-4CB1-BB39-47978744F712}"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59AD8-209A-433F-938E-FE635A08AE26}" type="slidenum">
              <a:rPr lang="en-US" smtClean="0"/>
              <a:t>‹#›</a:t>
            </a:fld>
            <a:endParaRPr lang="en-US"/>
          </a:p>
        </p:txBody>
      </p:sp>
    </p:spTree>
    <p:extLst>
      <p:ext uri="{BB962C8B-B14F-4D97-AF65-F5344CB8AC3E}">
        <p14:creationId xmlns:p14="http://schemas.microsoft.com/office/powerpoint/2010/main" val="345728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0F640-9D13-4CB1-BB39-47978744F712}"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59AD8-209A-433F-938E-FE635A08AE26}" type="slidenum">
              <a:rPr lang="en-US" smtClean="0"/>
              <a:t>‹#›</a:t>
            </a:fld>
            <a:endParaRPr lang="en-US"/>
          </a:p>
        </p:txBody>
      </p:sp>
    </p:spTree>
    <p:extLst>
      <p:ext uri="{BB962C8B-B14F-4D97-AF65-F5344CB8AC3E}">
        <p14:creationId xmlns:p14="http://schemas.microsoft.com/office/powerpoint/2010/main" val="399951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0F640-9D13-4CB1-BB39-47978744F712}" type="datetimeFigureOut">
              <a:rPr lang="en-US" smtClean="0"/>
              <a:t>3/5/2020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59AD8-209A-433F-938E-FE635A08AE26}" type="slidenum">
              <a:rPr lang="en-US" smtClean="0"/>
              <a:t>‹#›</a:t>
            </a:fld>
            <a:endParaRPr lang="en-US"/>
          </a:p>
        </p:txBody>
      </p:sp>
    </p:spTree>
    <p:extLst>
      <p:ext uri="{BB962C8B-B14F-4D97-AF65-F5344CB8AC3E}">
        <p14:creationId xmlns:p14="http://schemas.microsoft.com/office/powerpoint/2010/main" val="3959245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viewpure.com/S9bCLPwzSC0?start=0&amp;end=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verywellmind.com/what-is-sublimation-in-psychology-417222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YJRZQGFYpZY"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 </a:t>
            </a:r>
            <a:r>
              <a:rPr lang="en-US" smtClean="0"/>
              <a:t>notes 3/4/20</a:t>
            </a:r>
            <a:endParaRPr lang="en-US" dirty="0"/>
          </a:p>
        </p:txBody>
      </p:sp>
      <p:sp>
        <p:nvSpPr>
          <p:cNvPr id="3" name="Subtitle 2"/>
          <p:cNvSpPr>
            <a:spLocks noGrp="1"/>
          </p:cNvSpPr>
          <p:nvPr>
            <p:ph type="subTitle" idx="1"/>
          </p:nvPr>
        </p:nvSpPr>
        <p:spPr/>
        <p:txBody>
          <a:bodyPr>
            <a:normAutofit lnSpcReduction="10000"/>
          </a:bodyPr>
          <a:lstStyle/>
          <a:p>
            <a:r>
              <a:rPr lang="en-US" dirty="0" smtClean="0"/>
              <a:t>Personality – Psychoanalytic Perspective</a:t>
            </a:r>
          </a:p>
          <a:p>
            <a:r>
              <a:rPr lang="en-US" dirty="0" smtClean="0"/>
              <a:t>Freud’s Psychosexual Stages</a:t>
            </a:r>
          </a:p>
          <a:p>
            <a:r>
              <a:rPr lang="en-US" dirty="0" smtClean="0"/>
              <a:t>Carl Jung’s view of the psyche</a:t>
            </a:r>
          </a:p>
          <a:p>
            <a:r>
              <a:rPr lang="en-US" dirty="0" smtClean="0"/>
              <a:t>***These notes go with the handout </a:t>
            </a:r>
            <a:r>
              <a:rPr lang="en-US" smtClean="0"/>
              <a:t>from class</a:t>
            </a:r>
            <a:endParaRPr lang="en-US" dirty="0"/>
          </a:p>
        </p:txBody>
      </p:sp>
    </p:spTree>
    <p:extLst>
      <p:ext uri="{BB962C8B-B14F-4D97-AF65-F5344CB8AC3E}">
        <p14:creationId xmlns:p14="http://schemas.microsoft.com/office/powerpoint/2010/main" val="2971114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efense </a:t>
            </a:r>
            <a:r>
              <a:rPr lang="en-US" dirty="0"/>
              <a:t>M</a:t>
            </a:r>
            <a:r>
              <a:rPr lang="en-US" dirty="0" smtClean="0"/>
              <a:t>echanisms</a:t>
            </a:r>
            <a:endParaRPr lang="en-US" dirty="0"/>
          </a:p>
        </p:txBody>
      </p:sp>
      <p:sp>
        <p:nvSpPr>
          <p:cNvPr id="3" name="Content Placeholder 2"/>
          <p:cNvSpPr>
            <a:spLocks noGrp="1"/>
          </p:cNvSpPr>
          <p:nvPr>
            <p:ph idx="1"/>
          </p:nvPr>
        </p:nvSpPr>
        <p:spPr>
          <a:xfrm>
            <a:off x="1981200" y="1219201"/>
            <a:ext cx="8229600" cy="4906963"/>
          </a:xfrm>
        </p:spPr>
        <p:txBody>
          <a:bodyPr>
            <a:normAutofit/>
          </a:bodyPr>
          <a:lstStyle/>
          <a:p>
            <a:pPr marL="0" indent="0">
              <a:buNone/>
            </a:pPr>
            <a:r>
              <a:rPr lang="en-US" dirty="0" smtClean="0"/>
              <a:t>The ego’s protective method of reducing anxiety about truths we don’t want to face by </a:t>
            </a:r>
            <a:r>
              <a:rPr lang="en-US" b="1" u="sng" dirty="0" smtClean="0"/>
              <a:t>unconsciously</a:t>
            </a:r>
            <a:r>
              <a:rPr lang="en-US" dirty="0" smtClean="0"/>
              <a:t> distorting reality.</a:t>
            </a:r>
          </a:p>
          <a:p>
            <a:pPr marL="514350" indent="-514350">
              <a:buAutoNum type="arabicPeriod"/>
            </a:pPr>
            <a:r>
              <a:rPr lang="en-US" dirty="0" smtClean="0"/>
              <a:t>Repression</a:t>
            </a:r>
          </a:p>
          <a:p>
            <a:pPr marL="514350" indent="-514350">
              <a:buAutoNum type="arabicPeriod"/>
            </a:pPr>
            <a:r>
              <a:rPr lang="en-US" dirty="0" smtClean="0"/>
              <a:t>Regression</a:t>
            </a:r>
          </a:p>
          <a:p>
            <a:pPr marL="514350" indent="-514350">
              <a:buAutoNum type="arabicPeriod"/>
            </a:pPr>
            <a:r>
              <a:rPr lang="en-US" dirty="0" smtClean="0"/>
              <a:t>Reaction formation</a:t>
            </a:r>
          </a:p>
          <a:p>
            <a:pPr marL="514350" indent="-514350">
              <a:buAutoNum type="arabicPeriod"/>
            </a:pPr>
            <a:r>
              <a:rPr lang="en-US" dirty="0" smtClean="0"/>
              <a:t>Projection</a:t>
            </a:r>
          </a:p>
          <a:p>
            <a:pPr marL="514350" indent="-514350">
              <a:buAutoNum type="arabicPeriod"/>
            </a:pPr>
            <a:r>
              <a:rPr lang="en-US" dirty="0" smtClean="0"/>
              <a:t>Rationalization</a:t>
            </a:r>
          </a:p>
          <a:p>
            <a:pPr marL="514350" indent="-514350">
              <a:buAutoNum type="arabicPeriod"/>
            </a:pPr>
            <a:r>
              <a:rPr lang="en-US" dirty="0" smtClean="0"/>
              <a:t>Displacement</a:t>
            </a:r>
          </a:p>
          <a:p>
            <a:pPr marL="514350" indent="-514350">
              <a:buAutoNum type="arabicPeriod"/>
            </a:pPr>
            <a:r>
              <a:rPr lang="en-US" dirty="0" smtClean="0">
                <a:hlinkClick r:id="rId2"/>
              </a:rPr>
              <a:t>Sublimation</a:t>
            </a:r>
            <a:endParaRPr lang="en-US" dirty="0"/>
          </a:p>
        </p:txBody>
      </p:sp>
    </p:spTree>
    <p:extLst>
      <p:ext uri="{BB962C8B-B14F-4D97-AF65-F5344CB8AC3E}">
        <p14:creationId xmlns:p14="http://schemas.microsoft.com/office/powerpoint/2010/main" val="27189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Sublimation examples</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dirty="0"/>
              <a:t>You feel an urge to be unfaithful to your partner. Rather than act on these unacceptable urges, you channel your feelings into doing projects around the yard.</a:t>
            </a:r>
          </a:p>
          <a:p>
            <a:pPr fontAlgn="base"/>
            <a:r>
              <a:rPr lang="en-US" dirty="0"/>
              <a:t>You become distraught at the end of a relationship. In order to deal with these negative emotions, you begin writing poetry. You are able to transfer your heartbreak and emotional upset into a creative activity.</a:t>
            </a:r>
          </a:p>
          <a:p>
            <a:pPr fontAlgn="base"/>
            <a:r>
              <a:rPr lang="en-US" dirty="0"/>
              <a:t>You are reprimanded by your manager at work. You feel fearful that you might lose your job, but you decide to walk home from work in order to think and release your frustrations. This activity not only gives you time to cool off and reflect; it also benefits your physical health.</a:t>
            </a:r>
          </a:p>
          <a:p>
            <a:r>
              <a:rPr lang="en-US" dirty="0">
                <a:hlinkClick r:id="rId2"/>
              </a:rPr>
              <a:t>https://</a:t>
            </a:r>
            <a:r>
              <a:rPr lang="en-US" dirty="0" smtClean="0">
                <a:hlinkClick r:id="rId2"/>
              </a:rPr>
              <a:t>www.verywellmind.com/what-is-sublimation-in-psychology-4172222</a:t>
            </a:r>
            <a:endParaRPr lang="en-US" dirty="0" smtClean="0"/>
          </a:p>
          <a:p>
            <a:endParaRPr lang="en-US" dirty="0"/>
          </a:p>
        </p:txBody>
      </p:sp>
    </p:spTree>
    <p:extLst>
      <p:ext uri="{BB962C8B-B14F-4D97-AF65-F5344CB8AC3E}">
        <p14:creationId xmlns:p14="http://schemas.microsoft.com/office/powerpoint/2010/main" val="495046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009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a:t>
            </a:r>
            <a:endParaRPr lang="en-US" dirty="0"/>
          </a:p>
        </p:txBody>
      </p:sp>
      <p:sp>
        <p:nvSpPr>
          <p:cNvPr id="3" name="Content Placeholder 2"/>
          <p:cNvSpPr>
            <a:spLocks noGrp="1"/>
          </p:cNvSpPr>
          <p:nvPr>
            <p:ph idx="1"/>
          </p:nvPr>
        </p:nvSpPr>
        <p:spPr/>
        <p:txBody>
          <a:bodyPr>
            <a:normAutofit/>
          </a:bodyPr>
          <a:lstStyle/>
          <a:p>
            <a:r>
              <a:rPr lang="en-US" dirty="0" smtClean="0"/>
              <a:t>Characteristic patterns of thinking, feeling and acting</a:t>
            </a:r>
          </a:p>
          <a:p>
            <a:endParaRPr lang="en-US" dirty="0" smtClean="0"/>
          </a:p>
        </p:txBody>
      </p:sp>
    </p:spTree>
    <p:extLst>
      <p:ext uri="{BB962C8B-B14F-4D97-AF65-F5344CB8AC3E}">
        <p14:creationId xmlns:p14="http://schemas.microsoft.com/office/powerpoint/2010/main" val="385933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52513" y="365125"/>
            <a:ext cx="9189667" cy="6328852"/>
          </a:xfrm>
          <a:prstGeom prst="rect">
            <a:avLst/>
          </a:prstGeom>
        </p:spPr>
      </p:pic>
    </p:spTree>
    <p:extLst>
      <p:ext uri="{BB962C8B-B14F-4D97-AF65-F5344CB8AC3E}">
        <p14:creationId xmlns:p14="http://schemas.microsoft.com/office/powerpoint/2010/main" val="4044261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30621" y="365125"/>
            <a:ext cx="4546873" cy="62498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769" y="262759"/>
            <a:ext cx="5251149" cy="6858000"/>
          </a:xfrm>
          <a:prstGeom prst="rect">
            <a:avLst/>
          </a:prstGeom>
        </p:spPr>
      </p:pic>
    </p:spTree>
    <p:extLst>
      <p:ext uri="{BB962C8B-B14F-4D97-AF65-F5344CB8AC3E}">
        <p14:creationId xmlns:p14="http://schemas.microsoft.com/office/powerpoint/2010/main" val="300388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Psychoanalytic Perspective</a:t>
            </a:r>
            <a:endParaRPr lang="en-US" dirty="0"/>
          </a:p>
        </p:txBody>
      </p:sp>
      <p:sp>
        <p:nvSpPr>
          <p:cNvPr id="3" name="Content Placeholder 2"/>
          <p:cNvSpPr>
            <a:spLocks noGrp="1"/>
          </p:cNvSpPr>
          <p:nvPr>
            <p:ph idx="1"/>
          </p:nvPr>
        </p:nvSpPr>
        <p:spPr>
          <a:xfrm>
            <a:off x="523767" y="1805780"/>
            <a:ext cx="5316798" cy="4525963"/>
          </a:xfrm>
        </p:spPr>
        <p:txBody>
          <a:bodyPr>
            <a:normAutofit/>
          </a:bodyPr>
          <a:lstStyle/>
          <a:p>
            <a:r>
              <a:rPr lang="en-US" dirty="0" smtClean="0"/>
              <a:t>Based on Freud </a:t>
            </a:r>
            <a:r>
              <a:rPr lang="en-US" dirty="0"/>
              <a:t>– </a:t>
            </a:r>
            <a:r>
              <a:rPr lang="en-US" dirty="0">
                <a:hlinkClick r:id="rId2"/>
              </a:rPr>
              <a:t>id / superego </a:t>
            </a:r>
            <a:r>
              <a:rPr lang="en-US" dirty="0" smtClean="0">
                <a:hlinkClick r:id="rId2"/>
              </a:rPr>
              <a:t>/ ego battle</a:t>
            </a:r>
            <a:endParaRPr lang="en-US" dirty="0" smtClean="0"/>
          </a:p>
          <a:p>
            <a:r>
              <a:rPr lang="en-US" dirty="0" smtClean="0"/>
              <a:t>Unconscious </a:t>
            </a:r>
            <a:r>
              <a:rPr lang="en-US" dirty="0"/>
              <a:t>is a repository of unacceptable </a:t>
            </a:r>
            <a:r>
              <a:rPr lang="en-US" dirty="0" smtClean="0"/>
              <a:t>desires </a:t>
            </a:r>
            <a:r>
              <a:rPr lang="en-US" dirty="0" smtClean="0">
                <a:sym typeface="Wingdings" panose="05000000000000000000" pitchFamily="2" charset="2"/>
              </a:rPr>
              <a:t> influence of our behaviors and patterns of thought</a:t>
            </a:r>
            <a:endParaRPr lang="en-US" dirty="0"/>
          </a:p>
          <a:p>
            <a:pPr lvl="1"/>
            <a:r>
              <a:rPr lang="en-US" dirty="0"/>
              <a:t>Case study – Little Hans</a:t>
            </a:r>
          </a:p>
          <a:p>
            <a:endParaRPr lang="en-US" dirty="0"/>
          </a:p>
        </p:txBody>
      </p:sp>
      <p:pic>
        <p:nvPicPr>
          <p:cNvPr id="4" name="Picture 3"/>
          <p:cNvPicPr>
            <a:picLocks noChangeAspect="1"/>
          </p:cNvPicPr>
          <p:nvPr/>
        </p:nvPicPr>
        <p:blipFill>
          <a:blip r:embed="rId3"/>
          <a:stretch>
            <a:fillRect/>
          </a:stretch>
        </p:blipFill>
        <p:spPr>
          <a:xfrm>
            <a:off x="6232022" y="1391362"/>
            <a:ext cx="4430723" cy="2494838"/>
          </a:xfrm>
          <a:prstGeom prst="rect">
            <a:avLst/>
          </a:prstGeom>
        </p:spPr>
      </p:pic>
      <p:pic>
        <p:nvPicPr>
          <p:cNvPr id="5" name="Picture 4"/>
          <p:cNvPicPr>
            <a:picLocks noChangeAspect="1"/>
          </p:cNvPicPr>
          <p:nvPr/>
        </p:nvPicPr>
        <p:blipFill>
          <a:blip r:embed="rId4"/>
          <a:stretch>
            <a:fillRect/>
          </a:stretch>
        </p:blipFill>
        <p:spPr>
          <a:xfrm>
            <a:off x="5840565" y="4068762"/>
            <a:ext cx="4741219" cy="2408238"/>
          </a:xfrm>
          <a:prstGeom prst="rect">
            <a:avLst/>
          </a:prstGeom>
        </p:spPr>
      </p:pic>
    </p:spTree>
    <p:extLst>
      <p:ext uri="{BB962C8B-B14F-4D97-AF65-F5344CB8AC3E}">
        <p14:creationId xmlns:p14="http://schemas.microsoft.com/office/powerpoint/2010/main" val="420589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328400" cy="792162"/>
          </a:xfrm>
        </p:spPr>
        <p:txBody>
          <a:bodyPr>
            <a:noAutofit/>
          </a:bodyPr>
          <a:lstStyle/>
          <a:p>
            <a:r>
              <a:rPr lang="en-US" sz="3600" dirty="0"/>
              <a:t>Freud’s “Psychosexual Stages of Development” (1915)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0595955"/>
              </p:ext>
            </p:extLst>
          </p:nvPr>
        </p:nvGraphicFramePr>
        <p:xfrm>
          <a:off x="389467" y="1066799"/>
          <a:ext cx="11599333" cy="5636643"/>
        </p:xfrm>
        <a:graphic>
          <a:graphicData uri="http://schemas.openxmlformats.org/drawingml/2006/table">
            <a:tbl>
              <a:tblPr firstRow="1" bandRow="1">
                <a:tableStyleId>{10A1B5D5-9B99-4C35-A422-299274C87663}</a:tableStyleId>
              </a:tblPr>
              <a:tblGrid>
                <a:gridCol w="2914118">
                  <a:extLst>
                    <a:ext uri="{9D8B030D-6E8A-4147-A177-3AD203B41FA5}">
                      <a16:colId xmlns:a16="http://schemas.microsoft.com/office/drawing/2014/main" val="20000"/>
                    </a:ext>
                  </a:extLst>
                </a:gridCol>
                <a:gridCol w="8685215">
                  <a:extLst>
                    <a:ext uri="{9D8B030D-6E8A-4147-A177-3AD203B41FA5}">
                      <a16:colId xmlns:a16="http://schemas.microsoft.com/office/drawing/2014/main" val="20001"/>
                    </a:ext>
                  </a:extLst>
                </a:gridCol>
              </a:tblGrid>
              <a:tr h="463636">
                <a:tc>
                  <a:txBody>
                    <a:bodyPr/>
                    <a:lstStyle/>
                    <a:p>
                      <a:r>
                        <a:rPr lang="en-US" sz="2400" dirty="0" smtClean="0"/>
                        <a:t>Stage</a:t>
                      </a:r>
                      <a:endParaRPr lang="en-US" sz="2400" dirty="0"/>
                    </a:p>
                  </a:txBody>
                  <a:tcPr/>
                </a:tc>
                <a:tc>
                  <a:txBody>
                    <a:bodyPr/>
                    <a:lstStyle/>
                    <a:p>
                      <a:r>
                        <a:rPr lang="en-US" sz="2400" dirty="0" smtClean="0"/>
                        <a:t>Focus</a:t>
                      </a:r>
                      <a:endParaRPr lang="en-US" sz="2400" dirty="0"/>
                    </a:p>
                  </a:txBody>
                  <a:tcPr/>
                </a:tc>
                <a:extLst>
                  <a:ext uri="{0D108BD9-81ED-4DB2-BD59-A6C34878D82A}">
                    <a16:rowId xmlns:a16="http://schemas.microsoft.com/office/drawing/2014/main" val="10000"/>
                  </a:ext>
                </a:extLst>
              </a:tr>
              <a:tr h="704765">
                <a:tc>
                  <a:txBody>
                    <a:bodyPr/>
                    <a:lstStyle/>
                    <a:p>
                      <a:r>
                        <a:rPr lang="en-US" sz="2400" dirty="0" smtClean="0"/>
                        <a:t>Oral (0 – 18 months)</a:t>
                      </a:r>
                      <a:endParaRPr lang="en-US" sz="2400" dirty="0"/>
                    </a:p>
                  </a:txBody>
                  <a:tcPr/>
                </a:tc>
                <a:tc>
                  <a:txBody>
                    <a:bodyPr/>
                    <a:lstStyle/>
                    <a:p>
                      <a:r>
                        <a:rPr lang="en-US" sz="2400" dirty="0" smtClean="0"/>
                        <a:t>Pleasure</a:t>
                      </a:r>
                      <a:r>
                        <a:rPr lang="en-US" sz="2400" baseline="0" dirty="0" smtClean="0"/>
                        <a:t> centers on the mouth – biting chewing, sucking – everything goes in the mouth</a:t>
                      </a:r>
                      <a:endParaRPr lang="en-US" sz="2400" dirty="0"/>
                    </a:p>
                  </a:txBody>
                  <a:tcPr/>
                </a:tc>
                <a:extLst>
                  <a:ext uri="{0D108BD9-81ED-4DB2-BD59-A6C34878D82A}">
                    <a16:rowId xmlns:a16="http://schemas.microsoft.com/office/drawing/2014/main" val="10001"/>
                  </a:ext>
                </a:extLst>
              </a:tr>
              <a:tr h="1143211">
                <a:tc>
                  <a:txBody>
                    <a:bodyPr/>
                    <a:lstStyle/>
                    <a:p>
                      <a:r>
                        <a:rPr lang="en-US" sz="2400" dirty="0" smtClean="0"/>
                        <a:t>Anal (18 – 36</a:t>
                      </a:r>
                      <a:r>
                        <a:rPr lang="en-US" sz="2400" baseline="0" dirty="0" smtClean="0"/>
                        <a:t> months)</a:t>
                      </a:r>
                      <a:endParaRPr lang="en-US" sz="2400" dirty="0"/>
                    </a:p>
                  </a:txBody>
                  <a:tcPr/>
                </a:tc>
                <a:tc>
                  <a:txBody>
                    <a:bodyPr/>
                    <a:lstStyle/>
                    <a:p>
                      <a:r>
                        <a:rPr lang="en-US" sz="2400" dirty="0" smtClean="0"/>
                        <a:t>Pleasure</a:t>
                      </a:r>
                      <a:r>
                        <a:rPr lang="en-US" sz="2400" baseline="0" dirty="0" smtClean="0"/>
                        <a:t> focuses on bowel and bladder elimination; coping with demands for control of those parts by adults</a:t>
                      </a:r>
                      <a:endParaRPr lang="en-US" sz="2400" dirty="0"/>
                    </a:p>
                  </a:txBody>
                  <a:tcPr/>
                </a:tc>
                <a:extLst>
                  <a:ext uri="{0D108BD9-81ED-4DB2-BD59-A6C34878D82A}">
                    <a16:rowId xmlns:a16="http://schemas.microsoft.com/office/drawing/2014/main" val="10002"/>
                  </a:ext>
                </a:extLst>
              </a:tr>
              <a:tr h="1741337">
                <a:tc>
                  <a:txBody>
                    <a:bodyPr/>
                    <a:lstStyle/>
                    <a:p>
                      <a:r>
                        <a:rPr lang="en-US" sz="2400" dirty="0" smtClean="0"/>
                        <a:t>Phallic (3 – 6 years)</a:t>
                      </a:r>
                      <a:endParaRPr lang="en-US" sz="2400" dirty="0"/>
                    </a:p>
                  </a:txBody>
                  <a:tcPr/>
                </a:tc>
                <a:tc>
                  <a:txBody>
                    <a:bodyPr/>
                    <a:lstStyle/>
                    <a:p>
                      <a:r>
                        <a:rPr lang="en-US" sz="2400" dirty="0" smtClean="0"/>
                        <a:t>Pleasure zone is the genitals; coping with incestuous feelings and hatred toward rival for those feelings (Oedipus complex</a:t>
                      </a:r>
                      <a:r>
                        <a:rPr lang="en-US" sz="2400" baseline="0" dirty="0" smtClean="0"/>
                        <a:t> / Electra Complex)</a:t>
                      </a:r>
                    </a:p>
                    <a:p>
                      <a:endParaRPr lang="en-US" sz="2400" baseline="0" dirty="0" smtClean="0"/>
                    </a:p>
                    <a:p>
                      <a:r>
                        <a:rPr lang="en-US" sz="2400" baseline="0" dirty="0" smtClean="0"/>
                        <a:t>Repression of feelings and later identification with the rival begins</a:t>
                      </a:r>
                      <a:endParaRPr lang="en-US" sz="2400" dirty="0"/>
                    </a:p>
                  </a:txBody>
                  <a:tcPr/>
                </a:tc>
                <a:extLst>
                  <a:ext uri="{0D108BD9-81ED-4DB2-BD59-A6C34878D82A}">
                    <a16:rowId xmlns:a16="http://schemas.microsoft.com/office/drawing/2014/main" val="10003"/>
                  </a:ext>
                </a:extLst>
              </a:tr>
              <a:tr h="463636">
                <a:tc>
                  <a:txBody>
                    <a:bodyPr/>
                    <a:lstStyle/>
                    <a:p>
                      <a:r>
                        <a:rPr lang="en-US" sz="2400" dirty="0" smtClean="0"/>
                        <a:t>Latency (6 – puberty)</a:t>
                      </a:r>
                      <a:endParaRPr lang="en-US" sz="2400" dirty="0"/>
                    </a:p>
                  </a:txBody>
                  <a:tcPr/>
                </a:tc>
                <a:tc>
                  <a:txBody>
                    <a:bodyPr/>
                    <a:lstStyle/>
                    <a:p>
                      <a:r>
                        <a:rPr lang="en-US" sz="2400" dirty="0" smtClean="0"/>
                        <a:t>A phase of dormant</a:t>
                      </a:r>
                      <a:r>
                        <a:rPr lang="en-US" sz="2400" baseline="0" dirty="0" smtClean="0"/>
                        <a:t> sexual feelings</a:t>
                      </a:r>
                    </a:p>
                  </a:txBody>
                  <a:tcPr/>
                </a:tc>
                <a:extLst>
                  <a:ext uri="{0D108BD9-81ED-4DB2-BD59-A6C34878D82A}">
                    <a16:rowId xmlns:a16="http://schemas.microsoft.com/office/drawing/2014/main" val="10004"/>
                  </a:ext>
                </a:extLst>
              </a:tr>
              <a:tr h="463636">
                <a:tc>
                  <a:txBody>
                    <a:bodyPr/>
                    <a:lstStyle/>
                    <a:p>
                      <a:r>
                        <a:rPr lang="en-US" sz="2400" dirty="0" smtClean="0"/>
                        <a:t>Genital (puberty onward)</a:t>
                      </a:r>
                      <a:endParaRPr lang="en-US" sz="2400" dirty="0"/>
                    </a:p>
                  </a:txBody>
                  <a:tcPr/>
                </a:tc>
                <a:tc>
                  <a:txBody>
                    <a:bodyPr/>
                    <a:lstStyle/>
                    <a:p>
                      <a:r>
                        <a:rPr lang="en-US" sz="2400" baseline="0" dirty="0" smtClean="0"/>
                        <a:t>Maturation of sexual interests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7203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792162"/>
          </a:xfrm>
        </p:spPr>
        <p:txBody>
          <a:bodyPr>
            <a:normAutofit fontScale="90000"/>
          </a:bodyPr>
          <a:lstStyle/>
          <a:p>
            <a:r>
              <a:rPr lang="en-US" dirty="0"/>
              <a:t>Methodological problems with</a:t>
            </a:r>
            <a:br>
              <a:rPr lang="en-US" dirty="0"/>
            </a:br>
            <a:r>
              <a:rPr lang="en-US" dirty="0"/>
              <a:t>the case study</a:t>
            </a:r>
          </a:p>
        </p:txBody>
      </p:sp>
      <p:sp>
        <p:nvSpPr>
          <p:cNvPr id="3" name="Content Placeholder 2"/>
          <p:cNvSpPr>
            <a:spLocks noGrp="1"/>
          </p:cNvSpPr>
          <p:nvPr>
            <p:ph idx="1"/>
          </p:nvPr>
        </p:nvSpPr>
        <p:spPr>
          <a:xfrm>
            <a:off x="778933" y="1295400"/>
            <a:ext cx="10871200" cy="5562600"/>
          </a:xfrm>
        </p:spPr>
        <p:txBody>
          <a:bodyPr>
            <a:normAutofit/>
          </a:bodyPr>
          <a:lstStyle/>
          <a:p>
            <a:pPr marL="514350" indent="-514350">
              <a:buAutoNum type="arabicPeriod"/>
            </a:pPr>
            <a:r>
              <a:rPr lang="en-US" dirty="0" smtClean="0"/>
              <a:t>Hans</a:t>
            </a:r>
            <a:r>
              <a:rPr lang="en-US" dirty="0"/>
              <a:t>’ father did the </a:t>
            </a:r>
            <a:r>
              <a:rPr lang="en-US" dirty="0" smtClean="0"/>
              <a:t>observing</a:t>
            </a:r>
            <a:endParaRPr lang="en-US" dirty="0"/>
          </a:p>
          <a:p>
            <a:pPr marL="514350" indent="-514350">
              <a:buAutoNum type="arabicPeriod"/>
            </a:pPr>
            <a:r>
              <a:rPr lang="en-US" dirty="0" smtClean="0"/>
              <a:t>Hans</a:t>
            </a:r>
            <a:r>
              <a:rPr lang="en-US" dirty="0"/>
              <a:t>’ father did the reporting to </a:t>
            </a:r>
            <a:r>
              <a:rPr lang="en-US" dirty="0" smtClean="0"/>
              <a:t>Freud</a:t>
            </a:r>
          </a:p>
          <a:p>
            <a:pPr marL="514350" indent="-514350">
              <a:buAutoNum type="arabicPeriod"/>
            </a:pPr>
            <a:r>
              <a:rPr lang="en-US" dirty="0" smtClean="0"/>
              <a:t>Father </a:t>
            </a:r>
            <a:r>
              <a:rPr lang="en-US" dirty="0"/>
              <a:t>was a physician, aware of </a:t>
            </a:r>
            <a:r>
              <a:rPr lang="en-US" dirty="0" smtClean="0"/>
              <a:t>the evolving </a:t>
            </a:r>
            <a:r>
              <a:rPr lang="en-US" dirty="0"/>
              <a:t>theory, and reputation of </a:t>
            </a:r>
            <a:r>
              <a:rPr lang="en-US" dirty="0" smtClean="0"/>
              <a:t>Freud</a:t>
            </a:r>
          </a:p>
          <a:p>
            <a:pPr marL="514350" indent="-514350">
              <a:buAutoNum type="arabicPeriod"/>
            </a:pPr>
            <a:r>
              <a:rPr lang="en-US" dirty="0" smtClean="0"/>
              <a:t>Freud </a:t>
            </a:r>
            <a:r>
              <a:rPr lang="en-US" dirty="0"/>
              <a:t>published only a sample of </a:t>
            </a:r>
            <a:r>
              <a:rPr lang="en-US" dirty="0" smtClean="0"/>
              <a:t>the letters </a:t>
            </a:r>
            <a:r>
              <a:rPr lang="en-US" dirty="0"/>
              <a:t>he received from Hans’ </a:t>
            </a:r>
            <a:r>
              <a:rPr lang="en-US" dirty="0" smtClean="0"/>
              <a:t>father</a:t>
            </a:r>
          </a:p>
          <a:p>
            <a:pPr marL="514350" indent="-514350">
              <a:buAutoNum type="arabicPeriod"/>
            </a:pPr>
            <a:r>
              <a:rPr lang="en-US" dirty="0" smtClean="0"/>
              <a:t>We </a:t>
            </a:r>
            <a:r>
              <a:rPr lang="en-US" dirty="0"/>
              <a:t>are not given the details of </a:t>
            </a:r>
            <a:r>
              <a:rPr lang="en-US" dirty="0" smtClean="0"/>
              <a:t>what happened </a:t>
            </a:r>
            <a:r>
              <a:rPr lang="en-US" dirty="0"/>
              <a:t>in Hans’ </a:t>
            </a:r>
            <a:r>
              <a:rPr lang="en-US" dirty="0" smtClean="0"/>
              <a:t>therapy</a:t>
            </a:r>
          </a:p>
          <a:p>
            <a:pPr marL="514350" indent="-514350">
              <a:buAutoNum type="arabicPeriod"/>
            </a:pPr>
            <a:r>
              <a:rPr lang="en-US" dirty="0" smtClean="0"/>
              <a:t>Freud’s theory came first and the Hans study seemed to “prove it” – aka prone to  “confirmation bias”</a:t>
            </a:r>
            <a:endParaRPr lang="en-US" dirty="0"/>
          </a:p>
        </p:txBody>
      </p:sp>
    </p:spTree>
    <p:extLst>
      <p:ext uri="{BB962C8B-B14F-4D97-AF65-F5344CB8AC3E}">
        <p14:creationId xmlns:p14="http://schemas.microsoft.com/office/powerpoint/2010/main" val="264271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39809" y="331075"/>
            <a:ext cx="4979275" cy="5975131"/>
          </a:xfrm>
          <a:prstGeom prst="rect">
            <a:avLst/>
          </a:prstGeom>
        </p:spPr>
      </p:pic>
    </p:spTree>
    <p:extLst>
      <p:ext uri="{BB962C8B-B14F-4D97-AF65-F5344CB8AC3E}">
        <p14:creationId xmlns:p14="http://schemas.microsoft.com/office/powerpoint/2010/main" val="2453391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434</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Class notes 3/4/20</vt:lpstr>
      <vt:lpstr>Personality</vt:lpstr>
      <vt:lpstr>Personality</vt:lpstr>
      <vt:lpstr>PowerPoint Presentation</vt:lpstr>
      <vt:lpstr>PowerPoint Presentation</vt:lpstr>
      <vt:lpstr>Psychoanalytic Perspective</vt:lpstr>
      <vt:lpstr>Freud’s “Psychosexual Stages of Development” (1915)</vt:lpstr>
      <vt:lpstr>Methodological problems with the case study</vt:lpstr>
      <vt:lpstr>PowerPoint Presentation</vt:lpstr>
      <vt:lpstr>Defense Mechanisms</vt:lpstr>
      <vt:lpstr>Sublimation examples</vt:lpstr>
    </vt:vector>
  </TitlesOfParts>
  <Company>NPCSD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notes 3/3/2016</dc:title>
  <dc:creator>Costello, Lynda</dc:creator>
  <cp:lastModifiedBy>Costello, Lynda</cp:lastModifiedBy>
  <cp:revision>20</cp:revision>
  <dcterms:created xsi:type="dcterms:W3CDTF">2016-03-03T16:00:33Z</dcterms:created>
  <dcterms:modified xsi:type="dcterms:W3CDTF">2020-03-05T17:05:29Z</dcterms:modified>
</cp:coreProperties>
</file>