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8" r:id="rId10"/>
    <p:sldId id="284" r:id="rId11"/>
    <p:sldId id="285" r:id="rId12"/>
    <p:sldId id="286" r:id="rId13"/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72" r:id="rId23"/>
    <p:sldId id="265" r:id="rId24"/>
    <p:sldId id="267" r:id="rId25"/>
    <p:sldId id="266" r:id="rId26"/>
    <p:sldId id="268" r:id="rId27"/>
    <p:sldId id="273" r:id="rId28"/>
    <p:sldId id="269" r:id="rId29"/>
    <p:sldId id="276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37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EF62A-598D-45DB-8842-A063CF1F1ED7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89BD7-3B0C-4B1F-B53C-1F04C6045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208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EF62A-598D-45DB-8842-A063CF1F1ED7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89BD7-3B0C-4B1F-B53C-1F04C6045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196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EF62A-598D-45DB-8842-A063CF1F1ED7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89BD7-3B0C-4B1F-B53C-1F04C6045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426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EF62A-598D-45DB-8842-A063CF1F1ED7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89BD7-3B0C-4B1F-B53C-1F04C6045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128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EF62A-598D-45DB-8842-A063CF1F1ED7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89BD7-3B0C-4B1F-B53C-1F04C6045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516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EF62A-598D-45DB-8842-A063CF1F1ED7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89BD7-3B0C-4B1F-B53C-1F04C6045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720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EF62A-598D-45DB-8842-A063CF1F1ED7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89BD7-3B0C-4B1F-B53C-1F04C6045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188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EF62A-598D-45DB-8842-A063CF1F1ED7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89BD7-3B0C-4B1F-B53C-1F04C6045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873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EF62A-598D-45DB-8842-A063CF1F1ED7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89BD7-3B0C-4B1F-B53C-1F04C6045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954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EF62A-598D-45DB-8842-A063CF1F1ED7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89BD7-3B0C-4B1F-B53C-1F04C6045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218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EF62A-598D-45DB-8842-A063CF1F1ED7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89BD7-3B0C-4B1F-B53C-1F04C6045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342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EF62A-598D-45DB-8842-A063CF1F1ED7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89BD7-3B0C-4B1F-B53C-1F04C6045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934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22UY3V9clnY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pg/saltedpea/videos/?ref=page_interna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www.youtube.com/watch?v=KkaXNvzE4p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Notes </a:t>
            </a:r>
            <a:r>
              <a:rPr lang="en-US" smtClean="0"/>
              <a:t>Sept 14</a:t>
            </a:r>
            <a:r>
              <a:rPr lang="en-US" baseline="30000" smtClean="0"/>
              <a:t>th</a:t>
            </a:r>
            <a:r>
              <a:rPr lang="en-US" smtClean="0"/>
              <a:t> / 15</a:t>
            </a:r>
            <a:r>
              <a:rPr lang="en-US" baseline="30000" smtClean="0"/>
              <a:t>th</a:t>
            </a:r>
            <a:r>
              <a:rPr lang="en-US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93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95400"/>
          </a:xfrm>
        </p:spPr>
        <p:txBody>
          <a:bodyPr>
            <a:normAutofit fontScale="90000"/>
          </a:bodyPr>
          <a:lstStyle/>
          <a:p>
            <a:r>
              <a:rPr lang="en-US" altLang="en-US" smtClean="0"/>
              <a:t>Procedural Memory or implicit memory</a:t>
            </a:r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700" y="1600200"/>
            <a:ext cx="62738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Box 5"/>
          <p:cNvSpPr txBox="1">
            <a:spLocks noChangeArrowheads="1"/>
          </p:cNvSpPr>
          <p:nvPr/>
        </p:nvSpPr>
        <p:spPr bwMode="auto">
          <a:xfrm>
            <a:off x="1219200" y="5105400"/>
            <a:ext cx="64008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Muscle Memory, repetitive actions &amp;  procedures are stored here. Example – driving a car, using a pen, swimming, playing an instrument.</a:t>
            </a:r>
          </a:p>
        </p:txBody>
      </p:sp>
    </p:spTree>
    <p:extLst>
      <p:ext uri="{BB962C8B-B14F-4D97-AF65-F5344CB8AC3E}">
        <p14:creationId xmlns:p14="http://schemas.microsoft.com/office/powerpoint/2010/main" val="87901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Long-term memory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E&amp;G Loftus 1980 – some flashbacks are invented</a:t>
            </a:r>
          </a:p>
          <a:p>
            <a:pPr eaLnBrk="1" hangingPunct="1"/>
            <a:r>
              <a:rPr lang="en-US" altLang="en-US" dirty="0" smtClean="0"/>
              <a:t>We do not store memories in precise locations</a:t>
            </a:r>
          </a:p>
          <a:p>
            <a:pPr eaLnBrk="1" hangingPunct="1"/>
            <a:r>
              <a:rPr lang="en-US" altLang="en-US" dirty="0" smtClean="0">
                <a:hlinkClick r:id="rId2"/>
              </a:rPr>
              <a:t>How Memories Work</a:t>
            </a:r>
            <a:endParaRPr lang="en-US" altLang="en-US" dirty="0" smtClean="0"/>
          </a:p>
          <a:p>
            <a:pPr eaLnBrk="1" hangingPunct="1"/>
            <a:r>
              <a:rPr lang="en-US" altLang="en-US" dirty="0" err="1" smtClean="0"/>
              <a:t>Lasky</a:t>
            </a:r>
            <a:r>
              <a:rPr lang="en-US" altLang="en-US" dirty="0" smtClean="0"/>
              <a:t> – 1950 – rats with parts of cerebral cortex removed were still able to remember a maze run</a:t>
            </a:r>
          </a:p>
        </p:txBody>
      </p:sp>
    </p:spTree>
    <p:extLst>
      <p:ext uri="{BB962C8B-B14F-4D97-AF65-F5344CB8AC3E}">
        <p14:creationId xmlns:p14="http://schemas.microsoft.com/office/powerpoint/2010/main" val="49727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152400" y="5486400"/>
            <a:ext cx="8991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The effects of context on memory</a:t>
            </a:r>
            <a:r>
              <a:rPr lang="en-US" altLang="en-US" sz="2800">
                <a:latin typeface="Times New Roman" panose="02020603050405020304" pitchFamily="18" charset="0"/>
              </a:rPr>
              <a:t>  Words heard underwater are best recalled underwater; words heard on land are best recalled on land.</a:t>
            </a:r>
          </a:p>
        </p:txBody>
      </p:sp>
      <p:grpSp>
        <p:nvGrpSpPr>
          <p:cNvPr id="35843" name="Group 6"/>
          <p:cNvGrpSpPr>
            <a:grpSpLocks/>
          </p:cNvGrpSpPr>
          <p:nvPr/>
        </p:nvGrpSpPr>
        <p:grpSpPr bwMode="auto">
          <a:xfrm>
            <a:off x="381000" y="1371600"/>
            <a:ext cx="7956550" cy="3402013"/>
            <a:chOff x="336" y="1056"/>
            <a:chExt cx="4649" cy="1701"/>
          </a:xfrm>
        </p:grpSpPr>
        <p:pic>
          <p:nvPicPr>
            <p:cNvPr id="35844" name="Picture 4" descr="MyAP1e_fig_7a_17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1056"/>
              <a:ext cx="2062" cy="1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45" name="Picture 5" descr="MyAP1e_fig_7a_17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6" y="1056"/>
              <a:ext cx="2489" cy="1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5946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Why do </a:t>
            </a:r>
            <a:r>
              <a:rPr lang="en-US" smtClean="0"/>
              <a:t>we Forget?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18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“Seven Sins” of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rabicPeriod"/>
              <a:defRPr/>
            </a:pPr>
            <a:r>
              <a:rPr lang="en-US" dirty="0" smtClean="0"/>
              <a:t>Absent –mindedness</a:t>
            </a:r>
          </a:p>
          <a:p>
            <a:pPr marL="0" indent="0">
              <a:buFontTx/>
              <a:buNone/>
              <a:defRPr/>
            </a:pPr>
            <a:endParaRPr lang="en-US" dirty="0" smtClean="0"/>
          </a:p>
          <a:p>
            <a:pPr marL="0" indent="0">
              <a:buFontTx/>
              <a:buNone/>
              <a:defRPr/>
            </a:pPr>
            <a:r>
              <a:rPr lang="en-US" dirty="0" smtClean="0"/>
              <a:t>2. Transience</a:t>
            </a:r>
          </a:p>
          <a:p>
            <a:pPr marL="0" indent="0">
              <a:buFontTx/>
              <a:buNone/>
              <a:defRPr/>
            </a:pPr>
            <a:endParaRPr lang="en-US" dirty="0" smtClean="0"/>
          </a:p>
          <a:p>
            <a:pPr marL="0" indent="0">
              <a:buFontTx/>
              <a:buNone/>
              <a:defRPr/>
            </a:pPr>
            <a:r>
              <a:rPr lang="en-US" dirty="0" smtClean="0"/>
              <a:t>3. Blocking</a:t>
            </a:r>
          </a:p>
          <a:p>
            <a:pPr marL="0" indent="0">
              <a:buFontTx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25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Encoding failure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44738"/>
            <a:ext cx="7231063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26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altLang="en-US" smtClean="0"/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7188"/>
            <a:ext cx="8763000" cy="604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619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“Seven Sins” of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rabicPeriod"/>
              <a:defRPr/>
            </a:pPr>
            <a:r>
              <a:rPr lang="en-US" dirty="0" smtClean="0"/>
              <a:t>Absent –mindedness</a:t>
            </a:r>
          </a:p>
          <a:p>
            <a:pPr marL="0" indent="0">
              <a:buFontTx/>
              <a:buNone/>
              <a:defRPr/>
            </a:pPr>
            <a:endParaRPr lang="en-US" dirty="0" smtClean="0"/>
          </a:p>
          <a:p>
            <a:pPr marL="0" indent="0">
              <a:buFontTx/>
              <a:buNone/>
              <a:defRPr/>
            </a:pPr>
            <a:r>
              <a:rPr lang="en-US" dirty="0" smtClean="0"/>
              <a:t>2. Transience</a:t>
            </a:r>
          </a:p>
          <a:p>
            <a:pPr marL="0" indent="0">
              <a:buFontTx/>
              <a:buNone/>
              <a:defRPr/>
            </a:pPr>
            <a:endParaRPr lang="en-US" dirty="0" smtClean="0"/>
          </a:p>
          <a:p>
            <a:pPr marL="0" indent="0">
              <a:buFontTx/>
              <a:buNone/>
              <a:defRPr/>
            </a:pPr>
            <a:r>
              <a:rPr lang="en-US" dirty="0" smtClean="0"/>
              <a:t>3. Blocking</a:t>
            </a:r>
          </a:p>
          <a:p>
            <a:pPr marL="0" indent="0">
              <a:buFontTx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56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38" y="457200"/>
            <a:ext cx="7688262" cy="626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166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“Seven Sins” of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rabicPeriod"/>
              <a:defRPr/>
            </a:pPr>
            <a:r>
              <a:rPr lang="en-US" dirty="0" smtClean="0"/>
              <a:t>Absent –mindedness</a:t>
            </a:r>
          </a:p>
          <a:p>
            <a:pPr marL="0" indent="0">
              <a:buFontTx/>
              <a:buNone/>
              <a:defRPr/>
            </a:pPr>
            <a:endParaRPr lang="en-US" dirty="0" smtClean="0"/>
          </a:p>
          <a:p>
            <a:pPr marL="0" indent="0">
              <a:buFontTx/>
              <a:buNone/>
              <a:defRPr/>
            </a:pPr>
            <a:r>
              <a:rPr lang="en-US" dirty="0" smtClean="0"/>
              <a:t>2. Transience</a:t>
            </a:r>
          </a:p>
          <a:p>
            <a:pPr marL="0" indent="0">
              <a:buFontTx/>
              <a:buNone/>
              <a:defRPr/>
            </a:pPr>
            <a:endParaRPr lang="en-US" dirty="0" smtClean="0"/>
          </a:p>
          <a:p>
            <a:pPr marL="0" indent="0">
              <a:buFontTx/>
              <a:buNone/>
              <a:defRPr/>
            </a:pPr>
            <a:r>
              <a:rPr lang="en-US" dirty="0" smtClean="0"/>
              <a:t>3. Blocking</a:t>
            </a:r>
          </a:p>
          <a:p>
            <a:pPr marL="0" indent="0">
              <a:buFontTx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8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Sensory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Iconic</a:t>
            </a:r>
          </a:p>
          <a:p>
            <a:pPr eaLnBrk="1" hangingPunct="1">
              <a:defRPr/>
            </a:pPr>
            <a:r>
              <a:rPr lang="en-US" dirty="0" smtClean="0"/>
              <a:t>Echoic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SEIM (sensory, echoic, iconic, memory)</a:t>
            </a:r>
          </a:p>
          <a:p>
            <a:pPr marL="0" indent="0" eaLnBrk="1" hangingPunct="1">
              <a:buFontTx/>
              <a:buNone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434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Retrieval Failure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r>
              <a:rPr lang="en-US" altLang="en-US" smtClean="0"/>
              <a:t>Interference – new and old information compete with one another</a:t>
            </a:r>
          </a:p>
          <a:p>
            <a:r>
              <a:rPr lang="en-US" altLang="en-US" smtClean="0"/>
              <a:t>Proactive vs. retroactive interference</a:t>
            </a: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581400"/>
            <a:ext cx="4648200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7542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Distortion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n-US" dirty="0" smtClean="0"/>
              <a:t>4. Misattribution</a:t>
            </a:r>
          </a:p>
          <a:p>
            <a:pPr marL="0" indent="0">
              <a:buFontTx/>
              <a:buNone/>
              <a:defRPr/>
            </a:pPr>
            <a:endParaRPr lang="en-US" dirty="0" smtClean="0"/>
          </a:p>
          <a:p>
            <a:pPr marL="0" indent="0">
              <a:buFontTx/>
              <a:buNone/>
              <a:defRPr/>
            </a:pPr>
            <a:r>
              <a:rPr lang="en-US" dirty="0" smtClean="0"/>
              <a:t>5. Suggestibility</a:t>
            </a:r>
          </a:p>
          <a:p>
            <a:pPr marL="0" indent="0">
              <a:buFontTx/>
              <a:buNone/>
              <a:defRPr/>
            </a:pPr>
            <a:endParaRPr lang="en-US" dirty="0" smtClean="0"/>
          </a:p>
          <a:p>
            <a:pPr marL="0" indent="0">
              <a:buFontTx/>
              <a:buNone/>
              <a:defRPr/>
            </a:pPr>
            <a:r>
              <a:rPr lang="en-US" dirty="0" smtClean="0"/>
              <a:t>6. Bias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88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Source Amnesia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defRPr/>
            </a:pPr>
            <a:r>
              <a:rPr lang="en-US" dirty="0" smtClean="0"/>
              <a:t>Hearing something and recalling seeing it</a:t>
            </a:r>
          </a:p>
          <a:p>
            <a:pPr>
              <a:defRPr/>
            </a:pPr>
            <a:r>
              <a:rPr lang="en-US" dirty="0" smtClean="0"/>
              <a:t>Recognizing a face but not knowing from where</a:t>
            </a:r>
          </a:p>
          <a:p>
            <a:pPr>
              <a:defRPr/>
            </a:pPr>
            <a:r>
              <a:rPr lang="en-US" dirty="0" smtClean="0"/>
              <a:t>Not knowing if you dreamed a remembered event or if it really happened</a:t>
            </a:r>
          </a:p>
          <a:p>
            <a:pPr>
              <a:defRPr/>
            </a:pPr>
            <a:r>
              <a:rPr lang="en-US" dirty="0"/>
              <a:t>Debra Poole and Stephen Lindsay (1995, 2001, 2002) </a:t>
            </a:r>
            <a:r>
              <a:rPr lang="en-US" dirty="0" smtClean="0"/>
              <a:t> - Preschoolers and Mr. Science</a:t>
            </a:r>
          </a:p>
          <a:p>
            <a:pPr lvl="1">
              <a:defRPr/>
            </a:pPr>
            <a:r>
              <a:rPr lang="en-US" dirty="0" smtClean="0"/>
              <a:t>Kids remembered activities they took part in and some that they only read about as if they had experienced them all directly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91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altLang="en-US" smtClean="0"/>
              <a:t>7. Intrusion</a:t>
            </a:r>
          </a:p>
        </p:txBody>
      </p:sp>
    </p:spTree>
    <p:extLst>
      <p:ext uri="{BB962C8B-B14F-4D97-AF65-F5344CB8AC3E}">
        <p14:creationId xmlns:p14="http://schemas.microsoft.com/office/powerpoint/2010/main" val="322248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Michael Ross (1981) – people revise their own memories without knowing it</a:t>
            </a:r>
          </a:p>
          <a:p>
            <a:r>
              <a:rPr lang="en-US" altLang="en-US" smtClean="0"/>
              <a:t>Freud believed some memories are </a:t>
            </a:r>
            <a:r>
              <a:rPr lang="en-US" altLang="en-US" u="sng" smtClean="0"/>
              <a:t>repressed</a:t>
            </a:r>
            <a:r>
              <a:rPr lang="en-US" altLang="en-US" smtClean="0"/>
              <a:t> unconsciously to protect our self-identity or avoid pain</a:t>
            </a:r>
          </a:p>
          <a:p>
            <a:r>
              <a:rPr lang="en-US" altLang="en-US" smtClean="0"/>
              <a:t>Payne and Corrigan 2007 – emotional memories are rarely forgotten – neutral memories are more likely to be forgotten</a:t>
            </a:r>
          </a:p>
        </p:txBody>
      </p:sp>
    </p:spTree>
    <p:extLst>
      <p:ext uri="{BB962C8B-B14F-4D97-AF65-F5344CB8AC3E}">
        <p14:creationId xmlns:p14="http://schemas.microsoft.com/office/powerpoint/2010/main" val="3677469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3733800" y="6200775"/>
            <a:ext cx="541020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000" b="1"/>
              <a:t>Figure 7A.25</a:t>
            </a:r>
            <a:r>
              <a:rPr lang="en-US" altLang="en-US" sz="1000">
                <a:latin typeface="Times New Roman" pitchFamily="18" charset="0"/>
              </a:rPr>
              <a:t> </a:t>
            </a:r>
            <a:r>
              <a:rPr lang="en-US" altLang="en-US" sz="1000" b="1">
                <a:latin typeface="Times New Roman" pitchFamily="18" charset="0"/>
              </a:rPr>
              <a:t>When do we forget?</a:t>
            </a:r>
            <a:r>
              <a:rPr lang="en-US" altLang="en-US" sz="1000">
                <a:latin typeface="Times New Roman" pitchFamily="18" charset="0"/>
              </a:rPr>
              <a:t>  Forgetting can occur at any memory stage. As we process information, we filter, alter, or lose much of it.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000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800"/>
              <a:t>© 2010 by Worth Publishers</a:t>
            </a:r>
          </a:p>
        </p:txBody>
      </p:sp>
      <p:pic>
        <p:nvPicPr>
          <p:cNvPr id="27651" name="Picture 4" descr="MyAP1e_fig_7a_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304800"/>
            <a:ext cx="37211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767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Constructing or “Reweaving” Memories</a:t>
            </a:r>
            <a:endParaRPr lang="en-US" dirty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We construct our memories of events from encoded information and fill the rest in with  other assumed non-encoded details</a:t>
            </a:r>
          </a:p>
        </p:txBody>
      </p:sp>
    </p:spTree>
    <p:extLst>
      <p:ext uri="{BB962C8B-B14F-4D97-AF65-F5344CB8AC3E}">
        <p14:creationId xmlns:p14="http://schemas.microsoft.com/office/powerpoint/2010/main" val="34868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False Memory vs True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False memories </a:t>
            </a:r>
            <a:r>
              <a:rPr lang="en-US" altLang="en-US" u="sng" smtClean="0"/>
              <a:t>feel</a:t>
            </a:r>
            <a:r>
              <a:rPr lang="en-US" altLang="en-US" smtClean="0"/>
              <a:t> real</a:t>
            </a:r>
          </a:p>
          <a:p>
            <a:r>
              <a:rPr lang="en-US" altLang="en-US" smtClean="0"/>
              <a:t>How one feels today influences your memory of how you felt in the past about both issues and personal events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2381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Positive transfer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Old information may help us learn new information</a:t>
            </a:r>
          </a:p>
          <a:p>
            <a:endParaRPr lang="en-US" altLang="en-US" smtClean="0"/>
          </a:p>
          <a:p>
            <a:r>
              <a:rPr lang="en-US" altLang="en-US" smtClean="0"/>
              <a:t>Ex: Latin </a:t>
            </a:r>
            <a:r>
              <a:rPr lang="en-US" altLang="en-US" smtClean="0">
                <a:sym typeface="Wingdings" pitchFamily="2" charset="2"/>
              </a:rPr>
              <a:t> French or even English vocabulary mastery</a:t>
            </a:r>
          </a:p>
          <a:p>
            <a:r>
              <a:rPr lang="en-US" altLang="en-US" smtClean="0">
                <a:sym typeface="Wingdings" pitchFamily="2" charset="2"/>
              </a:rPr>
              <a:t>*** Key to remembering new information is to relate them to things we already know</a:t>
            </a: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4326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Salted Peas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BBC Eyewitness</a:t>
            </a:r>
          </a:p>
          <a:p>
            <a:endParaRPr lang="en-US" altLang="en-US" dirty="0" smtClean="0"/>
          </a:p>
          <a:p>
            <a:r>
              <a:rPr lang="en-US" altLang="en-US" dirty="0" smtClean="0">
                <a:hlinkClick r:id="rId2"/>
              </a:rPr>
              <a:t>Videos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0450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Short –term Memory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7 + or – 2</a:t>
            </a:r>
          </a:p>
          <a:p>
            <a:r>
              <a:rPr lang="en-US" altLang="en-US" smtClean="0"/>
              <a:t>Up to about 30 seconds with rehearsal!</a:t>
            </a:r>
          </a:p>
          <a:p>
            <a:endParaRPr lang="en-US" altLang="en-US" smtClean="0"/>
          </a:p>
          <a:p>
            <a:pPr lvl="1"/>
            <a:r>
              <a:rPr lang="en-US" altLang="en-US" smtClean="0"/>
              <a:t>Can be extended longer through using chunking or mnemonic devices</a:t>
            </a:r>
          </a:p>
        </p:txBody>
      </p:sp>
    </p:spTree>
    <p:extLst>
      <p:ext uri="{BB962C8B-B14F-4D97-AF65-F5344CB8AC3E}">
        <p14:creationId xmlns:p14="http://schemas.microsoft.com/office/powerpoint/2010/main" val="245581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Long-term memory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343400"/>
          </a:xfrm>
        </p:spPr>
        <p:txBody>
          <a:bodyPr>
            <a:normAutofit lnSpcReduction="10000"/>
          </a:bodyPr>
          <a:lstStyle/>
          <a:p>
            <a:r>
              <a:rPr lang="en-US" altLang="en-US" smtClean="0"/>
              <a:t>Info in STM must be rehearsed or utilized (effortful processing) in order to go into long –term memory storage</a:t>
            </a:r>
          </a:p>
          <a:p>
            <a:endParaRPr lang="en-US" altLang="en-US" smtClean="0"/>
          </a:p>
          <a:p>
            <a:r>
              <a:rPr lang="en-US" altLang="en-US" u="sng" smtClean="0"/>
              <a:t>Long-term Potentiation </a:t>
            </a:r>
            <a:r>
              <a:rPr lang="en-US" altLang="en-US" smtClean="0"/>
              <a:t>– a tendency for increased synaptic firing with less effort and increased receptor sites after repeated stimulation – this process allows learning and storage /retrieval of memory</a:t>
            </a:r>
          </a:p>
        </p:txBody>
      </p:sp>
    </p:spTree>
    <p:extLst>
      <p:ext uri="{BB962C8B-B14F-4D97-AF65-F5344CB8AC3E}">
        <p14:creationId xmlns:p14="http://schemas.microsoft.com/office/powerpoint/2010/main" val="110147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993775" y="3195638"/>
            <a:ext cx="73914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 b="1"/>
              <a:t>Figure 7A.13</a:t>
            </a:r>
            <a:r>
              <a:rPr lang="en-US" altLang="en-US" sz="1600">
                <a:latin typeface="Times New Roman" panose="02020603050405020304" pitchFamily="18" charset="0"/>
              </a:rPr>
              <a:t> </a:t>
            </a:r>
            <a:r>
              <a:rPr lang="en-US" altLang="en-US" sz="1600" b="1">
                <a:latin typeface="Times New Roman" panose="02020603050405020304" pitchFamily="18" charset="0"/>
              </a:rPr>
              <a:t>Doubled receptor sites</a:t>
            </a:r>
            <a:r>
              <a:rPr lang="en-US" altLang="en-US" sz="1600">
                <a:latin typeface="Times New Roman" panose="02020603050405020304" pitchFamily="18" charset="0"/>
              </a:rPr>
              <a:t>  Electron microscope images show just one receptor site (gray) reaching toward a sending neuron before long-term potentiation (left) and two sites after LTP (right). A doubling of the receptor sites means that the receiving neuron has increased sensitivity for detecting the presence of the neurotransmitter molecules that may be released by the sending neuron.</a:t>
            </a:r>
          </a:p>
        </p:txBody>
      </p:sp>
      <p:grpSp>
        <p:nvGrpSpPr>
          <p:cNvPr id="29699" name="Group 6"/>
          <p:cNvGrpSpPr>
            <a:grpSpLocks/>
          </p:cNvGrpSpPr>
          <p:nvPr/>
        </p:nvGrpSpPr>
        <p:grpSpPr bwMode="auto">
          <a:xfrm>
            <a:off x="704850" y="1066800"/>
            <a:ext cx="7734300" cy="2811463"/>
            <a:chOff x="336" y="1584"/>
            <a:chExt cx="3168" cy="1152"/>
          </a:xfrm>
        </p:grpSpPr>
        <p:pic>
          <p:nvPicPr>
            <p:cNvPr id="29701" name="Picture 4" descr="MyAP1e_fig_7a_13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1584"/>
              <a:ext cx="1536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2" name="Picture 5" descr="MyAP1e_fig_7a_13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1584"/>
              <a:ext cx="1536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700" name="TextBox 1"/>
          <p:cNvSpPr txBox="1">
            <a:spLocks noChangeArrowheads="1"/>
          </p:cNvSpPr>
          <p:nvPr/>
        </p:nvSpPr>
        <p:spPr bwMode="auto">
          <a:xfrm>
            <a:off x="1524000" y="381000"/>
            <a:ext cx="6705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Synaptic Changes</a:t>
            </a:r>
          </a:p>
        </p:txBody>
      </p:sp>
    </p:spTree>
    <p:extLst>
      <p:ext uri="{BB962C8B-B14F-4D97-AF65-F5344CB8AC3E}">
        <p14:creationId xmlns:p14="http://schemas.microsoft.com/office/powerpoint/2010/main" val="294698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Memory and emotion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Memories are more easily formed re: emotional events</a:t>
            </a:r>
          </a:p>
          <a:p>
            <a:pPr lvl="1"/>
            <a:r>
              <a:rPr lang="en-US" altLang="en-US" smtClean="0"/>
              <a:t>Stress and hormones trigger glucose which signals brain that something important is happening</a:t>
            </a:r>
          </a:p>
          <a:p>
            <a:pPr lvl="1"/>
            <a:r>
              <a:rPr lang="en-US" altLang="en-US" smtClean="0"/>
              <a:t>Amygdala which processes emotions also boosts activity in hippocampus</a:t>
            </a:r>
          </a:p>
        </p:txBody>
      </p:sp>
    </p:spTree>
    <p:extLst>
      <p:ext uri="{BB962C8B-B14F-4D97-AF65-F5344CB8AC3E}">
        <p14:creationId xmlns:p14="http://schemas.microsoft.com/office/powerpoint/2010/main" val="33509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Where are memories stored?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Hippocampus is involved</a:t>
            </a:r>
          </a:p>
          <a:p>
            <a:pPr eaLnBrk="1" hangingPunct="1"/>
            <a:r>
              <a:rPr lang="en-US" altLang="en-US" smtClean="0"/>
              <a:t>No single area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“connectionism” 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Memories emerge from interconnected neural networks (patterns of activity)</a:t>
            </a:r>
          </a:p>
        </p:txBody>
      </p:sp>
    </p:spTree>
    <p:extLst>
      <p:ext uri="{BB962C8B-B14F-4D97-AF65-F5344CB8AC3E}">
        <p14:creationId xmlns:p14="http://schemas.microsoft.com/office/powerpoint/2010/main" val="146969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 descr="MyAP1e_fig_7a_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76200"/>
            <a:ext cx="6286500" cy="498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609600" y="5867400"/>
            <a:ext cx="8229600" cy="11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Explicit memories for </a:t>
            </a:r>
            <a:r>
              <a:rPr lang="en-US" altLang="en-US" b="1" u="sng">
                <a:latin typeface="Times New Roman" panose="02020603050405020304" pitchFamily="18" charset="0"/>
              </a:rPr>
              <a:t>facts and episodes </a:t>
            </a:r>
            <a:r>
              <a:rPr lang="en-US" altLang="en-US" b="1">
                <a:latin typeface="Times New Roman" panose="02020603050405020304" pitchFamily="18" charset="0"/>
              </a:rPr>
              <a:t>are processed in the hippocampus and fed to other brain regions for storage. </a:t>
            </a:r>
            <a:r>
              <a:rPr lang="en-US" altLang="en-US" b="1" u="sng">
                <a:latin typeface="Times New Roman" panose="02020603050405020304" pitchFamily="18" charset="0"/>
              </a:rPr>
              <a:t>Explicit memory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000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800"/>
              <a:t>© 2010 by Worth Publishers</a:t>
            </a:r>
          </a:p>
        </p:txBody>
      </p:sp>
    </p:spTree>
    <p:extLst>
      <p:ext uri="{BB962C8B-B14F-4D97-AF65-F5344CB8AC3E}">
        <p14:creationId xmlns:p14="http://schemas.microsoft.com/office/powerpoint/2010/main" val="184763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334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Procedural Memory is a separate system!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53000" cy="4525963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Brenda Milner and Patient HM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506" y="274638"/>
            <a:ext cx="2540000" cy="3454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3836557"/>
            <a:ext cx="4543778" cy="292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8252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585</Words>
  <Application>Microsoft Office PowerPoint</Application>
  <PresentationFormat>On-screen Show (4:3)</PresentationFormat>
  <Paragraphs>103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ＭＳ Ｐゴシック</vt:lpstr>
      <vt:lpstr>Arial</vt:lpstr>
      <vt:lpstr>Calibri</vt:lpstr>
      <vt:lpstr>Times New Roman</vt:lpstr>
      <vt:lpstr>Wingdings</vt:lpstr>
      <vt:lpstr>Office Theme</vt:lpstr>
      <vt:lpstr>Notes Sept 14th / 15th </vt:lpstr>
      <vt:lpstr>Sensory Memory</vt:lpstr>
      <vt:lpstr>Short –term Memory</vt:lpstr>
      <vt:lpstr>Long-term memory</vt:lpstr>
      <vt:lpstr>PowerPoint Presentation</vt:lpstr>
      <vt:lpstr>Memory and emotion</vt:lpstr>
      <vt:lpstr>Where are memories stored?</vt:lpstr>
      <vt:lpstr>PowerPoint Presentation</vt:lpstr>
      <vt:lpstr>Procedural Memory is a separate system! </vt:lpstr>
      <vt:lpstr>Procedural Memory or implicit memory</vt:lpstr>
      <vt:lpstr>Long-term memory</vt:lpstr>
      <vt:lpstr>PowerPoint Presentation</vt:lpstr>
      <vt:lpstr>Why do we Forget?</vt:lpstr>
      <vt:lpstr>The “Seven Sins” of Memory</vt:lpstr>
      <vt:lpstr>Encoding failure</vt:lpstr>
      <vt:lpstr>PowerPoint Presentation</vt:lpstr>
      <vt:lpstr>The “Seven Sins” of Memory</vt:lpstr>
      <vt:lpstr>PowerPoint Presentation</vt:lpstr>
      <vt:lpstr>The “Seven Sins” of Memory</vt:lpstr>
      <vt:lpstr>Retrieval Failure</vt:lpstr>
      <vt:lpstr>Distortion </vt:lpstr>
      <vt:lpstr>Source Amnesia</vt:lpstr>
      <vt:lpstr>PowerPoint Presentation</vt:lpstr>
      <vt:lpstr>Revision</vt:lpstr>
      <vt:lpstr>PowerPoint Presentation</vt:lpstr>
      <vt:lpstr>Constructing or “Reweaving” Memories</vt:lpstr>
      <vt:lpstr>False Memory vs True</vt:lpstr>
      <vt:lpstr>Positive transfer</vt:lpstr>
      <vt:lpstr>Salted Peas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do we Forget?</dc:title>
  <dc:creator>NPCSD</dc:creator>
  <cp:lastModifiedBy>Costello, Lynda</cp:lastModifiedBy>
  <cp:revision>16</cp:revision>
  <dcterms:created xsi:type="dcterms:W3CDTF">2015-01-06T19:19:41Z</dcterms:created>
  <dcterms:modified xsi:type="dcterms:W3CDTF">2019-09-13T11:53:35Z</dcterms:modified>
</cp:coreProperties>
</file>