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5" d="100"/>
          <a:sy n="65" d="100"/>
        </p:scale>
        <p:origin x="66" y="5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CDF29D-9315-4E88-A20F-1998AB2272AD}"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650553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DF29D-9315-4E88-A20F-1998AB2272AD}"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302214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DF29D-9315-4E88-A20F-1998AB2272AD}"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7506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CDF29D-9315-4E88-A20F-1998AB2272AD}"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223781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CDF29D-9315-4E88-A20F-1998AB2272AD}" type="datetimeFigureOut">
              <a:rPr lang="en-US" smtClean="0"/>
              <a:t>10/25/2019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93136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CDF29D-9315-4E88-A20F-1998AB2272AD}"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1268924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CDF29D-9315-4E88-A20F-1998AB2272AD}" type="datetimeFigureOut">
              <a:rPr lang="en-US" smtClean="0"/>
              <a:t>10/25/2019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23897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CDF29D-9315-4E88-A20F-1998AB2272AD}" type="datetimeFigureOut">
              <a:rPr lang="en-US" smtClean="0"/>
              <a:t>10/25/2019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2471989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DF29D-9315-4E88-A20F-1998AB2272AD}" type="datetimeFigureOut">
              <a:rPr lang="en-US" smtClean="0"/>
              <a:t>10/25/2019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67011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DF29D-9315-4E88-A20F-1998AB2272AD}"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339722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CDF29D-9315-4E88-A20F-1998AB2272AD}" type="datetimeFigureOut">
              <a:rPr lang="en-US" smtClean="0"/>
              <a:t>10/25/2019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9411C2-2852-4477-89F7-FFC3E947EE22}" type="slidenum">
              <a:rPr lang="en-US" smtClean="0"/>
              <a:t>‹#›</a:t>
            </a:fld>
            <a:endParaRPr lang="en-US"/>
          </a:p>
        </p:txBody>
      </p:sp>
    </p:spTree>
    <p:extLst>
      <p:ext uri="{BB962C8B-B14F-4D97-AF65-F5344CB8AC3E}">
        <p14:creationId xmlns:p14="http://schemas.microsoft.com/office/powerpoint/2010/main" val="54614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DF29D-9315-4E88-A20F-1998AB2272AD}" type="datetimeFigureOut">
              <a:rPr lang="en-US" smtClean="0"/>
              <a:t>10/25/2019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9411C2-2852-4477-89F7-FFC3E947EE22}" type="slidenum">
              <a:rPr lang="en-US" smtClean="0"/>
              <a:t>‹#›</a:t>
            </a:fld>
            <a:endParaRPr lang="en-US"/>
          </a:p>
        </p:txBody>
      </p:sp>
    </p:spTree>
    <p:extLst>
      <p:ext uri="{BB962C8B-B14F-4D97-AF65-F5344CB8AC3E}">
        <p14:creationId xmlns:p14="http://schemas.microsoft.com/office/powerpoint/2010/main" val="68071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MKT3yLDkqk&amp;t=428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Statistical significance</a:t>
            </a:r>
            <a:endParaRPr lang="en-US" dirty="0"/>
          </a:p>
        </p:txBody>
      </p:sp>
      <p:sp>
        <p:nvSpPr>
          <p:cNvPr id="3" name="Subtitle 2"/>
          <p:cNvSpPr>
            <a:spLocks noGrp="1"/>
          </p:cNvSpPr>
          <p:nvPr>
            <p:ph type="subTitle" idx="1"/>
          </p:nvPr>
        </p:nvSpPr>
        <p:spPr/>
        <p:txBody>
          <a:bodyPr/>
          <a:lstStyle/>
          <a:p>
            <a:r>
              <a:rPr lang="en-US" dirty="0" smtClean="0"/>
              <a:t>And </a:t>
            </a:r>
            <a:r>
              <a:rPr lang="en-US" smtClean="0"/>
              <a:t>standard deviation</a:t>
            </a:r>
            <a:endParaRPr lang="en-US"/>
          </a:p>
        </p:txBody>
      </p:sp>
    </p:spTree>
    <p:extLst>
      <p:ext uri="{BB962C8B-B14F-4D97-AF65-F5344CB8AC3E}">
        <p14:creationId xmlns:p14="http://schemas.microsoft.com/office/powerpoint/2010/main" val="733814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53432" y="736270"/>
            <a:ext cx="7848228" cy="5488194"/>
          </a:xfrm>
        </p:spPr>
      </p:pic>
    </p:spTree>
    <p:extLst>
      <p:ext uri="{BB962C8B-B14F-4D97-AF65-F5344CB8AC3E}">
        <p14:creationId xmlns:p14="http://schemas.microsoft.com/office/powerpoint/2010/main" val="2068787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6603"/>
          <a:stretch/>
        </p:blipFill>
        <p:spPr>
          <a:xfrm>
            <a:off x="3823109" y="371064"/>
            <a:ext cx="5005918" cy="285553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65070" y="3195913"/>
            <a:ext cx="8193974" cy="3662087"/>
          </a:xfrm>
          <a:prstGeom prst="rect">
            <a:avLst/>
          </a:prstGeom>
        </p:spPr>
      </p:pic>
    </p:spTree>
    <p:extLst>
      <p:ext uri="{BB962C8B-B14F-4D97-AF65-F5344CB8AC3E}">
        <p14:creationId xmlns:p14="http://schemas.microsoft.com/office/powerpoint/2010/main" val="182121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208" y="151369"/>
            <a:ext cx="10515600" cy="1325563"/>
          </a:xfrm>
        </p:spPr>
        <p:txBody>
          <a:bodyPr/>
          <a:lstStyle/>
          <a:p>
            <a:pPr algn="ctr"/>
            <a:r>
              <a:rPr lang="en-US" smtClean="0"/>
              <a:t>Test </a:t>
            </a:r>
            <a:r>
              <a:rPr lang="en-US" dirty="0" smtClean="0"/>
              <a:t>Comparison</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41964" y="1131258"/>
            <a:ext cx="5985162" cy="5586151"/>
          </a:xfrm>
          <a:prstGeom prst="rect">
            <a:avLst/>
          </a:prstGeom>
        </p:spPr>
      </p:pic>
      <p:sp>
        <p:nvSpPr>
          <p:cNvPr id="7" name="SMARTInkShape-4"/>
          <p:cNvSpPr/>
          <p:nvPr>
            <p:custDataLst>
              <p:tags r:id="rId1"/>
            </p:custDataLst>
          </p:nvPr>
        </p:nvSpPr>
        <p:spPr>
          <a:xfrm>
            <a:off x="7611839" y="4286250"/>
            <a:ext cx="20068" cy="28"/>
          </a:xfrm>
          <a:custGeom>
            <a:avLst/>
            <a:gdLst/>
            <a:ahLst/>
            <a:cxnLst/>
            <a:rect l="0" t="0" r="0" b="0"/>
            <a:pathLst>
              <a:path w="20068" h="28">
                <a:moveTo>
                  <a:pt x="0" y="27"/>
                </a:moveTo>
                <a:lnTo>
                  <a:pt x="0" y="27"/>
                </a:lnTo>
                <a:lnTo>
                  <a:pt x="20067" y="0"/>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40363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0537"/>
          </a:xfrm>
        </p:spPr>
        <p:txBody>
          <a:bodyPr/>
          <a:lstStyle/>
          <a:p>
            <a:pPr algn="ctr"/>
            <a:r>
              <a:rPr lang="en-US" dirty="0" smtClean="0"/>
              <a:t>To reject or accept?</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16629" y="1193776"/>
            <a:ext cx="7658097" cy="5126201"/>
          </a:xfrm>
        </p:spPr>
      </p:pic>
      <p:sp>
        <p:nvSpPr>
          <p:cNvPr id="5" name="TextBox 4"/>
          <p:cNvSpPr txBox="1"/>
          <p:nvPr/>
        </p:nvSpPr>
        <p:spPr>
          <a:xfrm>
            <a:off x="9341428" y="1662546"/>
            <a:ext cx="2576946" cy="3816429"/>
          </a:xfrm>
          <a:prstGeom prst="rect">
            <a:avLst/>
          </a:prstGeom>
          <a:noFill/>
        </p:spPr>
        <p:txBody>
          <a:bodyPr wrap="square" rtlCol="0">
            <a:spAutoFit/>
          </a:bodyPr>
          <a:lstStyle/>
          <a:p>
            <a:r>
              <a:rPr lang="en-US" sz="3200" dirty="0" smtClean="0"/>
              <a:t>What are the consequences of the Type 1 Error?</a:t>
            </a:r>
          </a:p>
          <a:p>
            <a:endParaRPr lang="en-US" sz="3200" dirty="0"/>
          </a:p>
          <a:p>
            <a:r>
              <a:rPr lang="en-US" sz="3200" dirty="0" smtClean="0"/>
              <a:t>The Type 2 Error?</a:t>
            </a:r>
          </a:p>
          <a:p>
            <a:endParaRPr lang="en-US" dirty="0"/>
          </a:p>
        </p:txBody>
      </p:sp>
    </p:spTree>
    <p:extLst>
      <p:ext uri="{BB962C8B-B14F-4D97-AF65-F5344CB8AC3E}">
        <p14:creationId xmlns:p14="http://schemas.microsoft.com/office/powerpoint/2010/main" val="462562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500"/>
                                        <p:tgtEl>
                                          <p:spTgt spid="5">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US" dirty="0"/>
          </a:p>
        </p:txBody>
      </p:sp>
      <p:sp>
        <p:nvSpPr>
          <p:cNvPr id="3" name="Content Placeholder 2"/>
          <p:cNvSpPr>
            <a:spLocks noGrp="1"/>
          </p:cNvSpPr>
          <p:nvPr>
            <p:ph idx="1"/>
          </p:nvPr>
        </p:nvSpPr>
        <p:spPr>
          <a:xfrm>
            <a:off x="838200" y="1471448"/>
            <a:ext cx="10515600" cy="4705515"/>
          </a:xfrm>
        </p:spPr>
        <p:txBody>
          <a:bodyPr/>
          <a:lstStyle/>
          <a:p>
            <a:r>
              <a:rPr lang="en-US" dirty="0" smtClean="0">
                <a:hlinkClick r:id="rId2"/>
              </a:rPr>
              <a:t>P Value</a:t>
            </a:r>
            <a:endParaRPr lang="en-US" dirty="0" smtClean="0"/>
          </a:p>
          <a:p>
            <a:r>
              <a:rPr lang="en-US" dirty="0" smtClean="0"/>
              <a:t>Measures of Central Tendency</a:t>
            </a:r>
          </a:p>
          <a:p>
            <a:pPr lvl="1"/>
            <a:r>
              <a:rPr lang="en-US" dirty="0" smtClean="0"/>
              <a:t>Mode – most frequently occurring score</a:t>
            </a:r>
          </a:p>
          <a:p>
            <a:pPr lvl="1"/>
            <a:r>
              <a:rPr lang="en-US" dirty="0" smtClean="0"/>
              <a:t>Median – the middle score</a:t>
            </a:r>
          </a:p>
          <a:p>
            <a:pPr lvl="1"/>
            <a:r>
              <a:rPr lang="en-US" dirty="0" smtClean="0"/>
              <a:t>Mean – the average score</a:t>
            </a:r>
          </a:p>
          <a:p>
            <a:r>
              <a:rPr lang="en-US" dirty="0" smtClean="0"/>
              <a:t>Measure of Spread</a:t>
            </a:r>
          </a:p>
          <a:p>
            <a:pPr lvl="1"/>
            <a:r>
              <a:rPr lang="en-US" u="sng" dirty="0" smtClean="0"/>
              <a:t>Range</a:t>
            </a:r>
            <a:r>
              <a:rPr lang="en-US" dirty="0" smtClean="0"/>
              <a:t> – how far the data is spread (take the highest and subtract the lowest data point to get the range)</a:t>
            </a:r>
          </a:p>
          <a:p>
            <a:pPr lvl="1"/>
            <a:r>
              <a:rPr lang="en-US" u="sng" dirty="0" smtClean="0"/>
              <a:t>Standard Deviation </a:t>
            </a:r>
            <a:r>
              <a:rPr lang="en-US" dirty="0" smtClean="0"/>
              <a:t>– The average amount a data point or number differs from the mean </a:t>
            </a:r>
          </a:p>
        </p:txBody>
      </p:sp>
    </p:spTree>
    <p:extLst>
      <p:ext uri="{BB962C8B-B14F-4D97-AF65-F5344CB8AC3E}">
        <p14:creationId xmlns:p14="http://schemas.microsoft.com/office/powerpoint/2010/main" val="3932177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p:spPr>
        <p:txBody>
          <a:bodyPr>
            <a:normAutofit fontScale="90000"/>
          </a:bodyPr>
          <a:lstStyle/>
          <a:p>
            <a:r>
              <a:rPr lang="en-US" b="1" dirty="0"/>
              <a:t>Sample </a:t>
            </a:r>
            <a:r>
              <a:rPr lang="en-US" b="1" dirty="0" smtClean="0"/>
              <a:t>Size</a:t>
            </a:r>
            <a:endParaRPr lang="en-US" dirty="0"/>
          </a:p>
        </p:txBody>
      </p:sp>
      <p:sp>
        <p:nvSpPr>
          <p:cNvPr id="3" name="Content Placeholder 2"/>
          <p:cNvSpPr>
            <a:spLocks noGrp="1"/>
          </p:cNvSpPr>
          <p:nvPr>
            <p:ph idx="1"/>
          </p:nvPr>
        </p:nvSpPr>
        <p:spPr>
          <a:xfrm>
            <a:off x="588579" y="914400"/>
            <a:ext cx="9622221" cy="5791200"/>
          </a:xfrm>
        </p:spPr>
        <p:txBody>
          <a:bodyPr>
            <a:noAutofit/>
          </a:bodyPr>
          <a:lstStyle/>
          <a:p>
            <a:pPr marL="0" indent="0">
              <a:buNone/>
            </a:pPr>
            <a:r>
              <a:rPr lang="en-US" sz="1600" dirty="0"/>
              <a:t>1. Imagine that you are a golfer of above-average ability and that you have the opportunity to play the greatest golfer in the world (say Phil  Mickelson). If you want to maximize your slim chance of winning, how much golf would you elect to play, given the choices of 1, 18, 36, or 72 holes?</a:t>
            </a:r>
          </a:p>
          <a:p>
            <a:pPr marL="0" indent="0">
              <a:buNone/>
            </a:pPr>
            <a:endParaRPr lang="en-US" sz="1600" dirty="0"/>
          </a:p>
          <a:p>
            <a:pPr marL="0" indent="0">
              <a:buNone/>
            </a:pPr>
            <a:r>
              <a:rPr lang="en-US" sz="1600" dirty="0"/>
              <a:t>2. A certain town is served by two hospitals. In the larger hospital about 45 babies are born each day, and in the smaller hospital about 15 babies are born each day. Although the overall proportion of boys is about 50 percent, the actual proportion at either hospital may be greater or less than 50 percent on any day. At the end of a year, which hospital will have the greater number of days on which more than 60 percent of the babies born were boys?</a:t>
            </a:r>
          </a:p>
          <a:p>
            <a:pPr marL="800100" lvl="2" indent="0">
              <a:buNone/>
            </a:pPr>
            <a:r>
              <a:rPr lang="en-US" sz="1600" dirty="0"/>
              <a:t>(a) the larger hospital</a:t>
            </a:r>
          </a:p>
          <a:p>
            <a:pPr marL="800100" lvl="2" indent="0">
              <a:buNone/>
            </a:pPr>
            <a:r>
              <a:rPr lang="en-US" sz="1600" dirty="0"/>
              <a:t>(b) the smaller hospital</a:t>
            </a:r>
          </a:p>
          <a:p>
            <a:pPr marL="800100" lvl="2" indent="0">
              <a:buNone/>
            </a:pPr>
            <a:r>
              <a:rPr lang="en-US" sz="1600" dirty="0"/>
              <a:t>(c) neither—the number of days will be about the same (within 5 percent of each other)</a:t>
            </a:r>
          </a:p>
          <a:p>
            <a:pPr marL="800100" lvl="2" indent="0">
              <a:buNone/>
            </a:pPr>
            <a:endParaRPr lang="en-US" sz="1600" dirty="0"/>
          </a:p>
          <a:p>
            <a:pPr marL="0" indent="0">
              <a:buNone/>
            </a:pPr>
            <a:r>
              <a:rPr lang="en-US" sz="1600" dirty="0"/>
              <a:t>3. Imagine an urn filled with white and black balls. You know that two-thirds of the balls are one color and one-third are the other, but you don’t  know which color predominates. One blindfolded person plunges a hand into the urn and comes up with 3 black balls and 1 white ball. Another uses both hands and comes up with 14 black balls and  10 white balls. Which sample provides the more convincing evidence that the urn contains more black balls than white balls?</a:t>
            </a:r>
          </a:p>
          <a:p>
            <a:pPr marL="800100" lvl="2" indent="0">
              <a:buNone/>
            </a:pPr>
            <a:r>
              <a:rPr lang="en-US" sz="1600" dirty="0"/>
              <a:t>(a) the first, or 3:1 sample</a:t>
            </a:r>
          </a:p>
          <a:p>
            <a:pPr marL="800100" lvl="2" indent="0">
              <a:buNone/>
            </a:pPr>
            <a:r>
              <a:rPr lang="en-US" sz="1600" dirty="0"/>
              <a:t>(b) the second, or 14:10 sample</a:t>
            </a:r>
          </a:p>
          <a:p>
            <a:pPr marL="800100" lvl="2" indent="0">
              <a:buNone/>
            </a:pPr>
            <a:r>
              <a:rPr lang="en-US" sz="1600" dirty="0"/>
              <a:t>(c) they are equally convincing</a:t>
            </a:r>
          </a:p>
          <a:p>
            <a:pPr marL="0" indent="0">
              <a:buNone/>
            </a:pPr>
            <a:r>
              <a:rPr lang="en-US" sz="1600" dirty="0"/>
              <a:t>.</a:t>
            </a:r>
          </a:p>
        </p:txBody>
      </p:sp>
    </p:spTree>
    <p:extLst>
      <p:ext uri="{BB962C8B-B14F-4D97-AF65-F5344CB8AC3E}">
        <p14:creationId xmlns:p14="http://schemas.microsoft.com/office/powerpoint/2010/main" val="3911420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fade">
                                      <p:cBhvr>
                                        <p:cTn id="4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HIGHLIGHTER"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TotalTime>
  <Words>400</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Statistical significance</vt:lpstr>
      <vt:lpstr>PowerPoint Presentation</vt:lpstr>
      <vt:lpstr>PowerPoint Presentation</vt:lpstr>
      <vt:lpstr>Test Comparison</vt:lpstr>
      <vt:lpstr>To reject or accept?</vt:lpstr>
      <vt:lpstr>Vocab</vt:lpstr>
      <vt:lpstr>Sample Size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Costello, Lynda</dc:creator>
  <cp:lastModifiedBy>Costello, Lynda</cp:lastModifiedBy>
  <cp:revision>13</cp:revision>
  <dcterms:created xsi:type="dcterms:W3CDTF">2017-10-20T16:07:17Z</dcterms:created>
  <dcterms:modified xsi:type="dcterms:W3CDTF">2019-10-25T13:50:20Z</dcterms:modified>
</cp:coreProperties>
</file>