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73" r:id="rId3"/>
    <p:sldId id="274" r:id="rId4"/>
    <p:sldId id="257" r:id="rId5"/>
    <p:sldId id="275" r:id="rId6"/>
    <p:sldId id="258" r:id="rId7"/>
    <p:sldId id="259" r:id="rId8"/>
    <p:sldId id="266" r:id="rId9"/>
    <p:sldId id="276" r:id="rId10"/>
  </p:sldIdLst>
  <p:sldSz cx="12192000" cy="6858000"/>
  <p:notesSz cx="700405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1" d="100"/>
          <a:sy n="61" d="100"/>
        </p:scale>
        <p:origin x="72"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7163" y="0"/>
            <a:ext cx="3035300" cy="466725"/>
          </a:xfrm>
          <a:prstGeom prst="rect">
            <a:avLst/>
          </a:prstGeom>
        </p:spPr>
        <p:txBody>
          <a:bodyPr vert="horz" lIns="91440" tIns="45720" rIns="91440" bIns="45720" rtlCol="0"/>
          <a:lstStyle>
            <a:lvl1pPr algn="r">
              <a:defRPr sz="1200"/>
            </a:lvl1pPr>
          </a:lstStyle>
          <a:p>
            <a:fld id="{587D8395-B7FC-47D8-AB39-42978195526A}" type="datetimeFigureOut">
              <a:rPr lang="en-US" smtClean="0"/>
              <a:t>11/14/2019</a:t>
            </a:fld>
            <a:endParaRPr lang="en-US"/>
          </a:p>
        </p:txBody>
      </p:sp>
      <p:sp>
        <p:nvSpPr>
          <p:cNvPr id="4" name="Footer Placeholder 3"/>
          <p:cNvSpPr>
            <a:spLocks noGrp="1"/>
          </p:cNvSpPr>
          <p:nvPr>
            <p:ph type="ftr" sz="quarter" idx="2"/>
          </p:nvPr>
        </p:nvSpPr>
        <p:spPr>
          <a:xfrm>
            <a:off x="0" y="8829675"/>
            <a:ext cx="30353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7163" y="8829675"/>
            <a:ext cx="3035300" cy="466725"/>
          </a:xfrm>
          <a:prstGeom prst="rect">
            <a:avLst/>
          </a:prstGeom>
        </p:spPr>
        <p:txBody>
          <a:bodyPr vert="horz" lIns="91440" tIns="45720" rIns="91440" bIns="45720" rtlCol="0" anchor="b"/>
          <a:lstStyle>
            <a:lvl1pPr algn="r">
              <a:defRPr sz="1200"/>
            </a:lvl1pPr>
          </a:lstStyle>
          <a:p>
            <a:fld id="{89F43799-EBAA-4944-9C43-910D92B64C79}" type="slidenum">
              <a:rPr lang="en-US" smtClean="0"/>
              <a:t>‹#›</a:t>
            </a:fld>
            <a:endParaRPr lang="en-US"/>
          </a:p>
        </p:txBody>
      </p:sp>
    </p:spTree>
    <p:extLst>
      <p:ext uri="{BB962C8B-B14F-4D97-AF65-F5344CB8AC3E}">
        <p14:creationId xmlns:p14="http://schemas.microsoft.com/office/powerpoint/2010/main" val="2825026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434"/>
          </a:xfrm>
          <a:prstGeom prst="rect">
            <a:avLst/>
          </a:prstGeom>
        </p:spPr>
        <p:txBody>
          <a:bodyPr vert="horz" lIns="93141" tIns="46570" rIns="93141" bIns="46570" rtlCol="0"/>
          <a:lstStyle>
            <a:lvl1pPr algn="l">
              <a:defRPr sz="1200"/>
            </a:lvl1pPr>
          </a:lstStyle>
          <a:p>
            <a:endParaRPr lang="en-US"/>
          </a:p>
        </p:txBody>
      </p:sp>
      <p:sp>
        <p:nvSpPr>
          <p:cNvPr id="3" name="Date Placeholder 2"/>
          <p:cNvSpPr>
            <a:spLocks noGrp="1"/>
          </p:cNvSpPr>
          <p:nvPr>
            <p:ph type="dt" idx="1"/>
          </p:nvPr>
        </p:nvSpPr>
        <p:spPr>
          <a:xfrm>
            <a:off x="3967341" y="0"/>
            <a:ext cx="3035088" cy="466434"/>
          </a:xfrm>
          <a:prstGeom prst="rect">
            <a:avLst/>
          </a:prstGeom>
        </p:spPr>
        <p:txBody>
          <a:bodyPr vert="horz" lIns="93141" tIns="46570" rIns="93141" bIns="46570" rtlCol="0"/>
          <a:lstStyle>
            <a:lvl1pPr algn="r">
              <a:defRPr sz="1200"/>
            </a:lvl1pPr>
          </a:lstStyle>
          <a:p>
            <a:fld id="{6C9B111D-0461-461E-9CFF-A27921F0F8F5}" type="datetimeFigureOut">
              <a:rPr lang="en-US" smtClean="0"/>
              <a:t>11/14/2019</a:t>
            </a:fld>
            <a:endParaRPr lang="en-US"/>
          </a:p>
        </p:txBody>
      </p:sp>
      <p:sp>
        <p:nvSpPr>
          <p:cNvPr id="4" name="Slide Image Placeholder 3"/>
          <p:cNvSpPr>
            <a:spLocks noGrp="1" noRot="1" noChangeAspect="1"/>
          </p:cNvSpPr>
          <p:nvPr>
            <p:ph type="sldImg" idx="2"/>
          </p:nvPr>
        </p:nvSpPr>
        <p:spPr>
          <a:xfrm>
            <a:off x="714375" y="1162050"/>
            <a:ext cx="5575300" cy="3136900"/>
          </a:xfrm>
          <a:prstGeom prst="rect">
            <a:avLst/>
          </a:prstGeom>
          <a:noFill/>
          <a:ln w="12700">
            <a:solidFill>
              <a:prstClr val="black"/>
            </a:solidFill>
          </a:ln>
        </p:spPr>
        <p:txBody>
          <a:bodyPr vert="horz" lIns="93141" tIns="46570" rIns="93141" bIns="46570" rtlCol="0" anchor="ctr"/>
          <a:lstStyle/>
          <a:p>
            <a:endParaRPr lang="en-US"/>
          </a:p>
        </p:txBody>
      </p:sp>
      <p:sp>
        <p:nvSpPr>
          <p:cNvPr id="5" name="Notes Placeholder 4"/>
          <p:cNvSpPr>
            <a:spLocks noGrp="1"/>
          </p:cNvSpPr>
          <p:nvPr>
            <p:ph type="body" sz="quarter" idx="3"/>
          </p:nvPr>
        </p:nvSpPr>
        <p:spPr>
          <a:xfrm>
            <a:off x="700405" y="4473892"/>
            <a:ext cx="5603240" cy="3660458"/>
          </a:xfrm>
          <a:prstGeom prst="rect">
            <a:avLst/>
          </a:prstGeom>
        </p:spPr>
        <p:txBody>
          <a:bodyPr vert="horz" lIns="93141" tIns="46570" rIns="93141" bIns="4657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5088" cy="466433"/>
          </a:xfrm>
          <a:prstGeom prst="rect">
            <a:avLst/>
          </a:prstGeom>
        </p:spPr>
        <p:txBody>
          <a:bodyPr vert="horz" lIns="93141" tIns="46570" rIns="93141" bIns="46570"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9967"/>
            <a:ext cx="3035088" cy="466433"/>
          </a:xfrm>
          <a:prstGeom prst="rect">
            <a:avLst/>
          </a:prstGeom>
        </p:spPr>
        <p:txBody>
          <a:bodyPr vert="horz" lIns="93141" tIns="46570" rIns="93141" bIns="46570" rtlCol="0" anchor="b"/>
          <a:lstStyle>
            <a:lvl1pPr algn="r">
              <a:defRPr sz="1200"/>
            </a:lvl1pPr>
          </a:lstStyle>
          <a:p>
            <a:fld id="{D30721E4-B0F5-41BE-B8B4-5A55CF35A746}" type="slidenum">
              <a:rPr lang="en-US" smtClean="0"/>
              <a:t>‹#›</a:t>
            </a:fld>
            <a:endParaRPr lang="en-US"/>
          </a:p>
        </p:txBody>
      </p:sp>
    </p:spTree>
    <p:extLst>
      <p:ext uri="{BB962C8B-B14F-4D97-AF65-F5344CB8AC3E}">
        <p14:creationId xmlns:p14="http://schemas.microsoft.com/office/powerpoint/2010/main" val="1191974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5882A3-BB09-45FC-836E-96EE1730412A}"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3621051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882A3-BB09-45FC-836E-96EE1730412A}"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106725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882A3-BB09-45FC-836E-96EE1730412A}"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2849739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882A3-BB09-45FC-836E-96EE1730412A}"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3893848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5882A3-BB09-45FC-836E-96EE1730412A}"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4254310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5882A3-BB09-45FC-836E-96EE1730412A}"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1249125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5882A3-BB09-45FC-836E-96EE1730412A}"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287689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5882A3-BB09-45FC-836E-96EE1730412A}"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352932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5882A3-BB09-45FC-836E-96EE1730412A}"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2591185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882A3-BB09-45FC-836E-96EE1730412A}"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257316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882A3-BB09-45FC-836E-96EE1730412A}"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8D593-7CBB-478C-9C59-3D429D0D9E14}" type="slidenum">
              <a:rPr lang="en-US" smtClean="0"/>
              <a:t>‹#›</a:t>
            </a:fld>
            <a:endParaRPr lang="en-US"/>
          </a:p>
        </p:txBody>
      </p:sp>
    </p:spTree>
    <p:extLst>
      <p:ext uri="{BB962C8B-B14F-4D97-AF65-F5344CB8AC3E}">
        <p14:creationId xmlns:p14="http://schemas.microsoft.com/office/powerpoint/2010/main" val="3867104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882A3-BB09-45FC-836E-96EE1730412A}"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8D593-7CBB-478C-9C59-3D429D0D9E14}" type="slidenum">
              <a:rPr lang="en-US" smtClean="0"/>
              <a:t>‹#›</a:t>
            </a:fld>
            <a:endParaRPr lang="en-US"/>
          </a:p>
        </p:txBody>
      </p:sp>
    </p:spTree>
    <p:extLst>
      <p:ext uri="{BB962C8B-B14F-4D97-AF65-F5344CB8AC3E}">
        <p14:creationId xmlns:p14="http://schemas.microsoft.com/office/powerpoint/2010/main" val="3166660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IbY122CSC5w"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bs.org/newshour/show/is-gender-identity-biologically-hard-wire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viewpure.com/srnaXW9ZgZc?start=0&amp;end=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Sex and Gender </a:t>
            </a:r>
            <a:r>
              <a:rPr lang="en-US" dirty="0" smtClean="0"/>
              <a:t>2019</a:t>
            </a:r>
            <a:endParaRPr lang="en-US" dirty="0"/>
          </a:p>
        </p:txBody>
      </p:sp>
      <p:sp>
        <p:nvSpPr>
          <p:cNvPr id="3" name="Subtitle 2"/>
          <p:cNvSpPr>
            <a:spLocks noGrp="1"/>
          </p:cNvSpPr>
          <p:nvPr>
            <p:ph type="subTitle" idx="1"/>
          </p:nvPr>
        </p:nvSpPr>
        <p:spPr/>
        <p:txBody>
          <a:bodyPr/>
          <a:lstStyle/>
          <a:p>
            <a:r>
              <a:rPr lang="en-US" dirty="0" smtClean="0">
                <a:hlinkClick r:id="rId2"/>
              </a:rPr>
              <a:t>But first – one last word about DNA</a:t>
            </a:r>
            <a:endParaRPr lang="en-US" dirty="0"/>
          </a:p>
        </p:txBody>
      </p:sp>
    </p:spTree>
    <p:extLst>
      <p:ext uri="{BB962C8B-B14F-4D97-AF65-F5344CB8AC3E}">
        <p14:creationId xmlns:p14="http://schemas.microsoft.com/office/powerpoint/2010/main" val="2691434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 vs Women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various studies (1987, 1991, 2007) Men are more likely than women to misattribute friendliness to sexual interest.</a:t>
            </a:r>
          </a:p>
          <a:p>
            <a:endParaRPr lang="en-US" dirty="0"/>
          </a:p>
          <a:p>
            <a:r>
              <a:rPr lang="en-US" dirty="0" smtClean="0"/>
              <a:t>Worldwide studies agree that women in greater proportions have a relational interest in sex and men a more recreational interest.</a:t>
            </a:r>
          </a:p>
          <a:p>
            <a:endParaRPr lang="en-US" dirty="0"/>
          </a:p>
          <a:p>
            <a:r>
              <a:rPr lang="en-US" dirty="0" smtClean="0"/>
              <a:t>Women in studies show a preference for men depicted as mature, affluent, and with an interest in rearing children</a:t>
            </a:r>
          </a:p>
          <a:p>
            <a:endParaRPr lang="en-US" dirty="0"/>
          </a:p>
          <a:p>
            <a:r>
              <a:rPr lang="en-US" dirty="0" smtClean="0"/>
              <a:t>Men have shown preferences for women in the ages of historic peak fertility and with wider hips than waists (in the past a possible correlation to an easier birth)</a:t>
            </a:r>
          </a:p>
          <a:p>
            <a:endParaRPr lang="en-US" dirty="0"/>
          </a:p>
        </p:txBody>
      </p:sp>
    </p:spTree>
    <p:extLst>
      <p:ext uri="{BB962C8B-B14F-4D97-AF65-F5344CB8AC3E}">
        <p14:creationId xmlns:p14="http://schemas.microsoft.com/office/powerpoint/2010/main" val="2849684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Evolutionary perspective on male / female differences in approach to sex an preferences</a:t>
            </a:r>
            <a:endParaRPr lang="en-US" dirty="0"/>
          </a:p>
        </p:txBody>
      </p:sp>
      <p:sp>
        <p:nvSpPr>
          <p:cNvPr id="3" name="Content Placeholder 2"/>
          <p:cNvSpPr>
            <a:spLocks noGrp="1"/>
          </p:cNvSpPr>
          <p:nvPr>
            <p:ph idx="1"/>
          </p:nvPr>
        </p:nvSpPr>
        <p:spPr>
          <a:xfrm>
            <a:off x="342900" y="1825625"/>
            <a:ext cx="11430000" cy="4351338"/>
          </a:xfrm>
        </p:spPr>
        <p:txBody>
          <a:bodyPr>
            <a:normAutofit fontScale="92500" lnSpcReduction="20000"/>
          </a:bodyPr>
          <a:lstStyle/>
          <a:p>
            <a:r>
              <a:rPr lang="en-US" dirty="0" smtClean="0"/>
              <a:t>Nature selects behaviors that increase the likelihood of sending one’s genes into the future. We are predisposed to do what worked for our ancestors.</a:t>
            </a:r>
          </a:p>
          <a:p>
            <a:endParaRPr lang="en-US" dirty="0"/>
          </a:p>
          <a:p>
            <a:r>
              <a:rPr lang="en-US" dirty="0" smtClean="0"/>
              <a:t>For women that depends on having to nurse a child for a while </a:t>
            </a:r>
            <a:r>
              <a:rPr lang="en-US" dirty="0" smtClean="0">
                <a:sym typeface="Wingdings" panose="05000000000000000000" pitchFamily="2" charset="2"/>
              </a:rPr>
              <a:t> preference for stable mates who will stick around and help provide for family unit</a:t>
            </a:r>
          </a:p>
          <a:p>
            <a:endParaRPr lang="en-US" dirty="0">
              <a:sym typeface="Wingdings" panose="05000000000000000000" pitchFamily="2" charset="2"/>
            </a:endParaRPr>
          </a:p>
          <a:p>
            <a:r>
              <a:rPr lang="en-US" dirty="0" smtClean="0">
                <a:sym typeface="Wingdings" panose="05000000000000000000" pitchFamily="2" charset="2"/>
              </a:rPr>
              <a:t>Men can spread their genetic material quickly and throughout many people all at the same time. May help to explain why in cultures world wide men tend to have a more casual approach to sex than women on the whole.</a:t>
            </a:r>
          </a:p>
          <a:p>
            <a:endParaRPr lang="en-US" dirty="0">
              <a:sym typeface="Wingdings" panose="05000000000000000000" pitchFamily="2" charset="2"/>
            </a:endParaRPr>
          </a:p>
          <a:p>
            <a:r>
              <a:rPr lang="en-US" dirty="0" smtClean="0">
                <a:sym typeface="Wingdings" panose="05000000000000000000" pitchFamily="2" charset="2"/>
              </a:rPr>
              <a:t>Evolutionary perspective is subject to hindsight bias – cannot be proven cause and effect – these are speculations based on trends of the past</a:t>
            </a:r>
            <a:endParaRPr lang="en-US" dirty="0"/>
          </a:p>
        </p:txBody>
      </p:sp>
    </p:spTree>
    <p:extLst>
      <p:ext uri="{BB962C8B-B14F-4D97-AF65-F5344CB8AC3E}">
        <p14:creationId xmlns:p14="http://schemas.microsoft.com/office/powerpoint/2010/main" val="3493965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2245" y="7454"/>
            <a:ext cx="5410200" cy="1143000"/>
          </a:xfrm>
        </p:spPr>
        <p:txBody>
          <a:bodyPr/>
          <a:lstStyle/>
          <a:p>
            <a:pPr>
              <a:defRPr/>
            </a:pPr>
            <a:r>
              <a:rPr lang="en-US" dirty="0" smtClean="0"/>
              <a:t>Gender Identity</a:t>
            </a:r>
            <a:endParaRPr lang="en-US" dirty="0"/>
          </a:p>
        </p:txBody>
      </p:sp>
      <p:sp>
        <p:nvSpPr>
          <p:cNvPr id="3" name="Content Placeholder 2"/>
          <p:cNvSpPr>
            <a:spLocks noGrp="1"/>
          </p:cNvSpPr>
          <p:nvPr>
            <p:ph idx="1"/>
          </p:nvPr>
        </p:nvSpPr>
        <p:spPr>
          <a:xfrm>
            <a:off x="266700" y="1257301"/>
            <a:ext cx="10199914" cy="5094732"/>
          </a:xfrm>
        </p:spPr>
        <p:txBody>
          <a:bodyPr>
            <a:normAutofit fontScale="92500" lnSpcReduction="20000"/>
          </a:bodyPr>
          <a:lstStyle/>
          <a:p>
            <a:pPr>
              <a:defRPr/>
            </a:pPr>
            <a:r>
              <a:rPr lang="en-US" dirty="0" smtClean="0"/>
              <a:t>Sense of being male or female or other</a:t>
            </a:r>
          </a:p>
          <a:p>
            <a:pPr lvl="1">
              <a:defRPr/>
            </a:pPr>
            <a:r>
              <a:rPr lang="en-US" dirty="0" smtClean="0"/>
              <a:t>IT IS DISTINCT from </a:t>
            </a:r>
            <a:r>
              <a:rPr lang="en-US" u="sng" dirty="0" smtClean="0"/>
              <a:t>Sexual Orientation</a:t>
            </a:r>
          </a:p>
          <a:p>
            <a:pPr lvl="1">
              <a:defRPr/>
            </a:pPr>
            <a:r>
              <a:rPr lang="en-US" dirty="0" smtClean="0"/>
              <a:t>It is DISTINCT from </a:t>
            </a:r>
            <a:r>
              <a:rPr lang="en-US" u="sng" dirty="0" smtClean="0"/>
              <a:t>socially created expectations of gender</a:t>
            </a:r>
          </a:p>
          <a:p>
            <a:pPr lvl="1">
              <a:defRPr/>
            </a:pPr>
            <a:r>
              <a:rPr lang="en-US" dirty="0" smtClean="0"/>
              <a:t>Currently believed to be tied to </a:t>
            </a:r>
            <a:r>
              <a:rPr lang="en-US" dirty="0" smtClean="0">
                <a:hlinkClick r:id="rId2"/>
              </a:rPr>
              <a:t>biological factors </a:t>
            </a:r>
            <a:r>
              <a:rPr lang="en-US" dirty="0" smtClean="0"/>
              <a:t>though not primary sex characteristics (people are predisposed to identify with a place on the gender spectrum due to biological factors, not social , learned factors or choice!)</a:t>
            </a:r>
          </a:p>
          <a:p>
            <a:pPr>
              <a:defRPr/>
            </a:pPr>
            <a:r>
              <a:rPr lang="en-US" dirty="0" smtClean="0"/>
              <a:t>Gender typing – acquisition of a traditional masculine or feminine roles, behaviors, interests ***</a:t>
            </a:r>
            <a:r>
              <a:rPr lang="en-US" b="1" u="sng" dirty="0" smtClean="0"/>
              <a:t>socially promoted and constructed</a:t>
            </a:r>
          </a:p>
          <a:p>
            <a:pPr>
              <a:defRPr/>
            </a:pPr>
            <a:endParaRPr lang="en-US" sz="900" dirty="0"/>
          </a:p>
          <a:p>
            <a:pPr>
              <a:defRPr/>
            </a:pPr>
            <a:r>
              <a:rPr lang="en-US" dirty="0" smtClean="0"/>
              <a:t>90% overlap in psychological testing of boys and girls</a:t>
            </a:r>
          </a:p>
          <a:p>
            <a:pPr>
              <a:defRPr/>
            </a:pPr>
            <a:endParaRPr lang="en-US" dirty="0"/>
          </a:p>
          <a:p>
            <a:pPr>
              <a:defRPr/>
            </a:pPr>
            <a:endParaRPr lang="en-US" dirty="0" smtClean="0"/>
          </a:p>
          <a:p>
            <a:pPr marL="0" indent="0">
              <a:buNone/>
              <a:defRPr/>
            </a:pPr>
            <a:endParaRPr lang="en-US" dirty="0"/>
          </a:p>
          <a:p>
            <a:pPr marL="0" indent="0">
              <a:buNone/>
              <a:defRPr/>
            </a:pPr>
            <a:r>
              <a:rPr lang="en-US" dirty="0" smtClean="0"/>
              <a:t>How does gender typing happen?</a:t>
            </a:r>
            <a:endParaRPr lang="en-US" dirty="0"/>
          </a:p>
        </p:txBody>
      </p:sp>
      <p:pic>
        <p:nvPicPr>
          <p:cNvPr id="4403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44302" y="-419100"/>
            <a:ext cx="2639786" cy="2639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lowchart: Process 4"/>
          <p:cNvSpPr/>
          <p:nvPr/>
        </p:nvSpPr>
        <p:spPr>
          <a:xfrm>
            <a:off x="1932245" y="4248578"/>
            <a:ext cx="3964365" cy="1268996"/>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32245" y="4248578"/>
            <a:ext cx="3575398" cy="1145609"/>
          </a:xfrm>
          <a:custGeom>
            <a:avLst/>
            <a:gdLst>
              <a:gd name="connsiteX0" fmla="*/ 0 w 3575398"/>
              <a:gd name="connsiteY0" fmla="*/ 987770 h 1145609"/>
              <a:gd name="connsiteX1" fmla="*/ 1780032 w 3575398"/>
              <a:gd name="connsiteY1" fmla="*/ 218 h 1145609"/>
              <a:gd name="connsiteX2" fmla="*/ 3389376 w 3575398"/>
              <a:gd name="connsiteY2" fmla="*/ 1060922 h 1145609"/>
              <a:gd name="connsiteX3" fmla="*/ 3560064 w 3575398"/>
              <a:gd name="connsiteY3" fmla="*/ 1085306 h 1145609"/>
              <a:gd name="connsiteX4" fmla="*/ 3560064 w 3575398"/>
              <a:gd name="connsiteY4" fmla="*/ 1121882 h 1145609"/>
              <a:gd name="connsiteX5" fmla="*/ 3560064 w 3575398"/>
              <a:gd name="connsiteY5" fmla="*/ 1121882 h 1145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75398" h="1145609">
                <a:moveTo>
                  <a:pt x="0" y="987770"/>
                </a:moveTo>
                <a:cubicBezTo>
                  <a:pt x="607568" y="487898"/>
                  <a:pt x="1215136" y="-11974"/>
                  <a:pt x="1780032" y="218"/>
                </a:cubicBezTo>
                <a:cubicBezTo>
                  <a:pt x="2344928" y="12410"/>
                  <a:pt x="3092704" y="880074"/>
                  <a:pt x="3389376" y="1060922"/>
                </a:cubicBezTo>
                <a:cubicBezTo>
                  <a:pt x="3686048" y="1241770"/>
                  <a:pt x="3531616" y="1075146"/>
                  <a:pt x="3560064" y="1085306"/>
                </a:cubicBezTo>
                <a:cubicBezTo>
                  <a:pt x="3588512" y="1095466"/>
                  <a:pt x="3560064" y="1121882"/>
                  <a:pt x="3560064" y="1121882"/>
                </a:cubicBezTo>
                <a:lnTo>
                  <a:pt x="3560064" y="112188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2126729" y="4248578"/>
            <a:ext cx="3575398" cy="1145609"/>
          </a:xfrm>
          <a:custGeom>
            <a:avLst/>
            <a:gdLst>
              <a:gd name="connsiteX0" fmla="*/ 0 w 3575398"/>
              <a:gd name="connsiteY0" fmla="*/ 987770 h 1145609"/>
              <a:gd name="connsiteX1" fmla="*/ 1780032 w 3575398"/>
              <a:gd name="connsiteY1" fmla="*/ 218 h 1145609"/>
              <a:gd name="connsiteX2" fmla="*/ 3389376 w 3575398"/>
              <a:gd name="connsiteY2" fmla="*/ 1060922 h 1145609"/>
              <a:gd name="connsiteX3" fmla="*/ 3560064 w 3575398"/>
              <a:gd name="connsiteY3" fmla="*/ 1085306 h 1145609"/>
              <a:gd name="connsiteX4" fmla="*/ 3560064 w 3575398"/>
              <a:gd name="connsiteY4" fmla="*/ 1121882 h 1145609"/>
              <a:gd name="connsiteX5" fmla="*/ 3560064 w 3575398"/>
              <a:gd name="connsiteY5" fmla="*/ 1121882 h 1145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75398" h="1145609">
                <a:moveTo>
                  <a:pt x="0" y="987770"/>
                </a:moveTo>
                <a:cubicBezTo>
                  <a:pt x="607568" y="487898"/>
                  <a:pt x="1215136" y="-11974"/>
                  <a:pt x="1780032" y="218"/>
                </a:cubicBezTo>
                <a:cubicBezTo>
                  <a:pt x="2344928" y="12410"/>
                  <a:pt x="3092704" y="880074"/>
                  <a:pt x="3389376" y="1060922"/>
                </a:cubicBezTo>
                <a:cubicBezTo>
                  <a:pt x="3686048" y="1241770"/>
                  <a:pt x="3531616" y="1075146"/>
                  <a:pt x="3560064" y="1085306"/>
                </a:cubicBezTo>
                <a:cubicBezTo>
                  <a:pt x="3588512" y="1095466"/>
                  <a:pt x="3560064" y="1121882"/>
                  <a:pt x="3560064" y="1121882"/>
                </a:cubicBezTo>
                <a:lnTo>
                  <a:pt x="3560064" y="112188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4718304" y="4437888"/>
            <a:ext cx="670560" cy="3169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126729" y="4462272"/>
            <a:ext cx="579895" cy="243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7734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fade">
                                      <p:cBhvr>
                                        <p:cTn id="3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957" y="250826"/>
            <a:ext cx="12045043" cy="810532"/>
          </a:xfrm>
        </p:spPr>
        <p:txBody>
          <a:bodyPr/>
          <a:lstStyle/>
          <a:p>
            <a:r>
              <a:rPr lang="en-US" dirty="0" smtClean="0"/>
              <a:t>Cisgender, Non-Binary, Transgender and  Transsexual</a:t>
            </a:r>
            <a:endParaRPr lang="en-US" dirty="0"/>
          </a:p>
        </p:txBody>
      </p:sp>
      <p:sp>
        <p:nvSpPr>
          <p:cNvPr id="3" name="Content Placeholder 2"/>
          <p:cNvSpPr>
            <a:spLocks noGrp="1"/>
          </p:cNvSpPr>
          <p:nvPr>
            <p:ph idx="1"/>
          </p:nvPr>
        </p:nvSpPr>
        <p:spPr>
          <a:xfrm>
            <a:off x="375557" y="1061358"/>
            <a:ext cx="11816443" cy="5617028"/>
          </a:xfrm>
        </p:spPr>
        <p:txBody>
          <a:bodyPr>
            <a:normAutofit fontScale="92500" lnSpcReduction="20000"/>
          </a:bodyPr>
          <a:lstStyle/>
          <a:p>
            <a:r>
              <a:rPr lang="en-US" dirty="0" smtClean="0"/>
              <a:t>Cisgender – someone who identifies with the gender assigned them on the basis of their primary sex characteristics at birth</a:t>
            </a:r>
          </a:p>
          <a:p>
            <a:pPr marL="0" indent="0">
              <a:buNone/>
            </a:pPr>
            <a:endParaRPr lang="en-US" dirty="0"/>
          </a:p>
          <a:p>
            <a:r>
              <a:rPr lang="en-US" dirty="0" smtClean="0"/>
              <a:t>Gender fluid – someone who identifies differently at different times</a:t>
            </a:r>
          </a:p>
          <a:p>
            <a:endParaRPr lang="en-US" dirty="0"/>
          </a:p>
          <a:p>
            <a:r>
              <a:rPr lang="en-US" dirty="0" smtClean="0"/>
              <a:t>Non-binary – can be Gender fluid or not identify with a gender at all</a:t>
            </a:r>
          </a:p>
          <a:p>
            <a:pPr marL="0" indent="0">
              <a:buNone/>
            </a:pPr>
            <a:endParaRPr lang="en-US" dirty="0" smtClean="0"/>
          </a:p>
          <a:p>
            <a:r>
              <a:rPr lang="en-US" dirty="0" smtClean="0"/>
              <a:t>Transgender </a:t>
            </a:r>
            <a:r>
              <a:rPr lang="en-US" dirty="0" smtClean="0">
                <a:sym typeface="Wingdings" panose="05000000000000000000" pitchFamily="2" charset="2"/>
              </a:rPr>
              <a:t> gender identity differs from that of birth sex, usually the opposite sex, does NOT necessarily mean the person wants to transition biologically</a:t>
            </a:r>
          </a:p>
          <a:p>
            <a:endParaRPr lang="en-US" dirty="0" smtClean="0">
              <a:sym typeface="Wingdings" panose="05000000000000000000" pitchFamily="2" charset="2"/>
            </a:endParaRPr>
          </a:p>
          <a:p>
            <a:r>
              <a:rPr lang="en-US" dirty="0" smtClean="0">
                <a:sym typeface="Wingdings" panose="05000000000000000000" pitchFamily="2" charset="2"/>
              </a:rPr>
              <a:t>Transsexual may describe someone who is transgender and wishes to live as members of the gender opposite their birth sex, transitioning biologically. Sometimes involves surgery or medical treatment to aid this process.</a:t>
            </a:r>
          </a:p>
          <a:p>
            <a:endParaRPr lang="en-US" dirty="0">
              <a:sym typeface="Wingdings" panose="05000000000000000000" pitchFamily="2" charset="2"/>
            </a:endParaRPr>
          </a:p>
          <a:p>
            <a:r>
              <a:rPr lang="en-US" dirty="0" smtClean="0">
                <a:sym typeface="Wingdings" panose="05000000000000000000" pitchFamily="2" charset="2"/>
              </a:rPr>
              <a:t>Transgender persons may be heterosexual, homosexual, bisexual or asexual.</a:t>
            </a:r>
            <a:endParaRPr lang="en-US" dirty="0"/>
          </a:p>
        </p:txBody>
      </p:sp>
    </p:spTree>
    <p:extLst>
      <p:ext uri="{BB962C8B-B14F-4D97-AF65-F5344CB8AC3E}">
        <p14:creationId xmlns:p14="http://schemas.microsoft.com/office/powerpoint/2010/main" val="2773788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334962"/>
          </a:xfrm>
        </p:spPr>
        <p:txBody>
          <a:bodyPr>
            <a:normAutofit fontScale="90000"/>
          </a:bodyPr>
          <a:lstStyle/>
          <a:p>
            <a:pPr>
              <a:defRPr/>
            </a:pPr>
            <a:r>
              <a:rPr lang="en-US" dirty="0" smtClean="0"/>
              <a:t>Social learning theory</a:t>
            </a:r>
            <a:endParaRPr lang="en-US" dirty="0"/>
          </a:p>
        </p:txBody>
      </p:sp>
      <p:sp>
        <p:nvSpPr>
          <p:cNvPr id="3" name="Content Placeholder 2"/>
          <p:cNvSpPr>
            <a:spLocks noGrp="1"/>
          </p:cNvSpPr>
          <p:nvPr>
            <p:ph idx="1"/>
          </p:nvPr>
        </p:nvSpPr>
        <p:spPr>
          <a:xfrm>
            <a:off x="495300" y="812800"/>
            <a:ext cx="9906000" cy="5943600"/>
          </a:xfrm>
        </p:spPr>
        <p:txBody>
          <a:bodyPr>
            <a:noAutofit/>
          </a:bodyPr>
          <a:lstStyle/>
          <a:p>
            <a:pPr>
              <a:defRPr/>
            </a:pPr>
            <a:r>
              <a:rPr lang="en-US" sz="2000" dirty="0"/>
              <a:t>Assumes children learn by observation and imitation of others and by </a:t>
            </a:r>
            <a:r>
              <a:rPr lang="en-US" sz="2000" b="1" u="sng" dirty="0"/>
              <a:t>being rewarded or punished</a:t>
            </a:r>
          </a:p>
          <a:p>
            <a:pPr>
              <a:defRPr/>
            </a:pPr>
            <a:r>
              <a:rPr lang="en-US" sz="2000" b="1" dirty="0"/>
              <a:t>“Punishment” </a:t>
            </a:r>
            <a:r>
              <a:rPr lang="en-US" sz="2000" dirty="0"/>
              <a:t>can be in the form of teasing, admonishment or other signs of disapproval.</a:t>
            </a:r>
          </a:p>
          <a:p>
            <a:pPr lvl="1">
              <a:defRPr/>
            </a:pPr>
            <a:r>
              <a:rPr lang="en-US" sz="1600" dirty="0" smtClean="0"/>
              <a:t>What </a:t>
            </a:r>
            <a:r>
              <a:rPr lang="en-US" sz="1600" dirty="0"/>
              <a:t>a good mommy you are to your dolls!</a:t>
            </a:r>
          </a:p>
          <a:p>
            <a:pPr lvl="1">
              <a:defRPr/>
            </a:pPr>
            <a:r>
              <a:rPr lang="en-US" sz="1600" dirty="0"/>
              <a:t>You fight / throw like a girl!</a:t>
            </a:r>
          </a:p>
          <a:p>
            <a:pPr lvl="1">
              <a:defRPr/>
            </a:pPr>
            <a:r>
              <a:rPr lang="en-US" sz="1600" dirty="0"/>
              <a:t>That’s not very ladylike!</a:t>
            </a:r>
          </a:p>
          <a:p>
            <a:pPr lvl="1">
              <a:defRPr/>
            </a:pPr>
            <a:r>
              <a:rPr lang="en-US" sz="1600" dirty="0"/>
              <a:t>Grow a pair!</a:t>
            </a:r>
          </a:p>
          <a:p>
            <a:pPr lvl="1">
              <a:defRPr/>
            </a:pPr>
            <a:r>
              <a:rPr lang="en-US" sz="1600" dirty="0"/>
              <a:t>Boys will be boys!</a:t>
            </a:r>
          </a:p>
          <a:p>
            <a:pPr lvl="1">
              <a:defRPr/>
            </a:pPr>
            <a:r>
              <a:rPr lang="en-US" sz="1600" dirty="0"/>
              <a:t>Take it like a man!</a:t>
            </a:r>
          </a:p>
          <a:p>
            <a:pPr lvl="1">
              <a:defRPr/>
            </a:pPr>
            <a:r>
              <a:rPr lang="en-US" sz="1600" dirty="0"/>
              <a:t>Ending up an </a:t>
            </a:r>
            <a:r>
              <a:rPr lang="en-US" sz="1600" dirty="0" smtClean="0"/>
              <a:t>“Old Maid” vs a “Bachelor”</a:t>
            </a:r>
            <a:endParaRPr lang="en-US" sz="1600" dirty="0"/>
          </a:p>
          <a:p>
            <a:pPr lvl="1">
              <a:defRPr/>
            </a:pPr>
            <a:r>
              <a:rPr lang="en-US" sz="1600" dirty="0"/>
              <a:t>Girls who climb trees “tomboys”</a:t>
            </a:r>
          </a:p>
          <a:p>
            <a:pPr lvl="1">
              <a:defRPr/>
            </a:pPr>
            <a:r>
              <a:rPr lang="en-US" sz="1600" dirty="0"/>
              <a:t>Sugar and spice and everything nice, that’s what little girls are made of</a:t>
            </a:r>
          </a:p>
          <a:p>
            <a:pPr lvl="1">
              <a:defRPr/>
            </a:pPr>
            <a:r>
              <a:rPr lang="en-US" sz="1600" dirty="0"/>
              <a:t>Snakes and snails and puppy dog tails…..</a:t>
            </a:r>
          </a:p>
          <a:p>
            <a:pPr lvl="1">
              <a:defRPr/>
            </a:pPr>
            <a:r>
              <a:rPr lang="en-US" sz="1600" dirty="0"/>
              <a:t>Dolls vs </a:t>
            </a:r>
            <a:r>
              <a:rPr lang="en-US" sz="1600" dirty="0" smtClean="0"/>
              <a:t>“Action” </a:t>
            </a:r>
            <a:r>
              <a:rPr lang="en-US" sz="1600" dirty="0"/>
              <a:t>figures</a:t>
            </a:r>
          </a:p>
          <a:p>
            <a:pPr>
              <a:defRPr/>
            </a:pPr>
            <a:endParaRPr lang="en-US" sz="2000" dirty="0"/>
          </a:p>
          <a:p>
            <a:pPr>
              <a:defRPr/>
            </a:pPr>
            <a:r>
              <a:rPr lang="en-US" sz="2000" dirty="0"/>
              <a:t>“Boy worlds” and “girl worlds” – despite parents attempt at not gender typing</a:t>
            </a:r>
          </a:p>
        </p:txBody>
      </p:sp>
    </p:spTree>
    <p:extLst>
      <p:ext uri="{BB962C8B-B14F-4D97-AF65-F5344CB8AC3E}">
        <p14:creationId xmlns:p14="http://schemas.microsoft.com/office/powerpoint/2010/main" val="96382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500"/>
                                        <p:tgtEl>
                                          <p:spTgt spid="3">
                                            <p:txEl>
                                              <p:pRg st="11" end="11"/>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fade">
                                      <p:cBhvr>
                                        <p:cTn id="45" dur="500"/>
                                        <p:tgtEl>
                                          <p:spTgt spid="3">
                                            <p:txEl>
                                              <p:pRg st="12" end="12"/>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
                                            <p:txEl>
                                              <p:pRg st="14" end="14"/>
                                            </p:txEl>
                                          </p:spTgt>
                                        </p:tgtEl>
                                        <p:attrNameLst>
                                          <p:attrName>style.visibility</p:attrName>
                                        </p:attrNameLst>
                                      </p:cBhvr>
                                      <p:to>
                                        <p:strVal val="visible"/>
                                      </p:to>
                                    </p:set>
                                    <p:animEffect transition="in" filter="fade">
                                      <p:cBhvr>
                                        <p:cTn id="50"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Gender </a:t>
            </a:r>
            <a:r>
              <a:rPr lang="en-US" dirty="0"/>
              <a:t>S</a:t>
            </a:r>
            <a:r>
              <a:rPr lang="en-US" dirty="0" smtClean="0"/>
              <a:t>chema Theory</a:t>
            </a:r>
            <a:endParaRPr lang="en-US" dirty="0"/>
          </a:p>
        </p:txBody>
      </p:sp>
      <p:sp>
        <p:nvSpPr>
          <p:cNvPr id="3" name="Content Placeholder 2"/>
          <p:cNvSpPr>
            <a:spLocks noGrp="1"/>
          </p:cNvSpPr>
          <p:nvPr>
            <p:ph idx="1"/>
          </p:nvPr>
        </p:nvSpPr>
        <p:spPr>
          <a:xfrm>
            <a:off x="317500" y="1549400"/>
            <a:ext cx="11036300" cy="4627563"/>
          </a:xfrm>
        </p:spPr>
        <p:txBody>
          <a:bodyPr>
            <a:normAutofit/>
          </a:bodyPr>
          <a:lstStyle/>
          <a:p>
            <a:pPr>
              <a:defRPr/>
            </a:pPr>
            <a:r>
              <a:rPr lang="en-US" sz="3200" u="sng" dirty="0" smtClean="0"/>
              <a:t>Schema</a:t>
            </a:r>
            <a:r>
              <a:rPr lang="en-US" sz="3200" dirty="0" smtClean="0"/>
              <a:t> = a concept or a lens through which something is viewed</a:t>
            </a:r>
          </a:p>
          <a:p>
            <a:pPr marL="0" indent="0">
              <a:buNone/>
              <a:defRPr/>
            </a:pPr>
            <a:endParaRPr lang="en-US" sz="3200" dirty="0"/>
          </a:p>
          <a:p>
            <a:pPr>
              <a:defRPr/>
            </a:pPr>
            <a:r>
              <a:rPr lang="en-US" sz="3200" dirty="0" smtClean="0"/>
              <a:t>Gender becomes a lens through which a child understands her experiences</a:t>
            </a:r>
            <a:endParaRPr lang="en-US" sz="3200" dirty="0"/>
          </a:p>
          <a:p>
            <a:pPr>
              <a:defRPr/>
            </a:pPr>
            <a:r>
              <a:rPr lang="en-US" sz="3200" dirty="0" smtClean="0"/>
              <a:t>Culture impresses on children what it means to be male or female </a:t>
            </a:r>
            <a:r>
              <a:rPr lang="en-US" sz="3200" dirty="0" smtClean="0">
                <a:sym typeface="Wingdings" pitchFamily="2" charset="2"/>
              </a:rPr>
              <a:t> children adjust behavior accordingly</a:t>
            </a:r>
          </a:p>
          <a:p>
            <a:pPr marL="0" indent="0">
              <a:buNone/>
              <a:defRPr/>
            </a:pPr>
            <a:r>
              <a:rPr lang="en-US" sz="3200" dirty="0" smtClean="0">
                <a:hlinkClick r:id="rId2"/>
              </a:rPr>
              <a:t>modern culture example</a:t>
            </a:r>
            <a:endParaRPr lang="en-US" sz="3200" dirty="0" smtClean="0"/>
          </a:p>
          <a:p>
            <a:pPr marL="0" indent="0">
              <a:buNone/>
              <a:defRPr/>
            </a:pPr>
            <a:endParaRPr lang="en-US" sz="3200" dirty="0" smtClean="0"/>
          </a:p>
        </p:txBody>
      </p:sp>
    </p:spTree>
    <p:extLst>
      <p:ext uri="{BB962C8B-B14F-4D97-AF65-F5344CB8AC3E}">
        <p14:creationId xmlns:p14="http://schemas.microsoft.com/office/powerpoint/2010/main" val="2248263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6914" y="103188"/>
            <a:ext cx="8243887" cy="811212"/>
          </a:xfrm>
        </p:spPr>
        <p:txBody>
          <a:bodyPr/>
          <a:lstStyle/>
          <a:p>
            <a:pPr>
              <a:defRPr/>
            </a:pPr>
            <a:r>
              <a:rPr lang="en-US" dirty="0" smtClean="0"/>
              <a:t>Gender </a:t>
            </a:r>
            <a:r>
              <a:rPr lang="en-US" dirty="0" err="1" smtClean="0"/>
              <a:t>Dysphoria</a:t>
            </a:r>
            <a:endParaRPr lang="en-US" dirty="0"/>
          </a:p>
        </p:txBody>
      </p:sp>
      <p:sp>
        <p:nvSpPr>
          <p:cNvPr id="3" name="Content Placeholder 2"/>
          <p:cNvSpPr>
            <a:spLocks noGrp="1"/>
          </p:cNvSpPr>
          <p:nvPr>
            <p:ph idx="1"/>
          </p:nvPr>
        </p:nvSpPr>
        <p:spPr>
          <a:xfrm>
            <a:off x="450272" y="1080656"/>
            <a:ext cx="10096500" cy="5211763"/>
          </a:xfrm>
        </p:spPr>
        <p:txBody>
          <a:bodyPr/>
          <a:lstStyle/>
          <a:p>
            <a:pPr marL="0" indent="0">
              <a:buNone/>
            </a:pPr>
            <a:endParaRPr lang="en-US" altLang="en-US" dirty="0"/>
          </a:p>
          <a:p>
            <a:pPr marL="0" indent="0">
              <a:buNone/>
            </a:pPr>
            <a:r>
              <a:rPr lang="en-US" altLang="en-US" dirty="0" smtClean="0"/>
              <a:t>Via the APA’s DSM -V</a:t>
            </a:r>
          </a:p>
          <a:p>
            <a:r>
              <a:rPr lang="en-US" altLang="en-US" dirty="0" smtClean="0"/>
              <a:t>A transgender person </a:t>
            </a:r>
            <a:r>
              <a:rPr lang="en-US" altLang="en-US" b="1" u="sng" dirty="0" smtClean="0"/>
              <a:t>does not </a:t>
            </a:r>
            <a:r>
              <a:rPr lang="en-US" altLang="en-US" dirty="0" smtClean="0"/>
              <a:t>have a disorder </a:t>
            </a:r>
          </a:p>
          <a:p>
            <a:r>
              <a:rPr lang="en-US" altLang="en-US" dirty="0" smtClean="0"/>
              <a:t>Extreme distress caused by one’s identification as transgendered </a:t>
            </a:r>
            <a:r>
              <a:rPr lang="en-US" altLang="en-US" b="1" i="1" dirty="0" smtClean="0"/>
              <a:t>Might be</a:t>
            </a:r>
            <a:r>
              <a:rPr lang="en-US" altLang="en-US" dirty="0" smtClean="0"/>
              <a:t> a disorder if it meets certain levels and criteria</a:t>
            </a:r>
          </a:p>
          <a:p>
            <a:r>
              <a:rPr lang="en-US" altLang="en-US" dirty="0" smtClean="0"/>
              <a:t>Replaces diagnosis of “gender identity disorder” which is no longer a “disorder” in the </a:t>
            </a:r>
            <a:r>
              <a:rPr lang="en-US" altLang="en-US" u="sng" dirty="0" smtClean="0"/>
              <a:t>DSM-V</a:t>
            </a:r>
          </a:p>
          <a:p>
            <a:r>
              <a:rPr lang="en-US" altLang="en-US" dirty="0" smtClean="0"/>
              <a:t>Causes of non-binary gender identity is still unknown</a:t>
            </a:r>
          </a:p>
        </p:txBody>
      </p:sp>
    </p:spTree>
    <p:extLst>
      <p:ext uri="{BB962C8B-B14F-4D97-AF65-F5344CB8AC3E}">
        <p14:creationId xmlns:p14="http://schemas.microsoft.com/office/powerpoint/2010/main" val="1416756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 disorder!</a:t>
            </a:r>
            <a:endParaRPr lang="en-US" dirty="0"/>
          </a:p>
        </p:txBody>
      </p:sp>
      <p:sp>
        <p:nvSpPr>
          <p:cNvPr id="3" name="Content Placeholder 2"/>
          <p:cNvSpPr>
            <a:spLocks noGrp="1"/>
          </p:cNvSpPr>
          <p:nvPr>
            <p:ph idx="1"/>
          </p:nvPr>
        </p:nvSpPr>
        <p:spPr/>
        <p:txBody>
          <a:bodyPr/>
          <a:lstStyle/>
          <a:p>
            <a:r>
              <a:rPr lang="en-US" dirty="0" smtClean="0"/>
              <a:t>Gender identity disorder was stricken from the APA’s guidelines of what constitutes a mental disorder in 2013</a:t>
            </a:r>
          </a:p>
          <a:p>
            <a:endParaRPr lang="en-US" dirty="0"/>
          </a:p>
          <a:p>
            <a:r>
              <a:rPr lang="en-US" dirty="0" smtClean="0"/>
              <a:t>Replaced with Gender </a:t>
            </a:r>
            <a:r>
              <a:rPr lang="en-US" dirty="0" smtClean="0"/>
              <a:t>Dysphoria which we will look at in </a:t>
            </a:r>
            <a:r>
              <a:rPr lang="en-US" smtClean="0"/>
              <a:t>the Mental health Unit</a:t>
            </a:r>
            <a:endParaRPr lang="en-US" dirty="0" smtClean="0"/>
          </a:p>
          <a:p>
            <a:pPr lvl="1"/>
            <a:endParaRPr lang="en-US" dirty="0"/>
          </a:p>
        </p:txBody>
      </p:sp>
    </p:spTree>
    <p:extLst>
      <p:ext uri="{BB962C8B-B14F-4D97-AF65-F5344CB8AC3E}">
        <p14:creationId xmlns:p14="http://schemas.microsoft.com/office/powerpoint/2010/main" val="1168631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TotalTime>
  <Words>750</Words>
  <Application>Microsoft Office PowerPoint</Application>
  <PresentationFormat>Widescreen</PresentationFormat>
  <Paragraphs>75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Sex and Gender 2019</vt:lpstr>
      <vt:lpstr>Men vs Women</vt:lpstr>
      <vt:lpstr>Evolutionary perspective on male / female differences in approach to sex an preferences</vt:lpstr>
      <vt:lpstr>Gender Identity</vt:lpstr>
      <vt:lpstr>Cisgender, Non-Binary, Transgender and  Transsexual</vt:lpstr>
      <vt:lpstr>Social learning theory</vt:lpstr>
      <vt:lpstr>Gender Schema Theory</vt:lpstr>
      <vt:lpstr>Gender Dysphoria</vt:lpstr>
      <vt:lpstr>Not a disorder!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2016</dc:title>
  <dc:creator>Costello, Lynda</dc:creator>
  <cp:lastModifiedBy>Costello, Lynda</cp:lastModifiedBy>
  <cp:revision>26</cp:revision>
  <cp:lastPrinted>2018-11-06T16:35:32Z</cp:lastPrinted>
  <dcterms:created xsi:type="dcterms:W3CDTF">2016-11-02T15:12:43Z</dcterms:created>
  <dcterms:modified xsi:type="dcterms:W3CDTF">2019-11-14T15:44:37Z</dcterms:modified>
</cp:coreProperties>
</file>