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8" r:id="rId2"/>
    <p:sldId id="257" r:id="rId3"/>
    <p:sldId id="258" r:id="rId4"/>
    <p:sldId id="259" r:id="rId5"/>
    <p:sldId id="260" r:id="rId6"/>
    <p:sldId id="261" r:id="rId7"/>
    <p:sldId id="262" r:id="rId8"/>
    <p:sldId id="263" r:id="rId9"/>
    <p:sldId id="278" r:id="rId10"/>
    <p:sldId id="279" r:id="rId11"/>
    <p:sldId id="287" r:id="rId12"/>
    <p:sldId id="280" r:id="rId13"/>
    <p:sldId id="281" r:id="rId14"/>
    <p:sldId id="282" r:id="rId15"/>
    <p:sldId id="283" r:id="rId16"/>
    <p:sldId id="284" r:id="rId17"/>
    <p:sldId id="285" r:id="rId18"/>
    <p:sldId id="286" r:id="rId19"/>
    <p:sldId id="268" r:id="rId20"/>
    <p:sldId id="269" r:id="rId21"/>
    <p:sldId id="270" r:id="rId22"/>
    <p:sldId id="271"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9" d="100"/>
          <a:sy n="69" d="100"/>
        </p:scale>
        <p:origin x="66"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2006E-A30C-4E67-976B-E1371E774064}"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E7F89-1465-4309-BFE2-5BFDDDD1ACF1}" type="slidenum">
              <a:rPr lang="en-US" smtClean="0"/>
              <a:t>‹#›</a:t>
            </a:fld>
            <a:endParaRPr lang="en-US"/>
          </a:p>
        </p:txBody>
      </p:sp>
    </p:spTree>
    <p:extLst>
      <p:ext uri="{BB962C8B-B14F-4D97-AF65-F5344CB8AC3E}">
        <p14:creationId xmlns:p14="http://schemas.microsoft.com/office/powerpoint/2010/main" val="3840010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0615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11720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7B9E70-633B-4227-8445-A2A21BE4AD0A}"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133994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B9E70-633B-4227-8445-A2A21BE4AD0A}"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189491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B9E70-633B-4227-8445-A2A21BE4AD0A}"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113038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B9E70-633B-4227-8445-A2A21BE4AD0A}"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235027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7B9E70-633B-4227-8445-A2A21BE4AD0A}"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8019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7B9E70-633B-4227-8445-A2A21BE4AD0A}"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172876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7B9E70-633B-4227-8445-A2A21BE4AD0A}"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119160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7B9E70-633B-4227-8445-A2A21BE4AD0A}"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148386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B9E70-633B-4227-8445-A2A21BE4AD0A}"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354942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B9E70-633B-4227-8445-A2A21BE4AD0A}"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212577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B9E70-633B-4227-8445-A2A21BE4AD0A}"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9A82-28E1-4CDA-9106-C6E84136182A}" type="slidenum">
              <a:rPr lang="en-US" smtClean="0"/>
              <a:t>‹#›</a:t>
            </a:fld>
            <a:endParaRPr lang="en-US"/>
          </a:p>
        </p:txBody>
      </p:sp>
    </p:spTree>
    <p:extLst>
      <p:ext uri="{BB962C8B-B14F-4D97-AF65-F5344CB8AC3E}">
        <p14:creationId xmlns:p14="http://schemas.microsoft.com/office/powerpoint/2010/main" val="3197459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B9E70-633B-4227-8445-A2A21BE4AD0A}" type="datetimeFigureOut">
              <a:rPr lang="en-US" smtClean="0"/>
              <a:t>3/5/2020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59A82-28E1-4CDA-9106-C6E84136182A}" type="slidenum">
              <a:rPr lang="en-US" smtClean="0"/>
              <a:t>‹#›</a:t>
            </a:fld>
            <a:endParaRPr lang="en-US"/>
          </a:p>
        </p:txBody>
      </p:sp>
    </p:spTree>
    <p:extLst>
      <p:ext uri="{BB962C8B-B14F-4D97-AF65-F5344CB8AC3E}">
        <p14:creationId xmlns:p14="http://schemas.microsoft.com/office/powerpoint/2010/main" val="350304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viewpure.com/aYCBdZLCDBQ?start=0&amp;end=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fjN15zsPyQ" TargetMode="External"/><Relationship Id="rId2" Type="http://schemas.openxmlformats.org/officeDocument/2006/relationships/hyperlink" Target="https://www.youtube.com/watch?v=SIuJUt90BMo"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utpsyc.org/TATintr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viewpure.com/THWrno6lBUQ?start=0&amp;end=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85402" y="365125"/>
            <a:ext cx="8554077" cy="5698331"/>
          </a:xfrm>
          <a:prstGeom prst="rect">
            <a:avLst/>
          </a:prstGeom>
        </p:spPr>
      </p:pic>
    </p:spTree>
    <p:extLst>
      <p:ext uri="{BB962C8B-B14F-4D97-AF65-F5344CB8AC3E}">
        <p14:creationId xmlns:p14="http://schemas.microsoft.com/office/powerpoint/2010/main" val="379535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010" y="205105"/>
            <a:ext cx="10515600" cy="629285"/>
          </a:xfrm>
        </p:spPr>
        <p:txBody>
          <a:bodyPr>
            <a:normAutofit fontScale="90000"/>
          </a:bodyPr>
          <a:lstStyle/>
          <a:p>
            <a:pPr algn="ctr"/>
            <a:r>
              <a:rPr lang="en-US" b="1" dirty="0" smtClean="0"/>
              <a:t>Interpretation</a:t>
            </a:r>
            <a:endParaRPr lang="en-US" dirty="0"/>
          </a:p>
        </p:txBody>
      </p:sp>
      <p:sp>
        <p:nvSpPr>
          <p:cNvPr id="3" name="Content Placeholder 2"/>
          <p:cNvSpPr>
            <a:spLocks noGrp="1"/>
          </p:cNvSpPr>
          <p:nvPr>
            <p:ph idx="1"/>
          </p:nvPr>
        </p:nvSpPr>
        <p:spPr>
          <a:xfrm>
            <a:off x="175260" y="834390"/>
            <a:ext cx="11849100" cy="5703570"/>
          </a:xfrm>
        </p:spPr>
        <p:txBody>
          <a:bodyPr>
            <a:normAutofit fontScale="92500" lnSpcReduction="10000"/>
          </a:bodyPr>
          <a:lstStyle/>
          <a:p>
            <a:r>
              <a:rPr lang="en-US" dirty="0" smtClean="0"/>
              <a:t>The </a:t>
            </a:r>
            <a:r>
              <a:rPr lang="en-US" b="1" dirty="0" smtClean="0"/>
              <a:t>forest</a:t>
            </a:r>
            <a:r>
              <a:rPr lang="en-US" dirty="0" smtClean="0"/>
              <a:t> represents your view of life. How did you describe it? Large or small? Dense or sparse? Woods, pine forest, tropical rain forest? Dormant, barren, dead, or alive, lush, fertile? </a:t>
            </a:r>
          </a:p>
          <a:p>
            <a:r>
              <a:rPr lang="en-US" dirty="0" smtClean="0"/>
              <a:t>The </a:t>
            </a:r>
            <a:r>
              <a:rPr lang="en-US" b="1" dirty="0" smtClean="0"/>
              <a:t>path</a:t>
            </a:r>
            <a:r>
              <a:rPr lang="en-US" dirty="0" smtClean="0"/>
              <a:t> is how you view your path or journey through life. Is it wide or narrow, straight or twisted, long or short, smooth or rough, heavily-travelled, littered, etc., or unspoiled, pristine, relatively </a:t>
            </a:r>
            <a:r>
              <a:rPr lang="en-US" dirty="0" err="1" smtClean="0"/>
              <a:t>untravelled</a:t>
            </a:r>
            <a:r>
              <a:rPr lang="en-US" dirty="0" smtClean="0"/>
              <a:t>? </a:t>
            </a:r>
          </a:p>
          <a:p>
            <a:r>
              <a:rPr lang="en-US" dirty="0" smtClean="0"/>
              <a:t>The </a:t>
            </a:r>
            <a:r>
              <a:rPr lang="en-US" b="1" dirty="0" smtClean="0"/>
              <a:t>key</a:t>
            </a:r>
            <a:r>
              <a:rPr lang="en-US" dirty="0" smtClean="0"/>
              <a:t> represents knowledge. What is your view of knowledge? What do you do with knowledge when you have it in your grasp? </a:t>
            </a:r>
          </a:p>
          <a:p>
            <a:r>
              <a:rPr lang="en-US" dirty="0" smtClean="0"/>
              <a:t>The </a:t>
            </a:r>
            <a:r>
              <a:rPr lang="en-US" b="1" dirty="0" smtClean="0"/>
              <a:t>cup</a:t>
            </a:r>
            <a:r>
              <a:rPr lang="en-US" dirty="0" smtClean="0"/>
              <a:t> represents religion. What is your view of religion? Is the religious aspect of your life full or empty? Is it potable? What do you do with it? </a:t>
            </a:r>
          </a:p>
          <a:p>
            <a:r>
              <a:rPr lang="en-US" dirty="0" smtClean="0"/>
              <a:t>The </a:t>
            </a:r>
            <a:r>
              <a:rPr lang="en-US" b="1" dirty="0" smtClean="0"/>
              <a:t>water</a:t>
            </a:r>
            <a:r>
              <a:rPr lang="en-US" dirty="0" smtClean="0"/>
              <a:t> represents sex. Is it a huge ocean? A beautiful, tranquil lake? A rushing river? A babbling brook? A small, muddy puddle? A dried up stream? </a:t>
            </a:r>
          </a:p>
          <a:p>
            <a:r>
              <a:rPr lang="en-US" dirty="0" smtClean="0"/>
              <a:t>How you </a:t>
            </a:r>
            <a:r>
              <a:rPr lang="en-US" b="1" dirty="0" smtClean="0"/>
              <a:t>get to the other side of the water</a:t>
            </a:r>
            <a:r>
              <a:rPr lang="en-US" dirty="0" smtClean="0"/>
              <a:t> represents your approach to sex. Did you jump in and swim? Did you play in it? Did you build a bridge over it, or walk through it? Did you simply ignore it? Did you follow it to see where it goes? </a:t>
            </a:r>
          </a:p>
          <a:p>
            <a:endParaRPr lang="en-US" dirty="0"/>
          </a:p>
        </p:txBody>
      </p:sp>
    </p:spTree>
    <p:extLst>
      <p:ext uri="{BB962C8B-B14F-4D97-AF65-F5344CB8AC3E}">
        <p14:creationId xmlns:p14="http://schemas.microsoft.com/office/powerpoint/2010/main" val="12417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673100"/>
            <a:ext cx="10655300" cy="5427663"/>
          </a:xfrm>
        </p:spPr>
        <p:txBody>
          <a:bodyPr>
            <a:normAutofit fontScale="92500" lnSpcReduction="10000"/>
          </a:bodyPr>
          <a:lstStyle/>
          <a:p>
            <a:r>
              <a:rPr lang="en-US" dirty="0" smtClean="0"/>
              <a:t>When </a:t>
            </a:r>
            <a:r>
              <a:rPr lang="en-US" dirty="0"/>
              <a:t>the </a:t>
            </a:r>
            <a:r>
              <a:rPr lang="en-US" b="1" dirty="0"/>
              <a:t>path divides</a:t>
            </a:r>
            <a:r>
              <a:rPr lang="en-US" dirty="0"/>
              <a:t>, which branch you choose represents how you want to live life from now on. Do you take the easy way or the hard way? Why? </a:t>
            </a:r>
          </a:p>
          <a:p>
            <a:r>
              <a:rPr lang="en-US" dirty="0"/>
              <a:t>The </a:t>
            </a:r>
            <a:r>
              <a:rPr lang="en-US" b="1" dirty="0"/>
              <a:t>field</a:t>
            </a:r>
            <a:r>
              <a:rPr lang="en-US" dirty="0"/>
              <a:t> represents your view of middle- and old-age. Is yours a small "field," or a large one? How long, how wide? What kind of field is it? A verdant meadow? Or full of stickers, thorns, and brambles? Has it been plowed? Are there crops growing? (Is there any water in it?) </a:t>
            </a:r>
          </a:p>
          <a:p>
            <a:r>
              <a:rPr lang="en-US" dirty="0"/>
              <a:t>The </a:t>
            </a:r>
            <a:r>
              <a:rPr lang="en-US" b="1" dirty="0"/>
              <a:t>wall</a:t>
            </a:r>
            <a:r>
              <a:rPr lang="en-US" dirty="0"/>
              <a:t> represents DEATH. Is it high or low? How long or wide is it? Is it firm and solid, or shaky or crumbly? What is it made of? Stones? Bricks? Concrete? Trees or bushes? </a:t>
            </a:r>
          </a:p>
          <a:p>
            <a:r>
              <a:rPr lang="en-US" b="1" dirty="0"/>
              <a:t>Getting to the other side</a:t>
            </a:r>
            <a:r>
              <a:rPr lang="en-US" dirty="0"/>
              <a:t> represents dying. How do you view death? Easy or difficult? Something you look forward to or dread? Something you can choose not to do, or at least how and when you do it? </a:t>
            </a:r>
          </a:p>
          <a:p>
            <a:r>
              <a:rPr lang="en-US" dirty="0"/>
              <a:t>What's </a:t>
            </a:r>
            <a:r>
              <a:rPr lang="en-US" b="1" dirty="0"/>
              <a:t>beyond the wall</a:t>
            </a:r>
            <a:r>
              <a:rPr lang="en-US" dirty="0"/>
              <a:t> represents your view of life after death. Another path? Another forest? Another meadow? (More water?) </a:t>
            </a:r>
          </a:p>
          <a:p>
            <a:endParaRPr lang="en-US" dirty="0"/>
          </a:p>
        </p:txBody>
      </p:sp>
    </p:spTree>
    <p:extLst>
      <p:ext uri="{BB962C8B-B14F-4D97-AF65-F5344CB8AC3E}">
        <p14:creationId xmlns:p14="http://schemas.microsoft.com/office/powerpoint/2010/main" val="38029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smtClean="0"/>
              <a:t>Jung - Relationship Between </a:t>
            </a:r>
            <a:r>
              <a:rPr lang="en-US" altLang="en-US" u="sng" dirty="0" smtClean="0"/>
              <a:t>Persona</a:t>
            </a:r>
            <a:r>
              <a:rPr lang="en-US" altLang="en-US" dirty="0" smtClean="0"/>
              <a:t> and </a:t>
            </a:r>
            <a:r>
              <a:rPr lang="en-US" altLang="en-US" u="sng" dirty="0" smtClean="0"/>
              <a:t>Shadow</a:t>
            </a:r>
          </a:p>
        </p:txBody>
      </p:sp>
      <p:sp>
        <p:nvSpPr>
          <p:cNvPr id="322563" name="Rectangle 3"/>
          <p:cNvSpPr>
            <a:spLocks noGrp="1" noChangeArrowheads="1"/>
          </p:cNvSpPr>
          <p:nvPr>
            <p:ph type="body" idx="1"/>
          </p:nvPr>
        </p:nvSpPr>
        <p:spPr>
          <a:xfrm>
            <a:off x="571500" y="1752601"/>
            <a:ext cx="9685339" cy="4302125"/>
          </a:xfrm>
        </p:spPr>
        <p:txBody>
          <a:bodyPr>
            <a:normAutofit lnSpcReduction="10000"/>
          </a:bodyPr>
          <a:lstStyle/>
          <a:p>
            <a:r>
              <a:rPr lang="en-US" altLang="en-US" i="1" dirty="0" smtClean="0">
                <a:latin typeface="Geneva" charset="0"/>
              </a:rPr>
              <a:t>Persona refers to the outer </a:t>
            </a:r>
            <a:r>
              <a:rPr lang="en-US" altLang="en-US" i="1" u="sng" dirty="0" smtClean="0">
                <a:latin typeface="Geneva" charset="0"/>
              </a:rPr>
              <a:t>mask</a:t>
            </a:r>
            <a:r>
              <a:rPr lang="en-US" altLang="en-US" i="1" dirty="0" smtClean="0">
                <a:latin typeface="Geneva" charset="0"/>
              </a:rPr>
              <a:t> of the personality-- that which a person wishes to show the world while the shadow represents </a:t>
            </a:r>
            <a:r>
              <a:rPr lang="en-US" altLang="en-US" i="1" u="sng" dirty="0" smtClean="0">
                <a:latin typeface="Geneva" charset="0"/>
              </a:rPr>
              <a:t>those feared and unknown parts </a:t>
            </a:r>
            <a:r>
              <a:rPr lang="en-US" altLang="en-US" i="1" dirty="0" smtClean="0">
                <a:latin typeface="Geneva" charset="0"/>
              </a:rPr>
              <a:t>that the person chooses to hide both from self and others.  Both persona and shadow have collective and personal components.  </a:t>
            </a:r>
          </a:p>
          <a:p>
            <a:r>
              <a:rPr lang="en-US" altLang="en-US" i="1" dirty="0" smtClean="0">
                <a:latin typeface="Geneva" charset="0"/>
              </a:rPr>
              <a:t>The persona is a compromise between the individual and society.  </a:t>
            </a:r>
          </a:p>
          <a:p>
            <a:r>
              <a:rPr lang="en-US" altLang="en-US" i="1" dirty="0" smtClean="0">
                <a:latin typeface="Geneva" charset="0"/>
              </a:rPr>
              <a:t>The more rigid our persona, the darker our shadow.  </a:t>
            </a:r>
          </a:p>
          <a:p>
            <a:r>
              <a:rPr lang="en-US" altLang="en-US" i="1" dirty="0" smtClean="0">
                <a:latin typeface="Geneva" charset="0"/>
              </a:rPr>
              <a:t>The shadow is a necessary aspect.</a:t>
            </a:r>
            <a:endParaRPr lang="en-US" altLang="en-US" i="1" dirty="0" smtClean="0">
              <a:solidFill>
                <a:schemeClr val="tx1"/>
              </a:solidFill>
              <a:latin typeface="Geneva" charset="0"/>
            </a:endParaRPr>
          </a:p>
        </p:txBody>
      </p:sp>
    </p:spTree>
    <p:extLst>
      <p:ext uri="{BB962C8B-B14F-4D97-AF65-F5344CB8AC3E}">
        <p14:creationId xmlns:p14="http://schemas.microsoft.com/office/powerpoint/2010/main" val="3728224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fade">
                                      <p:cBhvr>
                                        <p:cTn id="7" dur="500"/>
                                        <p:tgtEl>
                                          <p:spTgt spid="322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2563">
                                            <p:txEl>
                                              <p:pRg st="1" end="1"/>
                                            </p:txEl>
                                          </p:spTgt>
                                        </p:tgtEl>
                                        <p:attrNameLst>
                                          <p:attrName>style.visibility</p:attrName>
                                        </p:attrNameLst>
                                      </p:cBhvr>
                                      <p:to>
                                        <p:strVal val="visible"/>
                                      </p:to>
                                    </p:set>
                                    <p:animEffect transition="in" filter="fade">
                                      <p:cBhvr>
                                        <p:cTn id="12" dur="500"/>
                                        <p:tgtEl>
                                          <p:spTgt spid="322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2563">
                                            <p:txEl>
                                              <p:pRg st="2" end="2"/>
                                            </p:txEl>
                                          </p:spTgt>
                                        </p:tgtEl>
                                        <p:attrNameLst>
                                          <p:attrName>style.visibility</p:attrName>
                                        </p:attrNameLst>
                                      </p:cBhvr>
                                      <p:to>
                                        <p:strVal val="visible"/>
                                      </p:to>
                                    </p:set>
                                    <p:animEffect transition="in" filter="fade">
                                      <p:cBhvr>
                                        <p:cTn id="17" dur="500"/>
                                        <p:tgtEl>
                                          <p:spTgt spid="322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2563">
                                            <p:txEl>
                                              <p:pRg st="3" end="3"/>
                                            </p:txEl>
                                          </p:spTgt>
                                        </p:tgtEl>
                                        <p:attrNameLst>
                                          <p:attrName>style.visibility</p:attrName>
                                        </p:attrNameLst>
                                      </p:cBhvr>
                                      <p:to>
                                        <p:strVal val="visible"/>
                                      </p:to>
                                    </p:set>
                                    <p:animEffect transition="in" filter="fade">
                                      <p:cBhvr>
                                        <p:cTn id="22" dur="500"/>
                                        <p:tgtEl>
                                          <p:spTgt spid="322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dirty="0" smtClean="0">
                <a:solidFill>
                  <a:schemeClr val="tx1"/>
                </a:solidFill>
              </a:rPr>
              <a:t>Language of The Dream</a:t>
            </a:r>
          </a:p>
        </p:txBody>
      </p:sp>
      <p:sp>
        <p:nvSpPr>
          <p:cNvPr id="339971" name="Rectangle 3"/>
          <p:cNvSpPr>
            <a:spLocks noGrp="1" noChangeArrowheads="1"/>
          </p:cNvSpPr>
          <p:nvPr>
            <p:ph type="body" idx="1"/>
          </p:nvPr>
        </p:nvSpPr>
        <p:spPr>
          <a:xfrm>
            <a:off x="1966914" y="1752601"/>
            <a:ext cx="8289925" cy="4076501"/>
          </a:xfrm>
        </p:spPr>
        <p:txBody>
          <a:bodyPr/>
          <a:lstStyle/>
          <a:p>
            <a:r>
              <a:rPr lang="en-US" altLang="en-US" dirty="0" smtClean="0">
                <a:solidFill>
                  <a:schemeClr val="tx1"/>
                </a:solidFill>
              </a:rPr>
              <a:t>Freud</a:t>
            </a:r>
          </a:p>
          <a:p>
            <a:pPr lvl="1"/>
            <a:r>
              <a:rPr lang="en-US" altLang="en-US" dirty="0" smtClean="0">
                <a:solidFill>
                  <a:schemeClr val="tx1"/>
                </a:solidFill>
              </a:rPr>
              <a:t>Censorship</a:t>
            </a:r>
          </a:p>
          <a:p>
            <a:pPr lvl="1"/>
            <a:r>
              <a:rPr lang="en-US" altLang="en-US" dirty="0" smtClean="0">
                <a:solidFill>
                  <a:schemeClr val="tx1"/>
                </a:solidFill>
              </a:rPr>
              <a:t>Primary process thinking</a:t>
            </a:r>
          </a:p>
          <a:p>
            <a:r>
              <a:rPr lang="en-US" altLang="en-US" dirty="0" smtClean="0">
                <a:solidFill>
                  <a:schemeClr val="tx1"/>
                </a:solidFill>
              </a:rPr>
              <a:t>Jung</a:t>
            </a:r>
          </a:p>
          <a:p>
            <a:pPr lvl="1"/>
            <a:r>
              <a:rPr lang="en-US" altLang="en-US" dirty="0" smtClean="0">
                <a:solidFill>
                  <a:schemeClr val="tx1"/>
                </a:solidFill>
              </a:rPr>
              <a:t>Dreams speak in language of metaphor</a:t>
            </a:r>
          </a:p>
          <a:p>
            <a:pPr lvl="1"/>
            <a:r>
              <a:rPr lang="en-US" altLang="en-US" dirty="0" smtClean="0">
                <a:solidFill>
                  <a:schemeClr val="tx1"/>
                </a:solidFill>
              </a:rPr>
              <a:t>It is a learnable language</a:t>
            </a:r>
          </a:p>
          <a:p>
            <a:pPr lvl="1"/>
            <a:r>
              <a:rPr lang="en-US" altLang="en-US" dirty="0" smtClean="0">
                <a:solidFill>
                  <a:schemeClr val="tx1"/>
                </a:solidFill>
              </a:rPr>
              <a:t>Dream seeks to reveal, rather than to conceal</a:t>
            </a:r>
          </a:p>
          <a:p>
            <a:pPr lvl="2"/>
            <a:r>
              <a:rPr lang="en-US" altLang="en-US" dirty="0" smtClean="0">
                <a:solidFill>
                  <a:schemeClr val="tx1"/>
                </a:solidFill>
              </a:rPr>
              <a:t>Not trying to hide its meaning</a:t>
            </a:r>
          </a:p>
          <a:p>
            <a:pPr lvl="2"/>
            <a:r>
              <a:rPr lang="en-US" altLang="en-US" dirty="0" smtClean="0">
                <a:solidFill>
                  <a:schemeClr val="tx1"/>
                </a:solidFill>
              </a:rPr>
              <a:t>Not trying to trick us</a:t>
            </a:r>
          </a:p>
        </p:txBody>
      </p:sp>
    </p:spTree>
    <p:extLst>
      <p:ext uri="{BB962C8B-B14F-4D97-AF65-F5344CB8AC3E}">
        <p14:creationId xmlns:p14="http://schemas.microsoft.com/office/powerpoint/2010/main" val="3054310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Effect transition="in" filter="fade">
                                      <p:cBhvr>
                                        <p:cTn id="7" dur="500"/>
                                        <p:tgtEl>
                                          <p:spTgt spid="339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9971">
                                            <p:txEl>
                                              <p:pRg st="1" end="1"/>
                                            </p:txEl>
                                          </p:spTgt>
                                        </p:tgtEl>
                                        <p:attrNameLst>
                                          <p:attrName>style.visibility</p:attrName>
                                        </p:attrNameLst>
                                      </p:cBhvr>
                                      <p:to>
                                        <p:strVal val="visible"/>
                                      </p:to>
                                    </p:set>
                                    <p:animEffect transition="in" filter="fade">
                                      <p:cBhvr>
                                        <p:cTn id="12" dur="500"/>
                                        <p:tgtEl>
                                          <p:spTgt spid="339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9971">
                                            <p:txEl>
                                              <p:pRg st="2" end="2"/>
                                            </p:txEl>
                                          </p:spTgt>
                                        </p:tgtEl>
                                        <p:attrNameLst>
                                          <p:attrName>style.visibility</p:attrName>
                                        </p:attrNameLst>
                                      </p:cBhvr>
                                      <p:to>
                                        <p:strVal val="visible"/>
                                      </p:to>
                                    </p:set>
                                    <p:animEffect transition="in" filter="fade">
                                      <p:cBhvr>
                                        <p:cTn id="17" dur="500"/>
                                        <p:tgtEl>
                                          <p:spTgt spid="3399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9971">
                                            <p:txEl>
                                              <p:pRg st="3" end="3"/>
                                            </p:txEl>
                                          </p:spTgt>
                                        </p:tgtEl>
                                        <p:attrNameLst>
                                          <p:attrName>style.visibility</p:attrName>
                                        </p:attrNameLst>
                                      </p:cBhvr>
                                      <p:to>
                                        <p:strVal val="visible"/>
                                      </p:to>
                                    </p:set>
                                    <p:animEffect transition="in" filter="fade">
                                      <p:cBhvr>
                                        <p:cTn id="22" dur="500"/>
                                        <p:tgtEl>
                                          <p:spTgt spid="3399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9971">
                                            <p:txEl>
                                              <p:pRg st="4" end="4"/>
                                            </p:txEl>
                                          </p:spTgt>
                                        </p:tgtEl>
                                        <p:attrNameLst>
                                          <p:attrName>style.visibility</p:attrName>
                                        </p:attrNameLst>
                                      </p:cBhvr>
                                      <p:to>
                                        <p:strVal val="visible"/>
                                      </p:to>
                                    </p:set>
                                    <p:animEffect transition="in" filter="fade">
                                      <p:cBhvr>
                                        <p:cTn id="27" dur="500"/>
                                        <p:tgtEl>
                                          <p:spTgt spid="3399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9971">
                                            <p:txEl>
                                              <p:pRg st="5" end="5"/>
                                            </p:txEl>
                                          </p:spTgt>
                                        </p:tgtEl>
                                        <p:attrNameLst>
                                          <p:attrName>style.visibility</p:attrName>
                                        </p:attrNameLst>
                                      </p:cBhvr>
                                      <p:to>
                                        <p:strVal val="visible"/>
                                      </p:to>
                                    </p:set>
                                    <p:animEffect transition="in" filter="fade">
                                      <p:cBhvr>
                                        <p:cTn id="32" dur="500"/>
                                        <p:tgtEl>
                                          <p:spTgt spid="3399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9971">
                                            <p:txEl>
                                              <p:pRg st="6" end="6"/>
                                            </p:txEl>
                                          </p:spTgt>
                                        </p:tgtEl>
                                        <p:attrNameLst>
                                          <p:attrName>style.visibility</p:attrName>
                                        </p:attrNameLst>
                                      </p:cBhvr>
                                      <p:to>
                                        <p:strVal val="visible"/>
                                      </p:to>
                                    </p:set>
                                    <p:animEffect transition="in" filter="fade">
                                      <p:cBhvr>
                                        <p:cTn id="37" dur="500"/>
                                        <p:tgtEl>
                                          <p:spTgt spid="3399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9971">
                                            <p:txEl>
                                              <p:pRg st="7" end="7"/>
                                            </p:txEl>
                                          </p:spTgt>
                                        </p:tgtEl>
                                        <p:attrNameLst>
                                          <p:attrName>style.visibility</p:attrName>
                                        </p:attrNameLst>
                                      </p:cBhvr>
                                      <p:to>
                                        <p:strVal val="visible"/>
                                      </p:to>
                                    </p:set>
                                    <p:animEffect transition="in" filter="fade">
                                      <p:cBhvr>
                                        <p:cTn id="42" dur="500"/>
                                        <p:tgtEl>
                                          <p:spTgt spid="3399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9971">
                                            <p:txEl>
                                              <p:pRg st="8" end="8"/>
                                            </p:txEl>
                                          </p:spTgt>
                                        </p:tgtEl>
                                        <p:attrNameLst>
                                          <p:attrName>style.visibility</p:attrName>
                                        </p:attrNameLst>
                                      </p:cBhvr>
                                      <p:to>
                                        <p:strVal val="visible"/>
                                      </p:to>
                                    </p:set>
                                    <p:animEffect transition="in" filter="fade">
                                      <p:cBhvr>
                                        <p:cTn id="47" dur="500"/>
                                        <p:tgtEl>
                                          <p:spTgt spid="3399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build="p" bldLvl="3"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Modern </a:t>
            </a:r>
            <a:r>
              <a:rPr lang="en-US" dirty="0" smtClean="0">
                <a:solidFill>
                  <a:schemeClr val="tx1"/>
                </a:solidFill>
              </a:rPr>
              <a:t>Psych – Contemporary Psychodynamic theory</a:t>
            </a:r>
            <a:endParaRPr lang="en-US" dirty="0">
              <a:solidFill>
                <a:schemeClr val="tx1"/>
              </a:solidFill>
            </a:endParaRPr>
          </a:p>
        </p:txBody>
      </p:sp>
      <p:sp>
        <p:nvSpPr>
          <p:cNvPr id="3" name="Content Placeholder 2"/>
          <p:cNvSpPr>
            <a:spLocks noGrp="1"/>
          </p:cNvSpPr>
          <p:nvPr>
            <p:ph idx="1"/>
          </p:nvPr>
        </p:nvSpPr>
        <p:spPr>
          <a:xfrm>
            <a:off x="1014047" y="1752601"/>
            <a:ext cx="10202985" cy="1458861"/>
          </a:xfrm>
        </p:spPr>
        <p:txBody>
          <a:bodyPr/>
          <a:lstStyle/>
          <a:p>
            <a:r>
              <a:rPr lang="en-US" dirty="0" smtClean="0">
                <a:solidFill>
                  <a:schemeClr val="tx1"/>
                </a:solidFill>
              </a:rPr>
              <a:t>less </a:t>
            </a:r>
            <a:r>
              <a:rPr lang="en-US" dirty="0">
                <a:solidFill>
                  <a:schemeClr val="tx1"/>
                </a:solidFill>
              </a:rPr>
              <a:t>emphasis on unconscious </a:t>
            </a:r>
            <a:r>
              <a:rPr lang="en-US" dirty="0" smtClean="0">
                <a:solidFill>
                  <a:schemeClr val="tx1"/>
                </a:solidFill>
              </a:rPr>
              <a:t>id / superego and sexual impulses </a:t>
            </a:r>
          </a:p>
          <a:p>
            <a:r>
              <a:rPr lang="en-US" dirty="0" smtClean="0">
                <a:solidFill>
                  <a:schemeClr val="tx1"/>
                </a:solidFill>
              </a:rPr>
              <a:t>recognition </a:t>
            </a:r>
            <a:r>
              <a:rPr lang="en-US" dirty="0">
                <a:solidFill>
                  <a:schemeClr val="tx1"/>
                </a:solidFill>
              </a:rPr>
              <a:t>of unconscious creation </a:t>
            </a:r>
            <a:r>
              <a:rPr lang="en-US" u="sng" dirty="0">
                <a:solidFill>
                  <a:schemeClr val="tx1"/>
                </a:solidFill>
              </a:rPr>
              <a:t>defense mechanisms</a:t>
            </a:r>
          </a:p>
          <a:p>
            <a:endParaRPr lang="en-US" dirty="0"/>
          </a:p>
        </p:txBody>
      </p:sp>
    </p:spTree>
    <p:extLst>
      <p:ext uri="{BB962C8B-B14F-4D97-AF65-F5344CB8AC3E}">
        <p14:creationId xmlns:p14="http://schemas.microsoft.com/office/powerpoint/2010/main" val="39384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76200"/>
            <a:ext cx="8229600" cy="762000"/>
          </a:xfrm>
        </p:spPr>
        <p:txBody>
          <a:bodyPr>
            <a:normAutofit fontScale="90000"/>
          </a:bodyPr>
          <a:lstStyle/>
          <a:p>
            <a:r>
              <a:rPr lang="en-US" dirty="0" smtClean="0">
                <a:solidFill>
                  <a:schemeClr val="tx1"/>
                </a:solidFill>
              </a:rPr>
              <a:t>Neo-Freudians –Social struggles more important than biological needs</a:t>
            </a:r>
            <a:endParaRPr lang="en-US" dirty="0">
              <a:solidFill>
                <a:schemeClr val="tx1"/>
              </a:solidFill>
            </a:endParaRPr>
          </a:p>
        </p:txBody>
      </p:sp>
      <p:sp>
        <p:nvSpPr>
          <p:cNvPr id="3" name="Content Placeholder 2"/>
          <p:cNvSpPr>
            <a:spLocks noGrp="1"/>
          </p:cNvSpPr>
          <p:nvPr>
            <p:ph idx="1"/>
          </p:nvPr>
        </p:nvSpPr>
        <p:spPr>
          <a:xfrm>
            <a:off x="279400" y="990601"/>
            <a:ext cx="10236200" cy="5364163"/>
          </a:xfrm>
        </p:spPr>
        <p:txBody>
          <a:bodyPr>
            <a:normAutofit/>
          </a:bodyPr>
          <a:lstStyle/>
          <a:p>
            <a:r>
              <a:rPr lang="en-US" dirty="0" smtClean="0">
                <a:solidFill>
                  <a:schemeClr val="tx1"/>
                </a:solidFill>
              </a:rPr>
              <a:t>Karen Horney</a:t>
            </a:r>
          </a:p>
          <a:p>
            <a:pPr lvl="1"/>
            <a:r>
              <a:rPr lang="en-US" dirty="0" smtClean="0">
                <a:solidFill>
                  <a:schemeClr val="tx1"/>
                </a:solidFill>
              </a:rPr>
              <a:t>Children live in a world of GIANTS </a:t>
            </a:r>
          </a:p>
          <a:p>
            <a:pPr lvl="1"/>
            <a:r>
              <a:rPr lang="en-US" dirty="0" smtClean="0">
                <a:solidFill>
                  <a:schemeClr val="tx1"/>
                </a:solidFill>
              </a:rPr>
              <a:t>Most childhood anxiety comes from a need for love and acceptance in a potentially hostile world</a:t>
            </a:r>
            <a:endParaRPr lang="en-US" dirty="0">
              <a:solidFill>
                <a:schemeClr val="tx1"/>
              </a:solidFill>
            </a:endParaRPr>
          </a:p>
          <a:p>
            <a:pPr lvl="1"/>
            <a:r>
              <a:rPr lang="en-US" dirty="0" smtClean="0">
                <a:solidFill>
                  <a:schemeClr val="tx1"/>
                </a:solidFill>
              </a:rPr>
              <a:t>We build our personalities in terms of the fear of rejection</a:t>
            </a:r>
            <a:endParaRPr lang="en-US" dirty="0">
              <a:solidFill>
                <a:schemeClr val="tx1"/>
              </a:solidFill>
            </a:endParaRPr>
          </a:p>
          <a:p>
            <a:endParaRPr lang="en-US" dirty="0" smtClean="0">
              <a:solidFill>
                <a:schemeClr val="tx1"/>
              </a:solidFill>
            </a:endParaRPr>
          </a:p>
          <a:p>
            <a:endParaRPr lang="en-US" dirty="0">
              <a:solidFill>
                <a:schemeClr val="tx1"/>
              </a:solidFill>
            </a:endParaRPr>
          </a:p>
          <a:p>
            <a:r>
              <a:rPr lang="en-US" dirty="0" smtClean="0">
                <a:solidFill>
                  <a:schemeClr val="tx1"/>
                </a:solidFill>
              </a:rPr>
              <a:t>Alfred Adler</a:t>
            </a:r>
          </a:p>
          <a:p>
            <a:pPr lvl="1"/>
            <a:r>
              <a:rPr lang="en-US" dirty="0" smtClean="0">
                <a:solidFill>
                  <a:schemeClr val="tx1"/>
                </a:solidFill>
              </a:rPr>
              <a:t>Those who are insecure struggle to appear dominant and confident</a:t>
            </a:r>
          </a:p>
          <a:p>
            <a:pPr lvl="1"/>
            <a:r>
              <a:rPr lang="en-US" dirty="0" smtClean="0">
                <a:solidFill>
                  <a:schemeClr val="tx1"/>
                </a:solidFill>
              </a:rPr>
              <a:t>To feel important or strong the insecure child will try to dominate the weaker and avoid the strong</a:t>
            </a:r>
          </a:p>
          <a:p>
            <a:pPr lvl="1"/>
            <a:r>
              <a:rPr lang="en-US" dirty="0" smtClean="0">
                <a:solidFill>
                  <a:schemeClr val="tx1"/>
                </a:solidFill>
              </a:rPr>
              <a:t>“inferiority complex” – (example of reaction formation)</a:t>
            </a:r>
          </a:p>
          <a:p>
            <a:pPr lvl="1"/>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4534" y="838200"/>
            <a:ext cx="2032000" cy="254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937" y="3820556"/>
            <a:ext cx="2033330" cy="2686609"/>
          </a:xfrm>
          <a:prstGeom prst="rect">
            <a:avLst/>
          </a:prstGeom>
        </p:spPr>
      </p:pic>
    </p:spTree>
    <p:extLst>
      <p:ext uri="{BB962C8B-B14F-4D97-AF65-F5344CB8AC3E}">
        <p14:creationId xmlns:p14="http://schemas.microsoft.com/office/powerpoint/2010/main" val="26296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fontScale="90000"/>
          </a:bodyPr>
          <a:lstStyle/>
          <a:p>
            <a:r>
              <a:rPr lang="en-US" dirty="0">
                <a:solidFill>
                  <a:schemeClr val="tx1"/>
                </a:solidFill>
              </a:rPr>
              <a:t>Erik Erikson</a:t>
            </a:r>
            <a:r>
              <a:rPr lang="en-US" dirty="0"/>
              <a:t/>
            </a:r>
            <a:br>
              <a:rPr lang="en-US" dirty="0"/>
            </a:br>
            <a:endParaRPr lang="en-US" dirty="0"/>
          </a:p>
        </p:txBody>
      </p:sp>
      <p:sp>
        <p:nvSpPr>
          <p:cNvPr id="3" name="Content Placeholder 2"/>
          <p:cNvSpPr>
            <a:spLocks noGrp="1"/>
          </p:cNvSpPr>
          <p:nvPr>
            <p:ph idx="1"/>
          </p:nvPr>
        </p:nvSpPr>
        <p:spPr>
          <a:xfrm>
            <a:off x="-114300" y="927101"/>
            <a:ext cx="11607800" cy="2022092"/>
          </a:xfrm>
        </p:spPr>
        <p:txBody>
          <a:bodyPr/>
          <a:lstStyle/>
          <a:p>
            <a:pPr lvl="1"/>
            <a:r>
              <a:rPr lang="en-US" dirty="0" smtClean="0">
                <a:solidFill>
                  <a:schemeClr val="tx1"/>
                </a:solidFill>
              </a:rPr>
              <a:t>Believed like Freud that the personality is developed in stages but like the Neo-Freudians based on SOCIAL issues not biological issues</a:t>
            </a:r>
          </a:p>
          <a:p>
            <a:pPr lvl="1"/>
            <a:r>
              <a:rPr lang="en-US" dirty="0" smtClean="0">
                <a:solidFill>
                  <a:schemeClr val="tx1"/>
                </a:solidFill>
              </a:rPr>
              <a:t>Each stage presents its own dilemma / problem for the individual that will result in a pattern of feeling and behavior</a:t>
            </a:r>
          </a:p>
          <a:p>
            <a:pPr lvl="1"/>
            <a:r>
              <a:rPr lang="en-US" dirty="0" smtClean="0">
                <a:solidFill>
                  <a:schemeClr val="tx1"/>
                </a:solidFill>
              </a:rPr>
              <a:t>Stages of Psycho-Social Development</a:t>
            </a:r>
            <a:endParaRPr lang="en-US" dirty="0">
              <a:solidFill>
                <a:schemeClr val="tx1"/>
              </a:solidFill>
            </a:endParaRPr>
          </a:p>
        </p:txBody>
      </p:sp>
    </p:spTree>
    <p:extLst>
      <p:ext uri="{BB962C8B-B14F-4D97-AF65-F5344CB8AC3E}">
        <p14:creationId xmlns:p14="http://schemas.microsoft.com/office/powerpoint/2010/main" val="33806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53" y="241300"/>
            <a:ext cx="10980615" cy="685800"/>
          </a:xfrm>
        </p:spPr>
        <p:txBody>
          <a:bodyPr/>
          <a:lstStyle/>
          <a:p>
            <a:r>
              <a:rPr lang="en-US" sz="2000" dirty="0" smtClean="0">
                <a:solidFill>
                  <a:schemeClr val="tx1"/>
                </a:solidFill>
                <a:hlinkClick r:id="rId2"/>
              </a:rPr>
              <a:t>Each stage of life presents a psycho-social crisis (need) which can be resolved favorably or unfavorably. </a:t>
            </a:r>
            <a:endParaRPr lang="en-US" sz="2000" dirty="0">
              <a:solidFill>
                <a:schemeClr val="tx1"/>
              </a:solidFill>
            </a:endParaRPr>
          </a:p>
        </p:txBody>
      </p:sp>
      <p:pic>
        <p:nvPicPr>
          <p:cNvPr id="4" name="Content Placeholder 3"/>
          <p:cNvPicPr>
            <a:picLocks noGrp="1" noChangeAspect="1"/>
          </p:cNvPicPr>
          <p:nvPr>
            <p:ph idx="1"/>
          </p:nvPr>
        </p:nvPicPr>
        <p:blipFill>
          <a:blip r:embed="rId3"/>
          <a:stretch>
            <a:fillRect/>
          </a:stretch>
        </p:blipFill>
        <p:spPr>
          <a:xfrm>
            <a:off x="0" y="1577340"/>
            <a:ext cx="12194532" cy="4937760"/>
          </a:xfrm>
          <a:prstGeom prst="rect">
            <a:avLst/>
          </a:prstGeom>
        </p:spPr>
      </p:pic>
    </p:spTree>
    <p:extLst>
      <p:ext uri="{BB962C8B-B14F-4D97-AF65-F5344CB8AC3E}">
        <p14:creationId xmlns:p14="http://schemas.microsoft.com/office/powerpoint/2010/main" val="4092985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1733" y="152401"/>
            <a:ext cx="11548534" cy="6740106"/>
          </a:xfrm>
          <a:prstGeom prst="rect">
            <a:avLst/>
          </a:prstGeom>
        </p:spPr>
      </p:pic>
    </p:spTree>
    <p:extLst>
      <p:ext uri="{BB962C8B-B14F-4D97-AF65-F5344CB8AC3E}">
        <p14:creationId xmlns:p14="http://schemas.microsoft.com/office/powerpoint/2010/main" val="2518546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to the Unconscious</a:t>
            </a:r>
            <a:endParaRPr lang="en-US" dirty="0"/>
          </a:p>
        </p:txBody>
      </p:sp>
      <p:sp>
        <p:nvSpPr>
          <p:cNvPr id="3" name="Content Placeholder 2"/>
          <p:cNvSpPr>
            <a:spLocks noGrp="1"/>
          </p:cNvSpPr>
          <p:nvPr>
            <p:ph idx="1"/>
          </p:nvPr>
        </p:nvSpPr>
        <p:spPr>
          <a:xfrm>
            <a:off x="1981200" y="1219201"/>
            <a:ext cx="8229600" cy="4906963"/>
          </a:xfrm>
        </p:spPr>
        <p:txBody>
          <a:bodyPr>
            <a:normAutofit fontScale="92500" lnSpcReduction="10000"/>
          </a:bodyPr>
          <a:lstStyle/>
          <a:p>
            <a:pPr lvl="1"/>
            <a:r>
              <a:rPr lang="en-US" sz="3600" dirty="0"/>
              <a:t>Dreams</a:t>
            </a:r>
          </a:p>
          <a:p>
            <a:pPr lvl="2"/>
            <a:r>
              <a:rPr lang="en-US" sz="3200" dirty="0"/>
              <a:t>“A dream is a wish your heart makes</a:t>
            </a:r>
            <a:br>
              <a:rPr lang="en-US" sz="3200" dirty="0"/>
            </a:br>
            <a:r>
              <a:rPr lang="en-US" sz="3200" dirty="0"/>
              <a:t>When you're fast asleep</a:t>
            </a:r>
            <a:br>
              <a:rPr lang="en-US" sz="3200" dirty="0"/>
            </a:br>
            <a:r>
              <a:rPr lang="en-US" sz="3200" dirty="0"/>
              <a:t>In dreams you will lose your heartache</a:t>
            </a:r>
            <a:br>
              <a:rPr lang="en-US" sz="3200" dirty="0"/>
            </a:br>
            <a:r>
              <a:rPr lang="en-US" sz="3200" dirty="0"/>
              <a:t>Whatever you wish for you keep” </a:t>
            </a:r>
          </a:p>
          <a:p>
            <a:pPr lvl="4"/>
            <a:r>
              <a:rPr lang="en-US" sz="2800" dirty="0"/>
              <a:t>– Disney’s Cinderella</a:t>
            </a:r>
          </a:p>
          <a:p>
            <a:pPr lvl="1"/>
            <a:r>
              <a:rPr lang="en-US" sz="4000" dirty="0"/>
              <a:t>Slips of the tongue</a:t>
            </a:r>
          </a:p>
          <a:p>
            <a:pPr lvl="1"/>
            <a:r>
              <a:rPr lang="en-US" sz="3600" dirty="0"/>
              <a:t>Projective Tests</a:t>
            </a:r>
          </a:p>
          <a:p>
            <a:pPr lvl="2"/>
            <a:r>
              <a:rPr lang="en-US" sz="3600" dirty="0"/>
              <a:t>Word association</a:t>
            </a:r>
          </a:p>
          <a:p>
            <a:pPr lvl="2"/>
            <a:r>
              <a:rPr lang="en-US" sz="3600" dirty="0"/>
              <a:t>Thematic Apperception Test</a:t>
            </a:r>
          </a:p>
          <a:p>
            <a:pPr lvl="2"/>
            <a:r>
              <a:rPr lang="en-US" sz="3600" dirty="0"/>
              <a:t>Rorschach Inkblot Test</a:t>
            </a:r>
          </a:p>
        </p:txBody>
      </p:sp>
    </p:spTree>
    <p:extLst>
      <p:ext uri="{BB962C8B-B14F-4D97-AF65-F5344CB8AC3E}">
        <p14:creationId xmlns:p14="http://schemas.microsoft.com/office/powerpoint/2010/main" val="83462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Carl Jung</a:t>
            </a:r>
            <a:endParaRPr lang="en-US" dirty="0"/>
          </a:p>
        </p:txBody>
      </p:sp>
      <p:sp>
        <p:nvSpPr>
          <p:cNvPr id="3" name="Content Placeholder 2"/>
          <p:cNvSpPr>
            <a:spLocks noGrp="1"/>
          </p:cNvSpPr>
          <p:nvPr>
            <p:ph idx="1"/>
          </p:nvPr>
        </p:nvSpPr>
        <p:spPr>
          <a:xfrm>
            <a:off x="0" y="2034196"/>
            <a:ext cx="8754533" cy="4525963"/>
          </a:xfrm>
        </p:spPr>
        <p:txBody>
          <a:bodyPr>
            <a:normAutofit/>
          </a:bodyPr>
          <a:lstStyle/>
          <a:p>
            <a:r>
              <a:rPr lang="en-US" dirty="0" smtClean="0"/>
              <a:t>Introvert &amp; Extrovert</a:t>
            </a:r>
          </a:p>
          <a:p>
            <a:r>
              <a:rPr lang="en-US" dirty="0" smtClean="0"/>
              <a:t>Collective Unconscious</a:t>
            </a:r>
          </a:p>
          <a:p>
            <a:r>
              <a:rPr lang="en-US" dirty="0" smtClean="0">
                <a:hlinkClick r:id="rId2"/>
              </a:rPr>
              <a:t>Archetypes</a:t>
            </a:r>
            <a:endParaRPr lang="en-US" dirty="0" smtClean="0"/>
          </a:p>
          <a:p>
            <a:endParaRPr lang="en-US" dirty="0" smtClean="0"/>
          </a:p>
          <a:p>
            <a:pPr lvl="1"/>
            <a:r>
              <a:rPr lang="en-US" dirty="0" smtClean="0"/>
              <a:t>Define these concepts according to the </a:t>
            </a:r>
            <a:r>
              <a:rPr lang="en-US" dirty="0" smtClean="0">
                <a:hlinkClick r:id="rId3"/>
              </a:rPr>
              <a:t>video</a:t>
            </a:r>
            <a:endParaRPr lang="en-US" dirty="0" smtClean="0"/>
          </a:p>
          <a:p>
            <a:pPr lvl="1"/>
            <a:r>
              <a:rPr lang="en-US" dirty="0" smtClean="0"/>
              <a:t>How did his view of the human psyche differ from Freud’s?</a:t>
            </a:r>
            <a:endParaRPr lang="en-US" dirty="0"/>
          </a:p>
        </p:txBody>
      </p:sp>
      <p:pic>
        <p:nvPicPr>
          <p:cNvPr id="4" name="Picture 3"/>
          <p:cNvPicPr>
            <a:picLocks noChangeAspect="1"/>
          </p:cNvPicPr>
          <p:nvPr/>
        </p:nvPicPr>
        <p:blipFill>
          <a:blip r:embed="rId4"/>
          <a:stretch>
            <a:fillRect/>
          </a:stretch>
        </p:blipFill>
        <p:spPr>
          <a:xfrm>
            <a:off x="6553200" y="499877"/>
            <a:ext cx="5181600" cy="3467101"/>
          </a:xfrm>
          <a:prstGeom prst="rect">
            <a:avLst/>
          </a:prstGeom>
        </p:spPr>
      </p:pic>
    </p:spTree>
    <p:extLst>
      <p:ext uri="{BB962C8B-B14F-4D97-AF65-F5344CB8AC3E}">
        <p14:creationId xmlns:p14="http://schemas.microsoft.com/office/powerpoint/2010/main" val="9498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1" y="1524000"/>
            <a:ext cx="3814763" cy="500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008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8600" y="1792334"/>
            <a:ext cx="3897194" cy="392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6697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51200" y="590927"/>
            <a:ext cx="4790760" cy="587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591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example of </a:t>
            </a:r>
            <a:r>
              <a:rPr lang="en-US" dirty="0" smtClean="0">
                <a:hlinkClick r:id="rId2"/>
              </a:rPr>
              <a:t>analysis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72243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27301" y="177801"/>
            <a:ext cx="6278563" cy="6278563"/>
          </a:xfrm>
          <a:prstGeom prst="rect">
            <a:avLst/>
          </a:prstGeom>
        </p:spPr>
      </p:pic>
    </p:spTree>
    <p:extLst>
      <p:ext uri="{BB962C8B-B14F-4D97-AF65-F5344CB8AC3E}">
        <p14:creationId xmlns:p14="http://schemas.microsoft.com/office/powerpoint/2010/main" val="541436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Family archetypes</a:t>
            </a:r>
            <a:r>
              <a:rPr lang="en-US" sz="4800" dirty="0"/>
              <a:t/>
            </a:r>
            <a:br>
              <a:rPr lang="en-US" sz="4800" dirty="0"/>
            </a:br>
            <a:endParaRPr lang="en-US" dirty="0"/>
          </a:p>
        </p:txBody>
      </p:sp>
      <p:sp>
        <p:nvSpPr>
          <p:cNvPr id="3" name="Content Placeholder 2"/>
          <p:cNvSpPr>
            <a:spLocks noGrp="1"/>
          </p:cNvSpPr>
          <p:nvPr>
            <p:ph idx="1"/>
          </p:nvPr>
        </p:nvSpPr>
        <p:spPr>
          <a:xfrm>
            <a:off x="0" y="2108201"/>
            <a:ext cx="5638800" cy="5135563"/>
          </a:xfrm>
        </p:spPr>
        <p:txBody>
          <a:bodyPr/>
          <a:lstStyle/>
          <a:p>
            <a:pPr lvl="1"/>
            <a:r>
              <a:rPr lang="en-US" dirty="0" smtClean="0"/>
              <a:t>The </a:t>
            </a:r>
            <a:r>
              <a:rPr lang="en-US" dirty="0"/>
              <a:t>father: Stern, powerful, controlling</a:t>
            </a:r>
            <a:endParaRPr lang="en-US" sz="3200" dirty="0"/>
          </a:p>
          <a:p>
            <a:pPr lvl="1"/>
            <a:r>
              <a:rPr lang="en-US" dirty="0"/>
              <a:t>The mother: Feeding, nurturing, soothing</a:t>
            </a:r>
            <a:endParaRPr lang="en-US" sz="3200" dirty="0"/>
          </a:p>
          <a:p>
            <a:pPr lvl="1"/>
            <a:r>
              <a:rPr lang="en-US" dirty="0"/>
              <a:t>The child: Birth, beginnings, salvation</a:t>
            </a:r>
            <a:endParaRPr lang="en-US" sz="3200" dirty="0"/>
          </a:p>
          <a:p>
            <a:endParaRPr lang="en-US" dirty="0"/>
          </a:p>
        </p:txBody>
      </p:sp>
      <p:pic>
        <p:nvPicPr>
          <p:cNvPr id="5" name="Picture 4"/>
          <p:cNvPicPr>
            <a:picLocks noChangeAspect="1"/>
          </p:cNvPicPr>
          <p:nvPr/>
        </p:nvPicPr>
        <p:blipFill>
          <a:blip r:embed="rId2"/>
          <a:stretch>
            <a:fillRect/>
          </a:stretch>
        </p:blipFill>
        <p:spPr>
          <a:xfrm>
            <a:off x="5825359" y="1388473"/>
            <a:ext cx="4297610" cy="4735062"/>
          </a:xfrm>
          <a:prstGeom prst="rect">
            <a:avLst/>
          </a:prstGeom>
        </p:spPr>
      </p:pic>
    </p:spTree>
    <p:extLst>
      <p:ext uri="{BB962C8B-B14F-4D97-AF65-F5344CB8AC3E}">
        <p14:creationId xmlns:p14="http://schemas.microsoft.com/office/powerpoint/2010/main" val="10930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14492" y="71433"/>
            <a:ext cx="4510108" cy="2007493"/>
          </a:xfrm>
          <a:prstGeom prst="rect">
            <a:avLst/>
          </a:prstGeom>
        </p:spPr>
      </p:pic>
      <p:pic>
        <p:nvPicPr>
          <p:cNvPr id="4" name="Content Placeholder 3"/>
          <p:cNvPicPr>
            <a:picLocks noGrp="1" noChangeAspect="1"/>
          </p:cNvPicPr>
          <p:nvPr>
            <p:ph idx="1"/>
          </p:nvPr>
        </p:nvPicPr>
        <p:blipFill>
          <a:blip r:embed="rId3"/>
          <a:stretch>
            <a:fillRect/>
          </a:stretch>
        </p:blipFill>
        <p:spPr>
          <a:xfrm>
            <a:off x="5116814" y="2160175"/>
            <a:ext cx="3478036" cy="4251694"/>
          </a:xfrm>
          <a:prstGeom prst="rect">
            <a:avLst/>
          </a:prstGeom>
        </p:spPr>
      </p:pic>
      <p:pic>
        <p:nvPicPr>
          <p:cNvPr id="6" name="Picture 5"/>
          <p:cNvPicPr>
            <a:picLocks noChangeAspect="1"/>
          </p:cNvPicPr>
          <p:nvPr/>
        </p:nvPicPr>
        <p:blipFill>
          <a:blip r:embed="rId4"/>
          <a:stretch>
            <a:fillRect/>
          </a:stretch>
        </p:blipFill>
        <p:spPr>
          <a:xfrm>
            <a:off x="8129325" y="219485"/>
            <a:ext cx="2869761" cy="2155854"/>
          </a:xfrm>
          <a:prstGeom prst="rect">
            <a:avLst/>
          </a:prstGeom>
        </p:spPr>
      </p:pic>
      <p:pic>
        <p:nvPicPr>
          <p:cNvPr id="8" name="Picture 7"/>
          <p:cNvPicPr>
            <a:picLocks noChangeAspect="1"/>
          </p:cNvPicPr>
          <p:nvPr/>
        </p:nvPicPr>
        <p:blipFill>
          <a:blip r:embed="rId5"/>
          <a:stretch>
            <a:fillRect/>
          </a:stretch>
        </p:blipFill>
        <p:spPr>
          <a:xfrm>
            <a:off x="1738654" y="2222939"/>
            <a:ext cx="2825244" cy="2349361"/>
          </a:xfrm>
          <a:prstGeom prst="rect">
            <a:avLst/>
          </a:prstGeom>
        </p:spPr>
      </p:pic>
      <p:pic>
        <p:nvPicPr>
          <p:cNvPr id="9" name="Picture 8"/>
          <p:cNvPicPr>
            <a:picLocks noChangeAspect="1"/>
          </p:cNvPicPr>
          <p:nvPr/>
        </p:nvPicPr>
        <p:blipFill>
          <a:blip r:embed="rId6"/>
          <a:stretch>
            <a:fillRect/>
          </a:stretch>
        </p:blipFill>
        <p:spPr>
          <a:xfrm>
            <a:off x="8619526" y="2375339"/>
            <a:ext cx="2473852" cy="3220675"/>
          </a:xfrm>
          <a:prstGeom prst="rect">
            <a:avLst/>
          </a:prstGeom>
        </p:spPr>
      </p:pic>
      <p:pic>
        <p:nvPicPr>
          <p:cNvPr id="7" name="Picture 6"/>
          <p:cNvPicPr>
            <a:picLocks noChangeAspect="1"/>
          </p:cNvPicPr>
          <p:nvPr/>
        </p:nvPicPr>
        <p:blipFill>
          <a:blip r:embed="rId7"/>
          <a:stretch>
            <a:fillRect/>
          </a:stretch>
        </p:blipFill>
        <p:spPr>
          <a:xfrm>
            <a:off x="2143286" y="4286022"/>
            <a:ext cx="2948852" cy="2251032"/>
          </a:xfrm>
          <a:prstGeom prst="rect">
            <a:avLst/>
          </a:prstGeom>
        </p:spPr>
      </p:pic>
    </p:spTree>
    <p:extLst>
      <p:ext uri="{BB962C8B-B14F-4D97-AF65-F5344CB8AC3E}">
        <p14:creationId xmlns:p14="http://schemas.microsoft.com/office/powerpoint/2010/main" val="5847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88900"/>
            <a:ext cx="8229600" cy="1143000"/>
          </a:xfrm>
        </p:spPr>
        <p:txBody>
          <a:bodyPr/>
          <a:lstStyle/>
          <a:p>
            <a:r>
              <a:rPr lang="en-US" dirty="0" smtClean="0"/>
              <a:t>Story archetypes</a:t>
            </a:r>
            <a:endParaRPr lang="en-US" dirty="0"/>
          </a:p>
        </p:txBody>
      </p:sp>
      <p:sp>
        <p:nvSpPr>
          <p:cNvPr id="3" name="Content Placeholder 2"/>
          <p:cNvSpPr>
            <a:spLocks noGrp="1"/>
          </p:cNvSpPr>
          <p:nvPr>
            <p:ph idx="1"/>
          </p:nvPr>
        </p:nvSpPr>
        <p:spPr>
          <a:xfrm>
            <a:off x="1028700" y="863600"/>
            <a:ext cx="7315200" cy="5867400"/>
          </a:xfrm>
        </p:spPr>
        <p:txBody>
          <a:bodyPr>
            <a:normAutofit/>
          </a:bodyPr>
          <a:lstStyle/>
          <a:p>
            <a:pPr lvl="1"/>
            <a:r>
              <a:rPr lang="en-US" dirty="0"/>
              <a:t>The hero: Rescuer, champion</a:t>
            </a:r>
            <a:endParaRPr lang="en-US" sz="3200" dirty="0"/>
          </a:p>
          <a:p>
            <a:pPr lvl="1"/>
            <a:r>
              <a:rPr lang="en-US" dirty="0"/>
              <a:t>The maiden: Purity, desire</a:t>
            </a:r>
            <a:endParaRPr lang="en-US" sz="3200" dirty="0"/>
          </a:p>
          <a:p>
            <a:pPr lvl="1"/>
            <a:r>
              <a:rPr lang="en-US" dirty="0"/>
              <a:t>The wise old man: Knowledge, guidance</a:t>
            </a:r>
            <a:endParaRPr lang="en-US" sz="3200" dirty="0"/>
          </a:p>
          <a:p>
            <a:pPr lvl="1"/>
            <a:r>
              <a:rPr lang="en-US" dirty="0"/>
              <a:t>The magician: Mysterious, powerful</a:t>
            </a:r>
            <a:endParaRPr lang="en-US" sz="3200" dirty="0"/>
          </a:p>
          <a:p>
            <a:pPr lvl="1"/>
            <a:r>
              <a:rPr lang="en-US" dirty="0"/>
              <a:t>The earth mother: </a:t>
            </a:r>
            <a:r>
              <a:rPr lang="en-US" dirty="0" smtClean="0"/>
              <a:t>Nature, powerful, life giving</a:t>
            </a:r>
            <a:endParaRPr lang="en-US" sz="3200" dirty="0"/>
          </a:p>
          <a:p>
            <a:pPr lvl="1"/>
            <a:r>
              <a:rPr lang="en-US" dirty="0"/>
              <a:t>The witch or sorceress: Dangerous</a:t>
            </a:r>
            <a:endParaRPr lang="en-US" sz="3200" dirty="0"/>
          </a:p>
          <a:p>
            <a:pPr lvl="1"/>
            <a:r>
              <a:rPr lang="en-US" dirty="0"/>
              <a:t>The trickster: Deceiving, hidden</a:t>
            </a:r>
            <a:endParaRPr lang="en-US" sz="3200" dirty="0"/>
          </a:p>
          <a:p>
            <a:endParaRPr lang="en-US" dirty="0"/>
          </a:p>
        </p:txBody>
      </p:sp>
    </p:spTree>
    <p:extLst>
      <p:ext uri="{BB962C8B-B14F-4D97-AF65-F5344CB8AC3E}">
        <p14:creationId xmlns:p14="http://schemas.microsoft.com/office/powerpoint/2010/main" val="4170668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68267"/>
            <a:ext cx="8229600" cy="1143000"/>
          </a:xfrm>
        </p:spPr>
        <p:txBody>
          <a:bodyPr/>
          <a:lstStyle/>
          <a:p>
            <a:r>
              <a:rPr lang="en-US" dirty="0" smtClean="0"/>
              <a:t>Animal archetypes</a:t>
            </a:r>
            <a:endParaRPr lang="en-US" dirty="0"/>
          </a:p>
        </p:txBody>
      </p:sp>
      <p:sp>
        <p:nvSpPr>
          <p:cNvPr id="3" name="Content Placeholder 2"/>
          <p:cNvSpPr>
            <a:spLocks noGrp="1"/>
          </p:cNvSpPr>
          <p:nvPr>
            <p:ph idx="1"/>
          </p:nvPr>
        </p:nvSpPr>
        <p:spPr>
          <a:xfrm>
            <a:off x="140576" y="1550065"/>
            <a:ext cx="6082424" cy="4525963"/>
          </a:xfrm>
        </p:spPr>
        <p:txBody>
          <a:bodyPr>
            <a:normAutofit/>
          </a:bodyPr>
          <a:lstStyle/>
          <a:p>
            <a:pPr lvl="1"/>
            <a:r>
              <a:rPr lang="en-US" dirty="0"/>
              <a:t>The faithful dog: Unquestioning loyalty</a:t>
            </a:r>
            <a:endParaRPr lang="en-US" sz="3200" dirty="0"/>
          </a:p>
          <a:p>
            <a:pPr lvl="1"/>
            <a:r>
              <a:rPr lang="en-US" dirty="0"/>
              <a:t>The enduring horse: Never giving up</a:t>
            </a:r>
            <a:endParaRPr lang="en-US" sz="3200" dirty="0"/>
          </a:p>
          <a:p>
            <a:pPr lvl="1"/>
            <a:r>
              <a:rPr lang="en-US" dirty="0"/>
              <a:t>The devious cat: Self-serving</a:t>
            </a:r>
            <a:endParaRPr lang="en-US" sz="3200" dirty="0"/>
          </a:p>
          <a:p>
            <a:endParaRPr lang="en-US" dirty="0"/>
          </a:p>
        </p:txBody>
      </p:sp>
      <p:pic>
        <p:nvPicPr>
          <p:cNvPr id="4" name="Picture 3"/>
          <p:cNvPicPr>
            <a:picLocks noChangeAspect="1"/>
          </p:cNvPicPr>
          <p:nvPr/>
        </p:nvPicPr>
        <p:blipFill>
          <a:blip r:embed="rId2"/>
          <a:stretch>
            <a:fillRect/>
          </a:stretch>
        </p:blipFill>
        <p:spPr>
          <a:xfrm>
            <a:off x="1752600" y="4009615"/>
            <a:ext cx="3759200" cy="2819400"/>
          </a:xfrm>
          <a:prstGeom prst="rect">
            <a:avLst/>
          </a:prstGeom>
        </p:spPr>
      </p:pic>
      <p:pic>
        <p:nvPicPr>
          <p:cNvPr id="5" name="Picture 4"/>
          <p:cNvPicPr>
            <a:picLocks noChangeAspect="1"/>
          </p:cNvPicPr>
          <p:nvPr/>
        </p:nvPicPr>
        <p:blipFill rotWithShape="1">
          <a:blip r:embed="rId3"/>
          <a:srcRect l="25893"/>
          <a:stretch/>
        </p:blipFill>
        <p:spPr>
          <a:xfrm>
            <a:off x="6477000" y="246887"/>
            <a:ext cx="3925634" cy="3566160"/>
          </a:xfrm>
          <a:prstGeom prst="rect">
            <a:avLst/>
          </a:prstGeom>
        </p:spPr>
      </p:pic>
      <p:pic>
        <p:nvPicPr>
          <p:cNvPr id="6" name="Picture 5"/>
          <p:cNvPicPr>
            <a:picLocks noChangeAspect="1"/>
          </p:cNvPicPr>
          <p:nvPr/>
        </p:nvPicPr>
        <p:blipFill>
          <a:blip r:embed="rId4"/>
          <a:stretch>
            <a:fillRect/>
          </a:stretch>
        </p:blipFill>
        <p:spPr>
          <a:xfrm>
            <a:off x="6019800" y="3991667"/>
            <a:ext cx="4513962" cy="2837348"/>
          </a:xfrm>
          <a:prstGeom prst="rect">
            <a:avLst/>
          </a:prstGeom>
        </p:spPr>
      </p:pic>
    </p:spTree>
    <p:extLst>
      <p:ext uri="{BB962C8B-B14F-4D97-AF65-F5344CB8AC3E}">
        <p14:creationId xmlns:p14="http://schemas.microsoft.com/office/powerpoint/2010/main" val="194724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Modern </a:t>
            </a:r>
            <a:r>
              <a:rPr lang="en-US" dirty="0" smtClean="0"/>
              <a:t>Psych – Contemporary Psychodynamic theory</a:t>
            </a:r>
            <a:endParaRPr lang="en-US" dirty="0"/>
          </a:p>
        </p:txBody>
      </p:sp>
      <p:sp>
        <p:nvSpPr>
          <p:cNvPr id="3" name="Content Placeholder 2"/>
          <p:cNvSpPr>
            <a:spLocks noGrp="1"/>
          </p:cNvSpPr>
          <p:nvPr>
            <p:ph idx="1"/>
          </p:nvPr>
        </p:nvSpPr>
        <p:spPr/>
        <p:txBody>
          <a:bodyPr/>
          <a:lstStyle/>
          <a:p>
            <a:r>
              <a:rPr lang="en-US" dirty="0" smtClean="0"/>
              <a:t>less </a:t>
            </a:r>
            <a:r>
              <a:rPr lang="en-US" dirty="0"/>
              <a:t>emphasis on unconscious </a:t>
            </a:r>
            <a:r>
              <a:rPr lang="en-US" dirty="0" smtClean="0"/>
              <a:t>id / superego and sexual impulses </a:t>
            </a:r>
          </a:p>
          <a:p>
            <a:r>
              <a:rPr lang="en-US" dirty="0" smtClean="0"/>
              <a:t>recognition </a:t>
            </a:r>
            <a:r>
              <a:rPr lang="en-US" dirty="0"/>
              <a:t>of unconscious creation </a:t>
            </a:r>
            <a:r>
              <a:rPr lang="en-US" u="sng" dirty="0"/>
              <a:t>defense mechanisms</a:t>
            </a:r>
          </a:p>
          <a:p>
            <a:endParaRPr lang="en-US" dirty="0"/>
          </a:p>
        </p:txBody>
      </p:sp>
    </p:spTree>
    <p:extLst>
      <p:ext uri="{BB962C8B-B14F-4D97-AF65-F5344CB8AC3E}">
        <p14:creationId xmlns:p14="http://schemas.microsoft.com/office/powerpoint/2010/main" val="180378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Symbols and Archetypes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28297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966</Words>
  <Application>Microsoft Office PowerPoint</Application>
  <PresentationFormat>Widescreen</PresentationFormat>
  <Paragraphs>83</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Geneva</vt:lpstr>
      <vt:lpstr>Office Theme</vt:lpstr>
      <vt:lpstr>PowerPoint Presentation</vt:lpstr>
      <vt:lpstr>Carl Jung</vt:lpstr>
      <vt:lpstr>PowerPoint Presentation</vt:lpstr>
      <vt:lpstr>Family archetypes </vt:lpstr>
      <vt:lpstr>PowerPoint Presentation</vt:lpstr>
      <vt:lpstr>Story archetypes</vt:lpstr>
      <vt:lpstr>Animal archetypes</vt:lpstr>
      <vt:lpstr>Modern Psych – Contemporary Psychodynamic theory</vt:lpstr>
      <vt:lpstr>Symbols and Archetypes</vt:lpstr>
      <vt:lpstr>Interpretation</vt:lpstr>
      <vt:lpstr>PowerPoint Presentation</vt:lpstr>
      <vt:lpstr>Jung - Relationship Between Persona and Shadow</vt:lpstr>
      <vt:lpstr>Language of The Dream</vt:lpstr>
      <vt:lpstr>Modern Psych – Contemporary Psychodynamic theory</vt:lpstr>
      <vt:lpstr>Neo-Freudians –Social struggles more important than biological needs</vt:lpstr>
      <vt:lpstr>Erik Erikson </vt:lpstr>
      <vt:lpstr>Each stage of life presents a psycho-social crisis (need) which can be resolved favorably or unfavorably. </vt:lpstr>
      <vt:lpstr>PowerPoint Presentation</vt:lpstr>
      <vt:lpstr>Windows to the Unconscious</vt:lpstr>
      <vt:lpstr>PowerPoint Presentation</vt:lpstr>
      <vt:lpstr>PowerPoint Presentation</vt:lpstr>
      <vt:lpstr>PowerPoint Presentation</vt:lpstr>
      <vt:lpstr>TAT example of analysis</vt:lpstr>
    </vt:vector>
  </TitlesOfParts>
  <Company>NPCSD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Notes 3/7/2016</dc:title>
  <dc:creator>Costello, Lynda</dc:creator>
  <cp:lastModifiedBy>Costello, Lynda</cp:lastModifiedBy>
  <cp:revision>33</cp:revision>
  <dcterms:created xsi:type="dcterms:W3CDTF">2016-03-07T15:56:16Z</dcterms:created>
  <dcterms:modified xsi:type="dcterms:W3CDTF">2020-03-05T18:54:03Z</dcterms:modified>
</cp:coreProperties>
</file>